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71" r:id="rId5"/>
    <p:sldId id="266" r:id="rId6"/>
    <p:sldId id="259" r:id="rId7"/>
    <p:sldId id="272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47" userDrawn="1">
          <p15:clr>
            <a:srgbClr val="A4A3A4"/>
          </p15:clr>
        </p15:guide>
        <p15:guide id="2" pos="21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0" d="100"/>
          <a:sy n="80" d="100"/>
        </p:scale>
        <p:origin x="342" y="102"/>
      </p:cViewPr>
      <p:guideLst>
        <p:guide orient="horz" pos="2847"/>
        <p:guide pos="21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896100" y="3233703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91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519530" y="1090922"/>
            <a:ext cx="1672589" cy="2231390"/>
          </a:xfrm>
          <a:custGeom>
            <a:avLst/>
            <a:gdLst/>
            <a:ahLst/>
            <a:cxnLst/>
            <a:rect l="l" t="t" r="r" b="b"/>
            <a:pathLst>
              <a:path w="1672590" h="2231390">
                <a:moveTo>
                  <a:pt x="1672469" y="2231038"/>
                </a:moveTo>
                <a:lnTo>
                  <a:pt x="0" y="559039"/>
                </a:lnTo>
                <a:lnTo>
                  <a:pt x="559196" y="0"/>
                </a:lnTo>
                <a:lnTo>
                  <a:pt x="1672469" y="1112959"/>
                </a:lnTo>
                <a:lnTo>
                  <a:pt x="1672469" y="2231038"/>
                </a:lnTo>
                <a:close/>
              </a:path>
            </a:pathLst>
          </a:custGeom>
          <a:solidFill>
            <a:srgbClr val="449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107765" y="936"/>
            <a:ext cx="1084580" cy="1083945"/>
          </a:xfrm>
          <a:custGeom>
            <a:avLst/>
            <a:gdLst/>
            <a:ahLst/>
            <a:cxnLst/>
            <a:rect l="l" t="t" r="r" b="b"/>
            <a:pathLst>
              <a:path w="1084579" h="1083945">
                <a:moveTo>
                  <a:pt x="1084235" y="1083930"/>
                </a:moveTo>
                <a:lnTo>
                  <a:pt x="0" y="0"/>
                </a:lnTo>
                <a:lnTo>
                  <a:pt x="1084235" y="0"/>
                </a:lnTo>
                <a:lnTo>
                  <a:pt x="1084235" y="1083930"/>
                </a:lnTo>
                <a:close/>
              </a:path>
            </a:pathLst>
          </a:custGeom>
          <a:solidFill>
            <a:srgbClr val="7BA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870039" y="936"/>
            <a:ext cx="2181860" cy="1090295"/>
          </a:xfrm>
          <a:custGeom>
            <a:avLst/>
            <a:gdLst/>
            <a:ahLst/>
            <a:cxnLst/>
            <a:rect l="l" t="t" r="r" b="b"/>
            <a:pathLst>
              <a:path w="2181859" h="1090295">
                <a:moveTo>
                  <a:pt x="1090293" y="1089986"/>
                </a:moveTo>
                <a:lnTo>
                  <a:pt x="0" y="0"/>
                </a:lnTo>
                <a:lnTo>
                  <a:pt x="2181523" y="0"/>
                </a:lnTo>
                <a:lnTo>
                  <a:pt x="1090293" y="1089986"/>
                </a:lnTo>
                <a:close/>
              </a:path>
            </a:pathLst>
          </a:custGeom>
          <a:solidFill>
            <a:srgbClr val="F9D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7303" y="-13334"/>
            <a:ext cx="2026920" cy="629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0825" y="35295"/>
            <a:ext cx="1687195" cy="464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1996" y="-292"/>
            <a:ext cx="584898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7745" marR="5080" indent="-995680">
              <a:lnSpc>
                <a:spcPct val="100000"/>
              </a:lnSpc>
              <a:spcBef>
                <a:spcPts val="100"/>
              </a:spcBef>
            </a:pPr>
            <a:r>
              <a:rPr sz="3600" u="sng" spc="-275" dirty="0"/>
              <a:t>Basic</a:t>
            </a:r>
            <a:r>
              <a:rPr sz="3600" u="sng" spc="-90" dirty="0"/>
              <a:t> </a:t>
            </a:r>
            <a:r>
              <a:rPr sz="3600" u="sng" spc="-170" dirty="0"/>
              <a:t>Details</a:t>
            </a:r>
            <a:r>
              <a:rPr sz="3600" u="sng" spc="-85" dirty="0"/>
              <a:t> </a:t>
            </a:r>
            <a:r>
              <a:rPr sz="3600" u="sng" spc="-195" dirty="0"/>
              <a:t>of</a:t>
            </a:r>
            <a:r>
              <a:rPr sz="3600" u="sng" spc="-85" dirty="0"/>
              <a:t> </a:t>
            </a:r>
            <a:r>
              <a:rPr sz="3600" u="sng" spc="-155" dirty="0"/>
              <a:t>the</a:t>
            </a:r>
            <a:r>
              <a:rPr sz="3600" u="sng" spc="-85" dirty="0"/>
              <a:t> </a:t>
            </a:r>
            <a:r>
              <a:rPr sz="3600" u="sng" spc="-250" dirty="0"/>
              <a:t>Team</a:t>
            </a:r>
            <a:r>
              <a:rPr sz="3600" u="sng" spc="-85" dirty="0"/>
              <a:t> </a:t>
            </a:r>
            <a:r>
              <a:rPr sz="3600" u="sng" spc="-120" dirty="0"/>
              <a:t>and </a:t>
            </a:r>
            <a:r>
              <a:rPr sz="3600" u="sng" spc="-215" dirty="0"/>
              <a:t>Problem</a:t>
            </a:r>
            <a:r>
              <a:rPr sz="3600" u="sng" spc="-55" dirty="0"/>
              <a:t> </a:t>
            </a:r>
            <a:r>
              <a:rPr sz="3600" u="sng" spc="-25" dirty="0"/>
              <a:t>Statement</a:t>
            </a:r>
            <a:endParaRPr sz="3600" u="sng"/>
          </a:p>
        </p:txBody>
      </p:sp>
      <p:sp>
        <p:nvSpPr>
          <p:cNvPr id="8" name="object 8"/>
          <p:cNvSpPr txBox="1"/>
          <p:nvPr/>
        </p:nvSpPr>
        <p:spPr>
          <a:xfrm>
            <a:off x="3657600" y="1371600"/>
            <a:ext cx="9092565" cy="7254875"/>
          </a:xfrm>
          <a:prstGeom prst="rect">
            <a:avLst/>
          </a:prstGeom>
        </p:spPr>
        <p:txBody>
          <a:bodyPr vert="horz" wrap="square" lIns="0" tIns="40005" rIns="0" bIns="0" rtlCol="0">
            <a:noAutofit/>
          </a:bodyPr>
          <a:lstStyle/>
          <a:p>
            <a:pPr marL="12700" marR="247015">
              <a:lnSpc>
                <a:spcPts val="1730"/>
              </a:lnSpc>
              <a:spcBef>
                <a:spcPts val="315"/>
              </a:spcBef>
            </a:pPr>
            <a:endParaRPr sz="1600"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1600">
              <a:latin typeface="Tahoma" panose="020B0604030504040204"/>
              <a:cs typeface="Tahoma" panose="020B0604030504040204"/>
            </a:endParaRPr>
          </a:p>
          <a:p>
            <a:pPr marL="12700" marR="5080">
              <a:lnSpc>
                <a:spcPts val="1730"/>
              </a:lnSpc>
            </a:pPr>
            <a:r>
              <a:rPr sz="1600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Problem</a:t>
            </a:r>
            <a:r>
              <a:rPr sz="1600" b="1" spc="-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Statement</a:t>
            </a:r>
            <a:r>
              <a:rPr sz="1600" b="1" spc="-4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2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Title:</a:t>
            </a:r>
            <a:r>
              <a:rPr lang="en-US" altLang="en-US" sz="1600" b="1" spc="-2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en-US" sz="1600" b="0" spc="-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AI Model for Optimizing Planting Times</a:t>
            </a:r>
            <a:r>
              <a:rPr sz="1600" b="0" spc="-50" dirty="0">
                <a:solidFill>
                  <a:schemeClr val="accent1"/>
                </a:solidFill>
                <a:latin typeface="Tahoma" panose="020B0604030504040204"/>
                <a:cs typeface="Tahoma" panose="020B0604030504040204"/>
              </a:rPr>
              <a:t> </a:t>
            </a:r>
            <a:endParaRPr sz="1600" b="0">
              <a:solidFill>
                <a:schemeClr val="accent1"/>
              </a:solidFill>
              <a:latin typeface="Tahoma" panose="020B0604030504040204"/>
              <a:cs typeface="Tahoma" panose="020B0604030504040204"/>
            </a:endParaRPr>
          </a:p>
          <a:p>
            <a:pPr marL="12700" marR="3045460">
              <a:lnSpc>
                <a:spcPts val="4460"/>
              </a:lnSpc>
              <a:spcBef>
                <a:spcPts val="540"/>
              </a:spcBef>
            </a:pPr>
            <a:r>
              <a:rPr sz="1600" b="1" spc="-6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sz="1600" b="1" spc="-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Name:</a:t>
            </a:r>
            <a:r>
              <a:rPr sz="1600" b="1" spc="-12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en-US" sz="1600" b="0" spc="-12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EduVision Innovators</a:t>
            </a:r>
            <a:endParaRPr sz="1600" b="0" spc="-12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ahoma" panose="020B0604030504040204"/>
              <a:cs typeface="Tahoma" panose="020B0604030504040204"/>
            </a:endParaRPr>
          </a:p>
          <a:p>
            <a:pPr marL="12700" marR="3045460">
              <a:lnSpc>
                <a:spcPts val="4460"/>
              </a:lnSpc>
              <a:spcBef>
                <a:spcPts val="540"/>
              </a:spcBef>
            </a:pPr>
            <a:r>
              <a:rPr sz="1600" b="1" spc="-6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sz="1600" b="1" spc="-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Leader</a:t>
            </a:r>
            <a:r>
              <a:rPr sz="1600" b="1" spc="-10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Name:</a:t>
            </a:r>
            <a:r>
              <a:rPr sz="1600" b="1" spc="-8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en-US" sz="1600" b="0" spc="-8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B.Anil Kumar</a:t>
            </a:r>
            <a:endParaRPr sz="1600" b="0" spc="-5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ahoma" panose="020B0604030504040204"/>
              <a:cs typeface="Tahoma" panose="020B0604030504040204"/>
            </a:endParaRPr>
          </a:p>
          <a:p>
            <a:pPr marL="12700" marR="3045460">
              <a:lnSpc>
                <a:spcPts val="4460"/>
              </a:lnSpc>
              <a:spcBef>
                <a:spcPts val="540"/>
              </a:spcBef>
            </a:pPr>
            <a:r>
              <a:rPr sz="1600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Institute</a:t>
            </a:r>
            <a:r>
              <a:rPr sz="1600" b="1" spc="-6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Code</a:t>
            </a:r>
            <a:r>
              <a:rPr lang="en-IN" altLang="en-US" sz="1600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lang="en-US" altLang="en-US" sz="1600" b="0" spc="-1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 Q9</a:t>
            </a:r>
            <a:endParaRPr sz="1600" b="1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b="1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Institute</a:t>
            </a:r>
            <a:r>
              <a:rPr sz="1600" b="1" spc="-7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Name:</a:t>
            </a:r>
            <a:r>
              <a:rPr sz="1600" b="1" spc="-7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en-US" sz="1600" b="0" spc="-7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 Malla Reddy College Of Engineering(MRCE)</a:t>
            </a:r>
            <a:endParaRPr sz="1600" b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ahoma" panose="020B0604030504040204"/>
              <a:cs typeface="Tahoma" panose="020B0604030504040204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600" b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7BA655"/>
                </a:solidFill>
                <a:latin typeface="Tahoma" panose="020B0604030504040204"/>
                <a:cs typeface="Tahoma" panose="020B0604030504040204"/>
              </a:rPr>
              <a:t> 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552766" y="1227325"/>
            <a:ext cx="4581525" cy="2804795"/>
            <a:chOff x="552766" y="1227325"/>
            <a:chExt cx="4581525" cy="2804795"/>
          </a:xfrm>
        </p:grpSpPr>
        <p:sp>
          <p:nvSpPr>
            <p:cNvPr id="7" name="object 7"/>
            <p:cNvSpPr/>
            <p:nvPr/>
          </p:nvSpPr>
          <p:spPr>
            <a:xfrm>
              <a:off x="952500" y="1939107"/>
              <a:ext cx="2133600" cy="4445"/>
            </a:xfrm>
            <a:custGeom>
              <a:avLst/>
              <a:gdLst/>
              <a:ahLst/>
              <a:cxnLst/>
              <a:rect l="l" t="t" r="r" b="b"/>
              <a:pathLst>
                <a:path w="2133600" h="4444">
                  <a:moveTo>
                    <a:pt x="0" y="0"/>
                  </a:moveTo>
                  <a:lnTo>
                    <a:pt x="2133599" y="3991"/>
                  </a:lnTo>
                </a:path>
              </a:pathLst>
            </a:custGeom>
            <a:ln w="101599">
              <a:solidFill>
                <a:srgbClr val="7BA6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810" y="1724025"/>
              <a:ext cx="2465069" cy="3962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7529" y="1232087"/>
              <a:ext cx="4572000" cy="2795270"/>
            </a:xfrm>
            <a:custGeom>
              <a:avLst/>
              <a:gdLst/>
              <a:ahLst/>
              <a:cxnLst/>
              <a:rect l="l" t="t" r="r" b="b"/>
              <a:pathLst>
                <a:path w="4572000" h="2795270">
                  <a:moveTo>
                    <a:pt x="0" y="0"/>
                  </a:moveTo>
                  <a:lnTo>
                    <a:pt x="4572000" y="0"/>
                  </a:lnTo>
                  <a:lnTo>
                    <a:pt x="4572000" y="2795231"/>
                  </a:lnTo>
                  <a:lnTo>
                    <a:pt x="0" y="2795231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19293" y="385508"/>
            <a:ext cx="39458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45" dirty="0">
                <a:latin typeface="Arial" panose="020B0604020202020204"/>
                <a:cs typeface="Arial" panose="020B0604020202020204"/>
              </a:rPr>
              <a:t>Idea/Approach</a:t>
            </a:r>
            <a:r>
              <a:rPr sz="32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spc="-114" dirty="0">
                <a:latin typeface="Arial" panose="020B0604020202020204"/>
                <a:cs typeface="Arial" panose="020B0604020202020204"/>
              </a:rPr>
              <a:t>Details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855" y="106045"/>
            <a:ext cx="930274" cy="930274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838200" y="898525"/>
            <a:ext cx="11278870" cy="4191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AutoNum type="arabicPeriod"/>
            </a:pPr>
            <a:r>
              <a:rPr lang="en-US" altLang="zh-CN" sz="2400" b="1" dirty="0">
                <a:solidFill>
                  <a:srgbClr val="0070C0"/>
                </a:solidFill>
              </a:rPr>
              <a:t>Data Collection</a:t>
            </a:r>
            <a:r>
              <a:rPr lang="en-US" altLang="zh-CN" sz="2000" dirty="0"/>
              <a:t>:</a:t>
            </a:r>
          </a:p>
          <a:p>
            <a:pPr lvl="1">
              <a:buFont typeface="Arial" panose="020B0604020202020204"/>
              <a:buChar char="◦"/>
            </a:pPr>
            <a:r>
              <a:rPr lang="en-US" altLang="zh-CN" sz="2000" dirty="0"/>
              <a:t>Gather local climate data (temperature, precipitation, frost dates, etc.)</a:t>
            </a:r>
          </a:p>
          <a:p>
            <a:pPr lvl="1">
              <a:buFont typeface="Arial" panose="020B0604020202020204"/>
              <a:buChar char="◦"/>
            </a:pPr>
            <a:r>
              <a:rPr lang="en-US" altLang="zh-CN" sz="2000" dirty="0"/>
              <a:t>Collect soil conditions (moisture, pH, texture, etc.)</a:t>
            </a:r>
          </a:p>
          <a:p>
            <a:pPr lvl="1">
              <a:buFont typeface="Arial" panose="020B0604020202020204"/>
              <a:buChar char="◦"/>
            </a:pPr>
            <a:r>
              <a:rPr lang="en-US" altLang="zh-CN" sz="2000" dirty="0"/>
              <a:t>Integrate crop-specific growth patterns and historical data.</a:t>
            </a:r>
          </a:p>
          <a:p>
            <a:pPr lvl="7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2.Predictive Modeling</a:t>
            </a:r>
            <a:r>
              <a:rPr lang="en-US" altLang="zh-CN" sz="2000" dirty="0">
                <a:solidFill>
                  <a:srgbClr val="0070C0"/>
                </a:solidFill>
              </a:rPr>
              <a:t>:</a:t>
            </a:r>
          </a:p>
          <a:p>
            <a:pPr lvl="8">
              <a:buFont typeface="Arial" panose="020B0604020202020204"/>
              <a:buChar char="◦"/>
            </a:pPr>
            <a:r>
              <a:rPr lang="en-US" altLang="zh-CN" sz="2000" dirty="0"/>
              <a:t>Use machine learning (Random Forest, LSTM) to predict optimal planting times based on historical and real-time data.</a:t>
            </a:r>
          </a:p>
          <a:p>
            <a:pPr lvl="8" indent="0">
              <a:buFont typeface="Arial" panose="020B0604020202020204"/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3.User-Friendly Mobile App:</a:t>
            </a:r>
            <a:endParaRPr lang="en-US" altLang="zh-CN" sz="2000" dirty="0"/>
          </a:p>
          <a:p>
            <a:pPr lvl="1">
              <a:buFont typeface="Arial" panose="020B0604020202020204"/>
              <a:buChar char="◦"/>
            </a:pPr>
            <a:r>
              <a:rPr lang="en-US" altLang="zh-CN" sz="2000" dirty="0"/>
              <a:t>Provide actionable recommendations through a mobile interface.</a:t>
            </a:r>
          </a:p>
          <a:p>
            <a:pPr lvl="1">
              <a:buFont typeface="Arial" panose="020B0604020202020204"/>
              <a:buChar char="◦"/>
            </a:pPr>
            <a:r>
              <a:rPr lang="en-US" altLang="zh-CN" sz="2000" dirty="0"/>
              <a:t>Display optimal planting windows, weather forecasts, and soil readiness.</a:t>
            </a:r>
          </a:p>
          <a:p>
            <a:pPr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4.Real-Time Monitoring:</a:t>
            </a:r>
          </a:p>
          <a:p>
            <a:pPr lvl="1">
              <a:buFont typeface="Arial" panose="020B0604020202020204"/>
              <a:buChar char="◦"/>
            </a:pPr>
            <a:r>
              <a:rPr lang="en-US" altLang="zh-CN" sz="2000" dirty="0"/>
              <a:t>Integrate IoT sensors for real-time field data.</a:t>
            </a:r>
          </a:p>
          <a:p>
            <a:pPr lvl="1">
              <a:buFont typeface="Arial" panose="020B0604020202020204"/>
              <a:buChar char="◦"/>
            </a:pPr>
            <a:r>
              <a:rPr lang="en-US" altLang="zh-CN" sz="2000" dirty="0"/>
              <a:t>Send push notifications for weather alerts (e.g., frost, rainfall).</a:t>
            </a:r>
          </a:p>
          <a:p>
            <a:pPr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5.Personalization:</a:t>
            </a:r>
          </a:p>
          <a:p>
            <a:pPr lvl="1">
              <a:buFont typeface="Arial" panose="020B0604020202020204"/>
              <a:buChar char="◦"/>
            </a:pPr>
            <a:r>
              <a:rPr lang="en-US" altLang="zh-CN" sz="2000" dirty="0"/>
              <a:t>Tailor advice based on location, crop types, and soil conditions.</a:t>
            </a:r>
          </a:p>
          <a:p>
            <a:pPr lvl="1">
              <a:buFont typeface="Arial" panose="020B0604020202020204"/>
              <a:buChar char="◦"/>
            </a:pPr>
            <a:r>
              <a:rPr lang="en-US" altLang="zh-CN" sz="2000" dirty="0"/>
              <a:t>Continuously improve predictions with user feedback and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28600" y="152135"/>
            <a:ext cx="1687195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25" dirty="0"/>
              <a:t>Flow</a:t>
            </a:r>
            <a:r>
              <a:rPr spc="-45" dirty="0"/>
              <a:t> </a:t>
            </a:r>
            <a:r>
              <a:rPr spc="-135" dirty="0"/>
              <a:t>Chart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0117" y="70485"/>
            <a:ext cx="499864" cy="546654"/>
          </a:xfrm>
          <a:prstGeom prst="rect">
            <a:avLst/>
          </a:prstGeom>
        </p:spPr>
      </p:pic>
      <p:pic>
        <p:nvPicPr>
          <p:cNvPr id="10" name="Picture 9" descr="Untitled Diagram.drawio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-76835"/>
            <a:ext cx="9273540" cy="663067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876800" y="457200"/>
            <a:ext cx="2565400" cy="4749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1600"/>
              <a:t>   </a:t>
            </a:r>
            <a:r>
              <a:rPr lang="en-US" altLang="zh-CN" sz="2000"/>
              <a:t>Data Collection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5562600" y="-762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/>
              <a:t>Start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9144000" y="152083"/>
            <a:ext cx="5080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/>
              <a:t>Climate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9296400" y="456883"/>
            <a:ext cx="5080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800"/>
              <a:t>Soil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9144000" y="761683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/>
              <a:t>Crop Data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4724400" y="1295717"/>
            <a:ext cx="5080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/>
              <a:t>Data Preprocessing</a:t>
            </a:r>
            <a:r>
              <a:rPr lang="en-US" altLang="zh-CN" sz="1600"/>
              <a:t> 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9144000" y="990283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/>
              <a:t>Cleaning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8991600" y="1263968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/>
              <a:t>Normalization</a:t>
            </a:r>
          </a:p>
        </p:txBody>
      </p:sp>
      <p:sp>
        <p:nvSpPr>
          <p:cNvPr id="28" name="Text Box 27"/>
          <p:cNvSpPr txBox="1"/>
          <p:nvPr/>
        </p:nvSpPr>
        <p:spPr>
          <a:xfrm>
            <a:off x="8915400" y="1584643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/>
              <a:t>Feature Engi...</a:t>
            </a:r>
          </a:p>
        </p:txBody>
      </p:sp>
      <p:sp>
        <p:nvSpPr>
          <p:cNvPr id="29" name="Text Box 28"/>
          <p:cNvSpPr txBox="1"/>
          <p:nvPr/>
        </p:nvSpPr>
        <p:spPr>
          <a:xfrm>
            <a:off x="4800600" y="2895282"/>
            <a:ext cx="5080000" cy="3987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/>
              <a:t> </a:t>
            </a:r>
            <a:r>
              <a:rPr lang="en-US" altLang="zh-CN" sz="2000"/>
              <a:t>Model Evaluation</a:t>
            </a:r>
            <a:endParaRPr lang="en-US" altLang="zh-CN" sz="1600"/>
          </a:p>
        </p:txBody>
      </p:sp>
      <p:sp>
        <p:nvSpPr>
          <p:cNvPr id="32" name="Text Box 31"/>
          <p:cNvSpPr txBox="1"/>
          <p:nvPr/>
        </p:nvSpPr>
        <p:spPr>
          <a:xfrm>
            <a:off x="4419600" y="20955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/>
              <a:t>Train Predictive AI Model</a:t>
            </a:r>
          </a:p>
        </p:txBody>
      </p:sp>
      <p:sp>
        <p:nvSpPr>
          <p:cNvPr id="33" name="Text Box 32"/>
          <p:cNvSpPr txBox="1"/>
          <p:nvPr/>
        </p:nvSpPr>
        <p:spPr>
          <a:xfrm>
            <a:off x="8991600" y="1890078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/>
              <a:t>Local Climate</a:t>
            </a:r>
          </a:p>
        </p:txBody>
      </p:sp>
      <p:sp>
        <p:nvSpPr>
          <p:cNvPr id="34" name="Text Box 33"/>
          <p:cNvSpPr txBox="1"/>
          <p:nvPr/>
        </p:nvSpPr>
        <p:spPr>
          <a:xfrm>
            <a:off x="9144000" y="2239963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/>
              <a:t>Crop Info</a:t>
            </a:r>
          </a:p>
        </p:txBody>
      </p:sp>
      <p:sp>
        <p:nvSpPr>
          <p:cNvPr id="35" name="Text Box 34"/>
          <p:cNvSpPr txBox="1"/>
          <p:nvPr/>
        </p:nvSpPr>
        <p:spPr>
          <a:xfrm>
            <a:off x="8839200" y="2590483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/>
              <a:t>Cross-validation</a:t>
            </a:r>
          </a:p>
        </p:txBody>
      </p:sp>
      <p:sp>
        <p:nvSpPr>
          <p:cNvPr id="36" name="Text Box 35"/>
          <p:cNvSpPr txBox="1"/>
          <p:nvPr/>
        </p:nvSpPr>
        <p:spPr>
          <a:xfrm>
            <a:off x="9220200" y="2819083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/>
              <a:t> Metrics</a:t>
            </a:r>
          </a:p>
        </p:txBody>
      </p:sp>
      <p:sp>
        <p:nvSpPr>
          <p:cNvPr id="37" name="Text Box 36"/>
          <p:cNvSpPr txBox="1"/>
          <p:nvPr/>
        </p:nvSpPr>
        <p:spPr>
          <a:xfrm>
            <a:off x="8991600" y="3123248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/>
              <a:t>Model Robust</a:t>
            </a:r>
          </a:p>
        </p:txBody>
      </p:sp>
      <p:sp>
        <p:nvSpPr>
          <p:cNvPr id="38" name="Text Box 37"/>
          <p:cNvSpPr txBox="1"/>
          <p:nvPr/>
        </p:nvSpPr>
        <p:spPr>
          <a:xfrm>
            <a:off x="4572000" y="35814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/>
              <a:t>Real-Time Integration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8839200" y="339852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Wheath.Forecast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9423400" y="374840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API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4648200" y="426783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/>
              <a:t>Generate Predictions</a:t>
            </a:r>
          </a:p>
        </p:txBody>
      </p:sp>
      <p:sp>
        <p:nvSpPr>
          <p:cNvPr id="42" name="Text Box 41"/>
          <p:cNvSpPr txBox="1"/>
          <p:nvPr/>
        </p:nvSpPr>
        <p:spPr>
          <a:xfrm>
            <a:off x="8839200" y="400685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Planting Window</a:t>
            </a:r>
          </a:p>
        </p:txBody>
      </p:sp>
      <p:sp>
        <p:nvSpPr>
          <p:cNvPr id="43" name="Text Box 42"/>
          <p:cNvSpPr txBox="1"/>
          <p:nvPr/>
        </p:nvSpPr>
        <p:spPr>
          <a:xfrm>
            <a:off x="8915400" y="429704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Yield Predict</a:t>
            </a:r>
          </a:p>
        </p:txBody>
      </p:sp>
      <p:sp>
        <p:nvSpPr>
          <p:cNvPr id="44" name="Text Box 43"/>
          <p:cNvSpPr txBox="1"/>
          <p:nvPr/>
        </p:nvSpPr>
        <p:spPr>
          <a:xfrm>
            <a:off x="9296400" y="4540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Alerts</a:t>
            </a:r>
            <a:r>
              <a:rPr lang="en-US" altLang="en-GB"/>
              <a:t> </a:t>
            </a:r>
          </a:p>
        </p:txBody>
      </p:sp>
      <p:sp>
        <p:nvSpPr>
          <p:cNvPr id="45" name="Text Box 44"/>
          <p:cNvSpPr txBox="1"/>
          <p:nvPr/>
        </p:nvSpPr>
        <p:spPr>
          <a:xfrm>
            <a:off x="4927600" y="50292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/>
              <a:t>User Interface</a:t>
            </a:r>
          </a:p>
        </p:txBody>
      </p:sp>
      <p:sp>
        <p:nvSpPr>
          <p:cNvPr id="46" name="Text Box 45"/>
          <p:cNvSpPr txBox="1"/>
          <p:nvPr/>
        </p:nvSpPr>
        <p:spPr>
          <a:xfrm>
            <a:off x="2895600" y="611314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/>
              <a:t>END</a:t>
            </a:r>
          </a:p>
        </p:txBody>
      </p:sp>
      <p:sp>
        <p:nvSpPr>
          <p:cNvPr id="47" name="Text Box 46"/>
          <p:cNvSpPr txBox="1"/>
          <p:nvPr/>
        </p:nvSpPr>
        <p:spPr>
          <a:xfrm>
            <a:off x="7696200" y="61722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/>
              <a:t>Feedback</a:t>
            </a:r>
          </a:p>
        </p:txBody>
      </p:sp>
      <p:sp>
        <p:nvSpPr>
          <p:cNvPr id="48" name="Text Box 47"/>
          <p:cNvSpPr txBox="1"/>
          <p:nvPr/>
        </p:nvSpPr>
        <p:spPr>
          <a:xfrm>
            <a:off x="10287000" y="5868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/>
              <a:t>Improvement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733800" y="602615"/>
            <a:ext cx="4365625" cy="438150"/>
          </a:xfrm>
        </p:spPr>
        <p:txBody>
          <a:bodyPr wrap="square"/>
          <a:lstStyle/>
          <a:p>
            <a:r>
              <a:rPr lang="en-US" altLang="en-US" u="sng" spc="-85" dirty="0">
                <a:sym typeface="+mn-ea"/>
              </a:rPr>
              <a:t>Development </a:t>
            </a:r>
            <a:r>
              <a:rPr u="sng" spc="-130" dirty="0">
                <a:sym typeface="+mn-ea"/>
              </a:rPr>
              <a:t>Stack</a:t>
            </a:r>
            <a:endParaRPr lang="en-GB" altLang="en-US" u="sng"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1371600"/>
            <a:ext cx="905510" cy="807720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79095" y="2362200"/>
            <a:ext cx="1962785" cy="846455"/>
            <a:chOff x="3031490" y="5772785"/>
            <a:chExt cx="1816735" cy="66548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1490" y="5772785"/>
              <a:ext cx="559434" cy="55943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25215" y="5772785"/>
              <a:ext cx="572769" cy="57276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2275" y="5772785"/>
              <a:ext cx="615949" cy="665479"/>
            </a:xfrm>
            <a:prstGeom prst="rect">
              <a:avLst/>
            </a:prstGeom>
          </p:spPr>
        </p:pic>
      </p:grpSp>
      <p:pic>
        <p:nvPicPr>
          <p:cNvPr id="9" name="Picture 8" descr="javascript_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1660" y="1981200"/>
            <a:ext cx="1449070" cy="1449070"/>
          </a:xfrm>
          <a:prstGeom prst="rect">
            <a:avLst/>
          </a:prstGeom>
        </p:spPr>
      </p:pic>
      <p:pic>
        <p:nvPicPr>
          <p:cNvPr id="10" name="Picture 9" descr="java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95600" y="2118360"/>
            <a:ext cx="1143635" cy="1143635"/>
          </a:xfrm>
          <a:prstGeom prst="rect">
            <a:avLst/>
          </a:prstGeom>
        </p:spPr>
      </p:pic>
      <p:pic>
        <p:nvPicPr>
          <p:cNvPr id="12" name="Picture 11" descr="database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1550" y="2133600"/>
            <a:ext cx="1280795" cy="1280795"/>
          </a:xfrm>
          <a:prstGeom prst="rect">
            <a:avLst/>
          </a:prstGeom>
        </p:spPr>
      </p:pic>
      <p:pic>
        <p:nvPicPr>
          <p:cNvPr id="13" name="Picture 12" descr="sqq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3800" y="2085975"/>
            <a:ext cx="1313180" cy="131318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9000" y="2501265"/>
            <a:ext cx="572769" cy="572769"/>
          </a:xfrm>
          <a:prstGeom prst="rect">
            <a:avLst/>
          </a:prstGeom>
        </p:spPr>
      </p:pic>
      <p:pic>
        <p:nvPicPr>
          <p:cNvPr id="14" name="Picture 13" descr="pytho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35135" y="2096135"/>
            <a:ext cx="1083310" cy="108331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838200" y="40112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b="1" i="1" u="sng"/>
              <a:t>Frontend Development</a:t>
            </a:r>
          </a:p>
        </p:txBody>
      </p:sp>
      <p:pic>
        <p:nvPicPr>
          <p:cNvPr id="17" name="Picture 16" descr="javascript_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0" y="4343400"/>
            <a:ext cx="923290" cy="923290"/>
          </a:xfrm>
          <a:prstGeom prst="rect">
            <a:avLst/>
          </a:prstGeom>
        </p:spPr>
      </p:pic>
      <p:pic>
        <p:nvPicPr>
          <p:cNvPr id="18" name="Picture 17" descr="dart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0200" y="5334000"/>
            <a:ext cx="706120" cy="706120"/>
          </a:xfrm>
          <a:prstGeom prst="rect">
            <a:avLst/>
          </a:prstGeom>
        </p:spPr>
      </p:pic>
      <p:pic>
        <p:nvPicPr>
          <p:cNvPr id="19" name="Picture 18" descr="xml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4320" y="6096000"/>
            <a:ext cx="826770" cy="628650"/>
          </a:xfrm>
          <a:prstGeom prst="rect">
            <a:avLst/>
          </a:prstGeom>
        </p:spPr>
      </p:pic>
      <p:pic>
        <p:nvPicPr>
          <p:cNvPr id="20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4580890"/>
            <a:ext cx="572769" cy="572769"/>
          </a:xfrm>
          <a:prstGeom prst="rect">
            <a:avLst/>
          </a:prstGeom>
        </p:spPr>
      </p:pic>
      <p:pic>
        <p:nvPicPr>
          <p:cNvPr id="21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5347335"/>
            <a:ext cx="572769" cy="572769"/>
          </a:xfrm>
          <a:prstGeom prst="rect">
            <a:avLst/>
          </a:prstGeom>
        </p:spPr>
      </p:pic>
      <p:pic>
        <p:nvPicPr>
          <p:cNvPr id="26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6113780"/>
            <a:ext cx="572769" cy="572769"/>
          </a:xfrm>
          <a:prstGeom prst="rect">
            <a:avLst/>
          </a:prstGeom>
        </p:spPr>
      </p:pic>
      <p:pic>
        <p:nvPicPr>
          <p:cNvPr id="27" name="Picture 26" descr="java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7000" y="4496435"/>
            <a:ext cx="657225" cy="657225"/>
          </a:xfrm>
          <a:prstGeom prst="rect">
            <a:avLst/>
          </a:prstGeom>
        </p:spPr>
      </p:pic>
      <p:pic>
        <p:nvPicPr>
          <p:cNvPr id="28" name="Picture 27" descr="javascript_log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000" y="5329555"/>
            <a:ext cx="681990" cy="681990"/>
          </a:xfrm>
          <a:prstGeom prst="rect">
            <a:avLst/>
          </a:prstGeom>
        </p:spPr>
      </p:pic>
      <p:pic>
        <p:nvPicPr>
          <p:cNvPr id="29" name="Picture 28" descr="pytho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3200" y="6096000"/>
            <a:ext cx="617220" cy="617220"/>
          </a:xfrm>
          <a:prstGeom prst="rect">
            <a:avLst/>
          </a:prstGeom>
        </p:spPr>
      </p:pic>
      <p:pic>
        <p:nvPicPr>
          <p:cNvPr id="30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5000" y="4519295"/>
            <a:ext cx="572769" cy="572769"/>
          </a:xfrm>
          <a:prstGeom prst="rect">
            <a:avLst/>
          </a:prstGeom>
        </p:spPr>
      </p:pic>
      <p:pic>
        <p:nvPicPr>
          <p:cNvPr id="31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5000" y="5361305"/>
            <a:ext cx="572769" cy="572769"/>
          </a:xfrm>
          <a:prstGeom prst="rect">
            <a:avLst/>
          </a:prstGeom>
        </p:spPr>
      </p:pic>
      <p:pic>
        <p:nvPicPr>
          <p:cNvPr id="33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25000" y="6149975"/>
            <a:ext cx="572769" cy="572769"/>
          </a:xfrm>
          <a:prstGeom prst="rect">
            <a:avLst/>
          </a:prstGeom>
        </p:spPr>
      </p:pic>
      <p:sp>
        <p:nvSpPr>
          <p:cNvPr id="34" name="Text Box 33"/>
          <p:cNvSpPr txBox="1"/>
          <p:nvPr/>
        </p:nvSpPr>
        <p:spPr>
          <a:xfrm>
            <a:off x="685800" y="348361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1400" spc="-105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400" spc="50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  <a:sym typeface="+mn-ea"/>
              </a:rPr>
              <a:t>Android</a:t>
            </a:r>
            <a:r>
              <a:rPr sz="1400" spc="-105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  <a:sym typeface="+mn-ea"/>
              </a:rPr>
              <a:t> </a:t>
            </a:r>
            <a:r>
              <a:rPr sz="1400" spc="-10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  <a:sym typeface="+mn-ea"/>
              </a:rPr>
              <a:t>Studio</a:t>
            </a:r>
            <a:endParaRPr lang="en-GB" altLang="en-US" sz="1400" spc="-10" dirty="0">
              <a:gradFill>
                <a:gsLst>
                  <a:gs pos="0">
                    <a:srgbClr val="9EE256"/>
                  </a:gs>
                  <a:gs pos="100000">
                    <a:srgbClr val="52762D"/>
                  </a:gs>
                </a:gsLst>
                <a:lin scaled="0"/>
              </a:gradFill>
              <a:latin typeface="Tahoma" panose="020B0604030504040204"/>
              <a:cs typeface="Tahoma" panose="020B0604030504040204"/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3124200" y="345249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>
                <a:solidFill>
                  <a:srgbClr val="FF0000"/>
                </a:solidFill>
              </a:rPr>
              <a:t>Java</a:t>
            </a:r>
          </a:p>
        </p:txBody>
      </p:sp>
      <p:sp>
        <p:nvSpPr>
          <p:cNvPr id="39" name="Text Box 38"/>
          <p:cNvSpPr txBox="1"/>
          <p:nvPr/>
        </p:nvSpPr>
        <p:spPr>
          <a:xfrm>
            <a:off x="4622800" y="350329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JavaScript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6168390" y="350520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400"/>
              <a:t>Database</a:t>
            </a:r>
          </a:p>
        </p:txBody>
      </p:sp>
      <p:sp>
        <p:nvSpPr>
          <p:cNvPr id="41" name="Text Box 40"/>
          <p:cNvSpPr txBox="1"/>
          <p:nvPr/>
        </p:nvSpPr>
        <p:spPr>
          <a:xfrm>
            <a:off x="5612130" y="52959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en-US"/>
          </a:p>
        </p:txBody>
      </p:sp>
      <p:sp>
        <p:nvSpPr>
          <p:cNvPr id="48" name="Text Box 47"/>
          <p:cNvSpPr txBox="1"/>
          <p:nvPr/>
        </p:nvSpPr>
        <p:spPr>
          <a:xfrm>
            <a:off x="7249160" y="3147060"/>
            <a:ext cx="2086610" cy="2628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-2362200" y="122237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25730" algn="ctr">
              <a:lnSpc>
                <a:spcPct val="100000"/>
              </a:lnSpc>
              <a:spcBef>
                <a:spcPts val="1475"/>
              </a:spcBef>
            </a:pPr>
            <a:r>
              <a:rPr sz="1600" b="1" i="1" spc="-10" dirty="0">
                <a:solidFill>
                  <a:srgbClr val="FF0000"/>
                </a:solidFill>
                <a:latin typeface="Tahoma" panose="020B0604030504040204"/>
                <a:cs typeface="Tahoma" panose="020B0604030504040204"/>
                <a:sym typeface="+mn-ea"/>
              </a:rPr>
              <a:t>Application</a:t>
            </a:r>
            <a:endParaRPr lang="en-GB" altLang="en-US" sz="1600" b="1" i="1" spc="-10" dirty="0">
              <a:solidFill>
                <a:srgbClr val="FF0000"/>
              </a:solidFill>
              <a:latin typeface="Tahoma" panose="020B0604030504040204"/>
              <a:cs typeface="Tahoma" panose="020B0604030504040204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991600" y="40138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GB" sz="1800" b="1" i="1" u="sng">
                <a:sym typeface="+mn-ea"/>
              </a:rPr>
              <a:t>Backend Development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924800" y="348297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GB" sz="1400">
                <a:sym typeface="+mn-ea"/>
              </a:rPr>
              <a:t>SQL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9448800" y="345440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GB" sz="1400">
                <a:gradFill>
                  <a:gsLst>
                    <a:gs pos="0">
                      <a:srgbClr val="FECF40"/>
                    </a:gs>
                    <a:gs pos="100000">
                      <a:srgbClr val="846C21"/>
                    </a:gs>
                  </a:gsLst>
                  <a:lin scaled="0"/>
                </a:gradFill>
                <a:sym typeface="+mn-ea"/>
              </a:rPr>
              <a:t>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ntitled Diagram.drawio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995" y="228600"/>
            <a:ext cx="7806690" cy="63150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800" b="1" i="1" u="sng"/>
              <a:t>Application Flow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4343400" y="22860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Register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6781800" y="191135"/>
            <a:ext cx="4064000" cy="33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1600"/>
              <a:t>Verify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4419600" y="76200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Login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6629400" y="763270"/>
            <a:ext cx="4064000" cy="259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1600"/>
              <a:t>Password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4191000" y="1447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GB" sz="1800"/>
              <a:t>Dashboard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4343400" y="213360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Location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267200" y="266700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Crop Type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4267200" y="320040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Soil Type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4114800" y="379984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Climate Data</a:t>
            </a:r>
          </a:p>
        </p:txBody>
      </p:sp>
      <p:sp>
        <p:nvSpPr>
          <p:cNvPr id="21" name="Text Box 20"/>
          <p:cNvSpPr txBox="1"/>
          <p:nvPr/>
        </p:nvSpPr>
        <p:spPr>
          <a:xfrm>
            <a:off x="4191635" y="4608195"/>
            <a:ext cx="4063365" cy="531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1400"/>
              <a:t>Planting-Time</a:t>
            </a:r>
            <a:r>
              <a:rPr lang="en-US" altLang="en-GB" sz="1200"/>
              <a:t> </a:t>
            </a:r>
          </a:p>
          <a:p>
            <a:r>
              <a:rPr lang="en-US" altLang="en-GB" sz="1200"/>
              <a:t>(Recommendation)</a:t>
            </a:r>
          </a:p>
        </p:txBody>
      </p:sp>
      <p:sp>
        <p:nvSpPr>
          <p:cNvPr id="22" name="Text Box 21"/>
          <p:cNvSpPr txBox="1"/>
          <p:nvPr/>
        </p:nvSpPr>
        <p:spPr>
          <a:xfrm>
            <a:off x="4343400" y="621030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Logout</a:t>
            </a:r>
          </a:p>
        </p:txBody>
      </p:sp>
      <p:sp>
        <p:nvSpPr>
          <p:cNvPr id="23" name="Text Box 22"/>
          <p:cNvSpPr txBox="1"/>
          <p:nvPr/>
        </p:nvSpPr>
        <p:spPr>
          <a:xfrm>
            <a:off x="4419600" y="571500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600"/>
              <a:t>Alerts</a:t>
            </a:r>
          </a:p>
        </p:txBody>
      </p:sp>
      <p:sp>
        <p:nvSpPr>
          <p:cNvPr id="24" name="Text Box 23"/>
          <p:cNvSpPr txBox="1"/>
          <p:nvPr/>
        </p:nvSpPr>
        <p:spPr>
          <a:xfrm>
            <a:off x="5486400" y="15240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&lt;&lt;include&gt;&gt;</a:t>
            </a:r>
          </a:p>
        </p:txBody>
      </p:sp>
      <p:sp>
        <p:nvSpPr>
          <p:cNvPr id="25" name="Text Box 24"/>
          <p:cNvSpPr txBox="1"/>
          <p:nvPr/>
        </p:nvSpPr>
        <p:spPr>
          <a:xfrm>
            <a:off x="5410200" y="68580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&lt;&lt;include&gt;&gt;</a:t>
            </a:r>
          </a:p>
        </p:txBody>
      </p:sp>
      <p:sp>
        <p:nvSpPr>
          <p:cNvPr id="26" name="Text Box 25"/>
          <p:cNvSpPr txBox="1"/>
          <p:nvPr/>
        </p:nvSpPr>
        <p:spPr>
          <a:xfrm>
            <a:off x="1066800" y="207200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 b="1"/>
              <a:t>     User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10179685" y="167322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 b="1"/>
              <a:t>System</a:t>
            </a:r>
          </a:p>
        </p:txBody>
      </p:sp>
      <p:pic>
        <p:nvPicPr>
          <p:cNvPr id="2" name="Picture 1" descr="farmer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13385"/>
            <a:ext cx="1783715" cy="1783715"/>
          </a:xfrm>
          <a:prstGeom prst="rect">
            <a:avLst/>
          </a:prstGeom>
        </p:spPr>
      </p:pic>
      <p:pic>
        <p:nvPicPr>
          <p:cNvPr id="3" name="Picture 2" descr="system-removebg-previe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9800" y="397510"/>
            <a:ext cx="1419860" cy="1209675"/>
          </a:xfrm>
          <a:prstGeom prst="rect">
            <a:avLst/>
          </a:prstGeom>
        </p:spPr>
      </p:pic>
      <p:pic>
        <p:nvPicPr>
          <p:cNvPr id="4" name="Picture 3" descr="mobile-app-development-removebg-previe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3460" y="152400"/>
            <a:ext cx="807720" cy="10325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2500" y="1939107"/>
            <a:ext cx="2133600" cy="4445"/>
          </a:xfrm>
          <a:custGeom>
            <a:avLst/>
            <a:gdLst/>
            <a:ahLst/>
            <a:cxnLst/>
            <a:rect l="l" t="t" r="r" b="b"/>
            <a:pathLst>
              <a:path w="2133600" h="4444">
                <a:moveTo>
                  <a:pt x="0" y="0"/>
                </a:moveTo>
                <a:lnTo>
                  <a:pt x="2133599" y="3991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23" y="797725"/>
            <a:ext cx="5289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0" dirty="0"/>
              <a:t>Team</a:t>
            </a:r>
            <a:r>
              <a:rPr sz="4400" spc="-105" dirty="0"/>
              <a:t> </a:t>
            </a:r>
            <a:r>
              <a:rPr sz="4400" spc="-204" dirty="0"/>
              <a:t>Member</a:t>
            </a:r>
            <a:r>
              <a:rPr sz="4400" spc="-105" dirty="0"/>
              <a:t> </a:t>
            </a:r>
            <a:r>
              <a:rPr sz="4400" spc="-170" dirty="0"/>
              <a:t>Details</a:t>
            </a:r>
            <a:endParaRPr sz="4400"/>
          </a:p>
        </p:txBody>
      </p:sp>
      <p:sp>
        <p:nvSpPr>
          <p:cNvPr id="8" name="object 8"/>
          <p:cNvSpPr txBox="1"/>
          <p:nvPr/>
        </p:nvSpPr>
        <p:spPr>
          <a:xfrm>
            <a:off x="1036955" y="2066925"/>
            <a:ext cx="4339590" cy="249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sz="1600" b="1" spc="-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2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Leader</a:t>
            </a:r>
            <a:r>
              <a:rPr sz="1600" b="1" spc="-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6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Name:</a:t>
            </a:r>
            <a:r>
              <a:rPr sz="1600" b="1" spc="-65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en-US" sz="1600" b="1" spc="-65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B.Anil kumar</a:t>
            </a:r>
            <a:endParaRPr sz="16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ahoma" panose="020B0604030504040204"/>
              <a:cs typeface="Tahoma" panose="020B0604030504040204"/>
            </a:endParaRPr>
          </a:p>
          <a:p>
            <a:pPr marL="12700" marR="661035">
              <a:lnSpc>
                <a:spcPct val="159000"/>
              </a:lnSpc>
              <a:tabLst>
                <a:tab pos="1840230" algn="l"/>
              </a:tabLst>
            </a:pPr>
            <a:r>
              <a:rPr sz="1600" b="1" spc="50" dirty="0">
                <a:latin typeface="Tahoma" panose="020B0604030504040204"/>
                <a:cs typeface="Tahoma" panose="020B0604030504040204"/>
              </a:rPr>
              <a:t>Branch</a:t>
            </a:r>
            <a:r>
              <a:rPr sz="1600" b="1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80" dirty="0">
                <a:latin typeface="Tahoma" panose="020B0604030504040204"/>
                <a:cs typeface="Tahoma" panose="020B0604030504040204"/>
              </a:rPr>
              <a:t>:</a:t>
            </a:r>
            <a:r>
              <a:rPr sz="1600" b="1" spc="-114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en-US" sz="1600" spc="-114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CSE</a:t>
            </a:r>
            <a:endParaRPr sz="1600" spc="-114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ahoma" panose="020B0604030504040204"/>
              <a:cs typeface="Tahoma" panose="020B0604030504040204"/>
            </a:endParaRPr>
          </a:p>
          <a:p>
            <a:pPr marL="12700" marR="661035">
              <a:lnSpc>
                <a:spcPct val="159000"/>
              </a:lnSpc>
              <a:tabLst>
                <a:tab pos="1840230" algn="l"/>
              </a:tabLst>
            </a:pPr>
            <a:r>
              <a:rPr sz="1600" b="1" spc="-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sz="1600" b="1" spc="-7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Member</a:t>
            </a:r>
            <a:r>
              <a:rPr sz="1600" b="1" spc="-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1</a:t>
            </a:r>
            <a:r>
              <a:rPr sz="1600" b="1" spc="-6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6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Name:</a:t>
            </a:r>
            <a:r>
              <a:rPr sz="1600" b="1" spc="-6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en-US" sz="1600" b="1" spc="-6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S.Sai Kiran</a:t>
            </a:r>
            <a:endParaRPr sz="1600" b="1" spc="-60" dirty="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ahoma" panose="020B0604030504040204"/>
              <a:cs typeface="Tahoma" panose="020B0604030504040204"/>
            </a:endParaRPr>
          </a:p>
          <a:p>
            <a:pPr marL="12700" marR="661035">
              <a:lnSpc>
                <a:spcPct val="159000"/>
              </a:lnSpc>
              <a:tabLst>
                <a:tab pos="1840230" algn="l"/>
              </a:tabLst>
            </a:pPr>
            <a:r>
              <a:rPr sz="1600" b="1" spc="50" dirty="0">
                <a:latin typeface="Tahoma" panose="020B0604030504040204"/>
                <a:cs typeface="Tahoma" panose="020B0604030504040204"/>
              </a:rPr>
              <a:t>Branch</a:t>
            </a:r>
            <a:r>
              <a:rPr sz="1600" b="1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180" dirty="0">
                <a:latin typeface="Tahoma" panose="020B0604030504040204"/>
                <a:cs typeface="Tahoma" panose="020B0604030504040204"/>
              </a:rPr>
              <a:t>:</a:t>
            </a:r>
            <a:r>
              <a:rPr sz="16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en-US" sz="1600" spc="-114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CSE</a:t>
            </a:r>
            <a:endParaRPr sz="16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b="1" spc="-5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Team</a:t>
            </a:r>
            <a:r>
              <a:rPr sz="1600" b="1" spc="-8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Member</a:t>
            </a:r>
            <a:r>
              <a:rPr sz="1600" b="1" spc="-8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2</a:t>
            </a:r>
            <a:r>
              <a:rPr sz="1600" b="1" spc="-8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6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Name:</a:t>
            </a:r>
            <a:r>
              <a:rPr sz="1600" b="1" spc="-8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2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Type</a:t>
            </a:r>
            <a:r>
              <a:rPr sz="1600" b="1" spc="-8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600" b="1" spc="-140" dirty="0">
                <a:solidFill>
                  <a:srgbClr val="5D7B3E"/>
                </a:solidFill>
                <a:latin typeface="Tahoma" panose="020B0604030504040204"/>
                <a:cs typeface="Tahoma" panose="020B0604030504040204"/>
              </a:rPr>
              <a:t>:</a:t>
            </a:r>
            <a:r>
              <a:rPr sz="1600" b="1" spc="-9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en-US" sz="1600" b="1" spc="-9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L.Shabbir</a:t>
            </a:r>
            <a:endParaRPr sz="1600"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1840230" algn="l"/>
              </a:tabLst>
            </a:pPr>
            <a:r>
              <a:rPr sz="1600" b="1" spc="50" dirty="0">
                <a:latin typeface="Tahoma" panose="020B0604030504040204"/>
                <a:cs typeface="Tahoma" panose="020B0604030504040204"/>
              </a:rPr>
              <a:t>Branch</a:t>
            </a:r>
            <a:r>
              <a:rPr sz="1600" spc="-114" dirty="0">
                <a:latin typeface="Tahoma" panose="020B0604030504040204"/>
                <a:cs typeface="Tahoma" panose="020B0604030504040204"/>
              </a:rPr>
              <a:t> </a:t>
            </a:r>
            <a:r>
              <a:rPr sz="1600" spc="-180" dirty="0">
                <a:latin typeface="Tahoma" panose="020B0604030504040204"/>
                <a:cs typeface="Tahoma" panose="020B0604030504040204"/>
              </a:rPr>
              <a:t>:</a:t>
            </a:r>
            <a:r>
              <a:rPr sz="1600" spc="-114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 </a:t>
            </a:r>
            <a:r>
              <a:rPr lang="en-US" altLang="en-US" sz="1600" spc="-114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CSE</a:t>
            </a:r>
            <a:r>
              <a:rPr sz="1600" dirty="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Tahoma" panose="020B0604030504040204"/>
                <a:cs typeface="Tahoma" panose="020B0604030504040204"/>
              </a:rPr>
              <a:t>	</a:t>
            </a:r>
            <a:endParaRPr sz="16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sz="16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6735" y="2389505"/>
            <a:ext cx="110807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ahoma" panose="020B0604030504040204"/>
                <a:cs typeface="Tahoma" panose="020B0604030504040204"/>
              </a:rPr>
              <a:t>Year</a:t>
            </a:r>
            <a:r>
              <a:rPr sz="1600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latin typeface="Tahoma" panose="020B0604030504040204"/>
                <a:cs typeface="Tahoma" panose="020B0604030504040204"/>
              </a:rPr>
              <a:t>:</a:t>
            </a:r>
            <a:r>
              <a:rPr lang="en-US" altLang="en-US" sz="1600" dirty="0">
                <a:latin typeface="Tahoma" panose="020B0604030504040204"/>
                <a:cs typeface="Tahoma" panose="020B0604030504040204"/>
              </a:rPr>
              <a:t>II</a:t>
            </a:r>
            <a:r>
              <a:rPr sz="1200" spc="55" dirty="0">
                <a:latin typeface="Tahoma" panose="020B0604030504040204"/>
                <a:cs typeface="Tahoma" panose="020B0604030504040204"/>
              </a:rPr>
              <a:t> 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24200" y="3189605"/>
            <a:ext cx="1678940" cy="47815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ahoma" panose="020B0604030504040204"/>
                <a:cs typeface="Tahoma" panose="020B0604030504040204"/>
              </a:rPr>
              <a:t>Year</a:t>
            </a:r>
            <a:r>
              <a:rPr sz="1600" b="1" spc="-12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altLang="en-US" sz="1600" spc="-120" dirty="0">
                <a:latin typeface="Tahoma" panose="020B0604030504040204"/>
                <a:cs typeface="Tahoma" panose="020B0604030504040204"/>
              </a:rPr>
              <a:t>:II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4200" y="3962400"/>
            <a:ext cx="1266190" cy="2514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Tahoma" panose="020B0604030504040204"/>
                <a:cs typeface="Tahoma" panose="020B0604030504040204"/>
              </a:rPr>
              <a:t>Year</a:t>
            </a:r>
            <a:r>
              <a:rPr sz="1600" b="1" spc="-120" dirty="0">
                <a:latin typeface="Tahoma" panose="020B0604030504040204"/>
                <a:cs typeface="Tahoma" panose="020B0604030504040204"/>
              </a:rPr>
              <a:t> </a:t>
            </a:r>
            <a:r>
              <a:rPr sz="1600" dirty="0">
                <a:latin typeface="Tahoma" panose="020B0604030504040204"/>
                <a:cs typeface="Tahoma" panose="020B0604030504040204"/>
              </a:rPr>
              <a:t>:</a:t>
            </a:r>
            <a:r>
              <a:rPr lang="en-US" altLang="en-US" sz="1600" dirty="0">
                <a:latin typeface="Tahoma" panose="020B0604030504040204"/>
                <a:cs typeface="Tahoma" panose="020B0604030504040204"/>
              </a:rPr>
              <a:t>II</a:t>
            </a:r>
            <a:r>
              <a:rPr sz="1200" spc="55" dirty="0">
                <a:latin typeface="Tahoma" panose="020B0604030504040204"/>
                <a:cs typeface="Tahoma" panose="020B0604030504040204"/>
              </a:rPr>
              <a:t> </a:t>
            </a:r>
            <a:endParaRPr sz="12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228600" y="1658620"/>
            <a:ext cx="40640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EA99D-A01F-1864-941B-AE23B054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E8C0E-122F-BF40-0B77-F98BB97D9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F5A6B-8E95-E0C0-1C4D-3C26B6BF8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641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338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Office Theme</vt:lpstr>
      <vt:lpstr>Basic Details of the Team and Problem Statement</vt:lpstr>
      <vt:lpstr>PowerPoint Presentation</vt:lpstr>
      <vt:lpstr>Flow Chart</vt:lpstr>
      <vt:lpstr>Development Stack</vt:lpstr>
      <vt:lpstr>PowerPoint Presentation</vt:lpstr>
      <vt:lpstr>Team Member Details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/>
  <cp:lastModifiedBy>Shabbir Lokhandwala</cp:lastModifiedBy>
  <cp:revision>25</cp:revision>
  <dcterms:created xsi:type="dcterms:W3CDTF">2025-01-20T09:35:00Z</dcterms:created>
  <dcterms:modified xsi:type="dcterms:W3CDTF">2025-04-12T01:13:32Z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2025-01-21T20:00:00Z</vt:filetime>
  </property>
  <property fmtid="{D5CDD505-2E9C-101B-9397-08002B2CF9AE}" pid="3" name="Creator">
    <vt:lpwstr>Google</vt:lpwstr>
  </property>
  <property fmtid="{D5CDD505-2E9C-101B-9397-08002B2CF9AE}" pid="4" name="LastSaved">
    <vt:filetime>2025-01-21T20:00:00Z</vt:filetime>
  </property>
  <property fmtid="{D5CDD505-2E9C-101B-9397-08002B2CF9AE}" pid="5" name="ICV">
    <vt:lpwstr>876E9FBFE38C4E759DFEACD0267607BD_13</vt:lpwstr>
  </property>
  <property fmtid="{D5CDD505-2E9C-101B-9397-08002B2CF9AE}" pid="6" name="KSOProductBuildVer">
    <vt:lpwstr>2057-12.2.0.19821</vt:lpwstr>
  </property>
</Properties>
</file>