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4" r:id="rId3"/>
    <p:sldId id="256" r:id="rId4"/>
    <p:sldId id="264" r:id="rId5"/>
    <p:sldId id="266" r:id="rId6"/>
    <p:sldId id="267" r:id="rId7"/>
    <p:sldId id="268" r:id="rId8"/>
    <p:sldId id="275" r:id="rId9"/>
    <p:sldId id="269" r:id="rId10"/>
    <p:sldId id="270" r:id="rId11"/>
    <p:sldId id="271" r:id="rId12"/>
    <p:sldId id="272" r:id="rId13"/>
    <p:sldId id="276" r:id="rId14"/>
    <p:sldId id="277" r:id="rId15"/>
    <p:sldId id="278" r:id="rId16"/>
    <p:sldId id="279" r:id="rId17"/>
    <p:sldId id="280"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246CEAE-B9F0-4BCD-AAAC-B8AF9D196129}" type="datetimeFigureOut">
              <a:rPr lang="en-IN" smtClean="0"/>
              <a:t>24-05-2023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36C57-6ABB-4543-9BBF-534996E1BD1C}" type="slidenum">
              <a:rPr lang="en-IN" smtClean="0"/>
              <a:t>‹#›</a:t>
            </a:fld>
            <a:endParaRPr lang="en-IN"/>
          </a:p>
        </p:txBody>
      </p:sp>
    </p:spTree>
    <p:extLst>
      <p:ext uri="{BB962C8B-B14F-4D97-AF65-F5344CB8AC3E}">
        <p14:creationId xmlns:p14="http://schemas.microsoft.com/office/powerpoint/2010/main" val="268763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46CEAE-B9F0-4BCD-AAAC-B8AF9D196129}" type="datetimeFigureOut">
              <a:rPr lang="en-IN" smtClean="0"/>
              <a:t>24-05-2023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36C57-6ABB-4543-9BBF-534996E1BD1C}" type="slidenum">
              <a:rPr lang="en-IN" smtClean="0"/>
              <a:t>‹#›</a:t>
            </a:fld>
            <a:endParaRPr lang="en-IN"/>
          </a:p>
        </p:txBody>
      </p:sp>
    </p:spTree>
    <p:extLst>
      <p:ext uri="{BB962C8B-B14F-4D97-AF65-F5344CB8AC3E}">
        <p14:creationId xmlns:p14="http://schemas.microsoft.com/office/powerpoint/2010/main" val="132002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46CEAE-B9F0-4BCD-AAAC-B8AF9D196129}" type="datetimeFigureOut">
              <a:rPr lang="en-IN" smtClean="0"/>
              <a:t>24-05-2023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36C57-6ABB-4543-9BBF-534996E1BD1C}" type="slidenum">
              <a:rPr lang="en-IN" smtClean="0"/>
              <a:t>‹#›</a:t>
            </a:fld>
            <a:endParaRPr lang="en-IN"/>
          </a:p>
        </p:txBody>
      </p:sp>
    </p:spTree>
    <p:extLst>
      <p:ext uri="{BB962C8B-B14F-4D97-AF65-F5344CB8AC3E}">
        <p14:creationId xmlns:p14="http://schemas.microsoft.com/office/powerpoint/2010/main" val="2391273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46CEAE-B9F0-4BCD-AAAC-B8AF9D196129}" type="datetimeFigureOut">
              <a:rPr lang="en-IN" smtClean="0"/>
              <a:t>24-05-2023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36C57-6ABB-4543-9BBF-534996E1BD1C}" type="slidenum">
              <a:rPr lang="en-IN" smtClean="0"/>
              <a:t>‹#›</a:t>
            </a:fld>
            <a:endParaRPr lang="en-IN"/>
          </a:p>
        </p:txBody>
      </p:sp>
    </p:spTree>
    <p:extLst>
      <p:ext uri="{BB962C8B-B14F-4D97-AF65-F5344CB8AC3E}">
        <p14:creationId xmlns:p14="http://schemas.microsoft.com/office/powerpoint/2010/main" val="557537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46CEAE-B9F0-4BCD-AAAC-B8AF9D196129}" type="datetimeFigureOut">
              <a:rPr lang="en-IN" smtClean="0"/>
              <a:t>24-05-2023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36C57-6ABB-4543-9BBF-534996E1BD1C}" type="slidenum">
              <a:rPr lang="en-IN" smtClean="0"/>
              <a:t>‹#›</a:t>
            </a:fld>
            <a:endParaRPr lang="en-IN"/>
          </a:p>
        </p:txBody>
      </p:sp>
    </p:spTree>
    <p:extLst>
      <p:ext uri="{BB962C8B-B14F-4D97-AF65-F5344CB8AC3E}">
        <p14:creationId xmlns:p14="http://schemas.microsoft.com/office/powerpoint/2010/main" val="3294793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246CEAE-B9F0-4BCD-AAAC-B8AF9D196129}" type="datetimeFigureOut">
              <a:rPr lang="en-IN" smtClean="0"/>
              <a:t>24-05-2023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B36C57-6ABB-4543-9BBF-534996E1BD1C}" type="slidenum">
              <a:rPr lang="en-IN" smtClean="0"/>
              <a:t>‹#›</a:t>
            </a:fld>
            <a:endParaRPr lang="en-IN"/>
          </a:p>
        </p:txBody>
      </p:sp>
    </p:spTree>
    <p:extLst>
      <p:ext uri="{BB962C8B-B14F-4D97-AF65-F5344CB8AC3E}">
        <p14:creationId xmlns:p14="http://schemas.microsoft.com/office/powerpoint/2010/main" val="2783350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246CEAE-B9F0-4BCD-AAAC-B8AF9D196129}" type="datetimeFigureOut">
              <a:rPr lang="en-IN" smtClean="0"/>
              <a:t>24-05-2023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B36C57-6ABB-4543-9BBF-534996E1BD1C}" type="slidenum">
              <a:rPr lang="en-IN" smtClean="0"/>
              <a:t>‹#›</a:t>
            </a:fld>
            <a:endParaRPr lang="en-IN"/>
          </a:p>
        </p:txBody>
      </p:sp>
    </p:spTree>
    <p:extLst>
      <p:ext uri="{BB962C8B-B14F-4D97-AF65-F5344CB8AC3E}">
        <p14:creationId xmlns:p14="http://schemas.microsoft.com/office/powerpoint/2010/main" val="3280864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246CEAE-B9F0-4BCD-AAAC-B8AF9D196129}" type="datetimeFigureOut">
              <a:rPr lang="en-IN" smtClean="0"/>
              <a:t>24-05-2023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B36C57-6ABB-4543-9BBF-534996E1BD1C}" type="slidenum">
              <a:rPr lang="en-IN" smtClean="0"/>
              <a:t>‹#›</a:t>
            </a:fld>
            <a:endParaRPr lang="en-IN"/>
          </a:p>
        </p:txBody>
      </p:sp>
    </p:spTree>
    <p:extLst>
      <p:ext uri="{BB962C8B-B14F-4D97-AF65-F5344CB8AC3E}">
        <p14:creationId xmlns:p14="http://schemas.microsoft.com/office/powerpoint/2010/main" val="2816158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6CEAE-B9F0-4BCD-AAAC-B8AF9D196129}" type="datetimeFigureOut">
              <a:rPr lang="en-IN" smtClean="0"/>
              <a:t>24-05-2023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B36C57-6ABB-4543-9BBF-534996E1BD1C}" type="slidenum">
              <a:rPr lang="en-IN" smtClean="0"/>
              <a:t>‹#›</a:t>
            </a:fld>
            <a:endParaRPr lang="en-IN"/>
          </a:p>
        </p:txBody>
      </p:sp>
    </p:spTree>
    <p:extLst>
      <p:ext uri="{BB962C8B-B14F-4D97-AF65-F5344CB8AC3E}">
        <p14:creationId xmlns:p14="http://schemas.microsoft.com/office/powerpoint/2010/main" val="546921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46CEAE-B9F0-4BCD-AAAC-B8AF9D196129}" type="datetimeFigureOut">
              <a:rPr lang="en-IN" smtClean="0"/>
              <a:t>24-05-2023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B36C57-6ABB-4543-9BBF-534996E1BD1C}" type="slidenum">
              <a:rPr lang="en-IN" smtClean="0"/>
              <a:t>‹#›</a:t>
            </a:fld>
            <a:endParaRPr lang="en-IN"/>
          </a:p>
        </p:txBody>
      </p:sp>
    </p:spTree>
    <p:extLst>
      <p:ext uri="{BB962C8B-B14F-4D97-AF65-F5344CB8AC3E}">
        <p14:creationId xmlns:p14="http://schemas.microsoft.com/office/powerpoint/2010/main" val="134681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46CEAE-B9F0-4BCD-AAAC-B8AF9D196129}" type="datetimeFigureOut">
              <a:rPr lang="en-IN" smtClean="0"/>
              <a:t>24-05-2023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B36C57-6ABB-4543-9BBF-534996E1BD1C}" type="slidenum">
              <a:rPr lang="en-IN" smtClean="0"/>
              <a:t>‹#›</a:t>
            </a:fld>
            <a:endParaRPr lang="en-IN"/>
          </a:p>
        </p:txBody>
      </p:sp>
    </p:spTree>
    <p:extLst>
      <p:ext uri="{BB962C8B-B14F-4D97-AF65-F5344CB8AC3E}">
        <p14:creationId xmlns:p14="http://schemas.microsoft.com/office/powerpoint/2010/main" val="3331370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6CEAE-B9F0-4BCD-AAAC-B8AF9D196129}" type="datetimeFigureOut">
              <a:rPr lang="en-IN" smtClean="0"/>
              <a:t>24-05-2023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B36C57-6ABB-4543-9BBF-534996E1BD1C}" type="slidenum">
              <a:rPr lang="en-IN" smtClean="0"/>
              <a:t>‹#›</a:t>
            </a:fld>
            <a:endParaRPr lang="en-IN"/>
          </a:p>
        </p:txBody>
      </p:sp>
    </p:spTree>
    <p:extLst>
      <p:ext uri="{BB962C8B-B14F-4D97-AF65-F5344CB8AC3E}">
        <p14:creationId xmlns:p14="http://schemas.microsoft.com/office/powerpoint/2010/main" val="2385008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6695"/>
          </a:xfrm>
        </p:spPr>
        <p:txBody>
          <a:bodyPr>
            <a:normAutofit/>
          </a:bodyPr>
          <a:lstStyle/>
          <a:p>
            <a:r>
              <a:rPr lang="en-US" sz="3600" dirty="0" smtClean="0">
                <a:latin typeface="+mn-lt"/>
              </a:rPr>
              <a:t>What is SDLC?(Application Lifecycle Management)</a:t>
            </a:r>
            <a:endParaRPr lang="en-IN" sz="3600" dirty="0">
              <a:latin typeface="+mn-lt"/>
            </a:endParaRPr>
          </a:p>
        </p:txBody>
      </p:sp>
      <p:pic>
        <p:nvPicPr>
          <p:cNvPr id="4" name="Picture 3"/>
          <p:cNvPicPr>
            <a:picLocks noChangeAspect="1"/>
          </p:cNvPicPr>
          <p:nvPr/>
        </p:nvPicPr>
        <p:blipFill>
          <a:blip r:embed="rId2"/>
          <a:stretch>
            <a:fillRect/>
          </a:stretch>
        </p:blipFill>
        <p:spPr>
          <a:xfrm>
            <a:off x="4162567" y="3207224"/>
            <a:ext cx="3657600" cy="2361063"/>
          </a:xfrm>
          <a:prstGeom prst="rect">
            <a:avLst/>
          </a:prstGeom>
        </p:spPr>
      </p:pic>
      <p:sp>
        <p:nvSpPr>
          <p:cNvPr id="5" name="Content Placeholder 4"/>
          <p:cNvSpPr>
            <a:spLocks noGrp="1"/>
          </p:cNvSpPr>
          <p:nvPr>
            <p:ph idx="1"/>
          </p:nvPr>
        </p:nvSpPr>
        <p:spPr>
          <a:xfrm>
            <a:off x="838200" y="1310185"/>
            <a:ext cx="10515600" cy="4866778"/>
          </a:xfrm>
        </p:spPr>
        <p:txBody>
          <a:bodyPr/>
          <a:lstStyle/>
          <a:p>
            <a:r>
              <a:rPr lang="en-US" sz="2000" dirty="0"/>
              <a:t>The software development lifecycle (SDLC) outlines several tasks required to build a software application. The development process goes through several stages as developers add new features and fix bugs in the software.</a:t>
            </a:r>
          </a:p>
          <a:p>
            <a:r>
              <a:rPr lang="en-US" sz="2000" dirty="0"/>
              <a:t>The details of the SDLC process vary for different teams. However, we outline some common SDLC phases below.</a:t>
            </a:r>
          </a:p>
          <a:p>
            <a:endParaRPr lang="en-IN" dirty="0"/>
          </a:p>
        </p:txBody>
      </p:sp>
    </p:spTree>
    <p:extLst>
      <p:ext uri="{BB962C8B-B14F-4D97-AF65-F5344CB8AC3E}">
        <p14:creationId xmlns:p14="http://schemas.microsoft.com/office/powerpoint/2010/main" val="2849261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54989"/>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286" y="493487"/>
            <a:ext cx="6807199" cy="13788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429" y="2235200"/>
            <a:ext cx="9710057" cy="3947886"/>
          </a:xfrm>
          <a:prstGeom prst="rect">
            <a:avLst/>
          </a:prstGeom>
        </p:spPr>
      </p:pic>
    </p:spTree>
    <p:extLst>
      <p:ext uri="{BB962C8B-B14F-4D97-AF65-F5344CB8AC3E}">
        <p14:creationId xmlns:p14="http://schemas.microsoft.com/office/powerpoint/2010/main" val="3995675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229" y="145144"/>
            <a:ext cx="11771085" cy="6241142"/>
          </a:xfrm>
        </p:spPr>
        <p:txBody>
          <a:bodyPr/>
          <a:lstStyle/>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9310" y="522514"/>
            <a:ext cx="7373379" cy="185782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229" y="2569028"/>
            <a:ext cx="10043885" cy="3643085"/>
          </a:xfrm>
          <a:prstGeom prst="rect">
            <a:avLst/>
          </a:prstGeom>
        </p:spPr>
      </p:pic>
    </p:spTree>
    <p:extLst>
      <p:ext uri="{BB962C8B-B14F-4D97-AF65-F5344CB8AC3E}">
        <p14:creationId xmlns:p14="http://schemas.microsoft.com/office/powerpoint/2010/main" val="840862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3086" y="333830"/>
            <a:ext cx="4891314" cy="133531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2336800"/>
            <a:ext cx="7445829" cy="4107543"/>
          </a:xfrm>
          <a:prstGeom prst="rect">
            <a:avLst/>
          </a:prstGeom>
        </p:spPr>
      </p:pic>
    </p:spTree>
    <p:extLst>
      <p:ext uri="{BB962C8B-B14F-4D97-AF65-F5344CB8AC3E}">
        <p14:creationId xmlns:p14="http://schemas.microsoft.com/office/powerpoint/2010/main" val="313426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2013"/>
            <a:ext cx="9144000" cy="464673"/>
          </a:xfrm>
        </p:spPr>
        <p:txBody>
          <a:bodyPr>
            <a:normAutofit fontScale="90000"/>
          </a:bodyPr>
          <a:lstStyle/>
          <a:p>
            <a:r>
              <a:rPr lang="en-US" sz="3600" dirty="0" smtClean="0">
                <a:latin typeface="+mn-lt"/>
              </a:rPr>
              <a:t>What is cloud computing?</a:t>
            </a:r>
            <a:endParaRPr lang="en-IN" sz="3600" dirty="0">
              <a:latin typeface="+mn-lt"/>
            </a:endParaRPr>
          </a:p>
        </p:txBody>
      </p:sp>
      <p:sp>
        <p:nvSpPr>
          <p:cNvPr id="3" name="Subtitle 2"/>
          <p:cNvSpPr>
            <a:spLocks noGrp="1"/>
          </p:cNvSpPr>
          <p:nvPr>
            <p:ph type="subTitle" idx="1"/>
          </p:nvPr>
        </p:nvSpPr>
        <p:spPr>
          <a:xfrm>
            <a:off x="406400" y="696686"/>
            <a:ext cx="8273143" cy="5979885"/>
          </a:xfrm>
        </p:spPr>
        <p:txBody>
          <a:bodyPr>
            <a:normAutofit/>
          </a:bodyPr>
          <a:lstStyle/>
          <a:p>
            <a:pPr algn="just">
              <a:lnSpc>
                <a:spcPct val="100000"/>
              </a:lnSpc>
            </a:pPr>
            <a:r>
              <a:rPr lang="en-US" sz="2000" dirty="0" smtClean="0"/>
              <a:t>Cloud computing refers to on demand availability of computer power, Database storage, applications, servers and other </a:t>
            </a:r>
            <a:r>
              <a:rPr lang="en-US" sz="2000" dirty="0"/>
              <a:t>I</a:t>
            </a:r>
            <a:r>
              <a:rPr lang="en-US" sz="2000" dirty="0" smtClean="0"/>
              <a:t>T services through a cloud platform(AWS, Azure ,GCP </a:t>
            </a:r>
            <a:r>
              <a:rPr lang="en-US" sz="2000" dirty="0" err="1" smtClean="0"/>
              <a:t>etc</a:t>
            </a:r>
            <a:r>
              <a:rPr lang="en-US" sz="2000" dirty="0" smtClean="0"/>
              <a:t>) via internet with pay-as-you-go pricing.</a:t>
            </a:r>
          </a:p>
          <a:p>
            <a:pPr algn="just">
              <a:lnSpc>
                <a:spcPct val="100000"/>
              </a:lnSpc>
            </a:pPr>
            <a:r>
              <a:rPr lang="en-US" sz="2000" b="1" dirty="0" smtClean="0"/>
              <a:t>Types of cloud computing</a:t>
            </a:r>
          </a:p>
          <a:p>
            <a:pPr marL="457200" indent="-457200" algn="just">
              <a:lnSpc>
                <a:spcPct val="100000"/>
              </a:lnSpc>
              <a:buAutoNum type="arabicPeriod"/>
            </a:pPr>
            <a:r>
              <a:rPr lang="en-US" sz="2000" b="1" dirty="0" smtClean="0"/>
              <a:t>Public cloud</a:t>
            </a:r>
            <a:r>
              <a:rPr lang="en-US" sz="2000" dirty="0" smtClean="0"/>
              <a:t>: In the</a:t>
            </a:r>
            <a:r>
              <a:rPr lang="en-US" sz="2000" dirty="0"/>
              <a:t> public </a:t>
            </a:r>
            <a:r>
              <a:rPr lang="en-US" sz="2000" dirty="0" smtClean="0"/>
              <a:t>cloud</a:t>
            </a:r>
            <a:r>
              <a:rPr lang="en-US" sz="2000" dirty="0"/>
              <a:t> model, a third-party cloud service </a:t>
            </a:r>
            <a:r>
              <a:rPr lang="en-US" sz="2000" dirty="0" smtClean="0"/>
              <a:t>provider </a:t>
            </a:r>
            <a:r>
              <a:rPr lang="en-US" sz="2000" dirty="0"/>
              <a:t>delivers the cloud service over the internet. Public cloud services are sold on demand, typically by the minute or hour, though long-term commitments are available for many services. Customers only pay for the central processing unit cycles, storage or bandwidth they consume. Leading public CSPs include AWS, Microsoft </a:t>
            </a:r>
            <a:r>
              <a:rPr lang="en-US" sz="2000" dirty="0" smtClean="0"/>
              <a:t>Azure, </a:t>
            </a:r>
            <a:r>
              <a:rPr lang="en-US" sz="2000" dirty="0"/>
              <a:t>IBM and Google Cloud Platform (</a:t>
            </a:r>
            <a:r>
              <a:rPr lang="en-US" sz="2000" dirty="0" smtClean="0"/>
              <a:t>GCP), </a:t>
            </a:r>
            <a:r>
              <a:rPr lang="en-US" sz="2000" dirty="0"/>
              <a:t>as well as IBM, Oracle and </a:t>
            </a:r>
            <a:r>
              <a:rPr lang="en-US" sz="2000" dirty="0" err="1" smtClean="0"/>
              <a:t>Tencent</a:t>
            </a:r>
            <a:r>
              <a:rPr lang="en-US" sz="2000" dirty="0" smtClean="0"/>
              <a:t>.</a:t>
            </a:r>
          </a:p>
          <a:p>
            <a:pPr marL="457200" indent="-457200" algn="just">
              <a:lnSpc>
                <a:spcPct val="100000"/>
              </a:lnSpc>
              <a:buAutoNum type="arabicPeriod"/>
            </a:pPr>
            <a:r>
              <a:rPr lang="en-US" sz="2000" b="1" dirty="0" smtClean="0"/>
              <a:t>Private cloud</a:t>
            </a:r>
            <a:r>
              <a:rPr lang="en-US" sz="2000" dirty="0" smtClean="0"/>
              <a:t>: </a:t>
            </a:r>
            <a:r>
              <a:rPr lang="en-US" sz="2000" dirty="0"/>
              <a:t>Private cloud services are delivered from a </a:t>
            </a:r>
            <a:r>
              <a:rPr lang="en-US" sz="2000" dirty="0" smtClean="0"/>
              <a:t>business </a:t>
            </a:r>
            <a:r>
              <a:rPr lang="en-US" sz="2000" dirty="0"/>
              <a:t>data center to internal users. With a private cloud, an organization builds and maintains its own underlying cloud infrastructure. This model offers the versatility and convenience of the cloud, while preserving the management, control and security common to local data centers. </a:t>
            </a:r>
            <a:r>
              <a:rPr lang="en-US" sz="2000" dirty="0" smtClean="0"/>
              <a:t>Common </a:t>
            </a:r>
            <a:r>
              <a:rPr lang="en-US" sz="2000" dirty="0"/>
              <a:t>private cloud technologies and vendors include VMware and OpenStack.</a:t>
            </a:r>
            <a:endParaRPr lang="en-US" sz="2000" dirty="0" smtClean="0"/>
          </a:p>
        </p:txBody>
      </p:sp>
      <p:sp>
        <p:nvSpPr>
          <p:cNvPr id="4" name="AutoShape 2" descr="https://upload.wikimedia.org/wikipedia/commons/thumb/8/87/Cloud_computing_types.svg/395px-Cloud_computing_types.svg.png"/>
          <p:cNvSpPr>
            <a:spLocks noChangeAspect="1" noChangeArrowheads="1"/>
          </p:cNvSpPr>
          <p:nvPr/>
        </p:nvSpPr>
        <p:spPr bwMode="auto">
          <a:xfrm>
            <a:off x="6672489" y="479039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stretch>
            <a:fillRect/>
          </a:stretch>
        </p:blipFill>
        <p:spPr>
          <a:xfrm>
            <a:off x="8853714" y="955344"/>
            <a:ext cx="3338286" cy="4676200"/>
          </a:xfrm>
          <a:prstGeom prst="rect">
            <a:avLst/>
          </a:prstGeom>
        </p:spPr>
      </p:pic>
    </p:spTree>
    <p:extLst>
      <p:ext uri="{BB962C8B-B14F-4D97-AF65-F5344CB8AC3E}">
        <p14:creationId xmlns:p14="http://schemas.microsoft.com/office/powerpoint/2010/main" val="107267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
            <a:ext cx="11016343" cy="1059543"/>
          </a:xfrm>
        </p:spPr>
        <p:txBody>
          <a:bodyPr>
            <a:normAutofit fontScale="90000"/>
          </a:bodyPr>
          <a:lstStyle/>
          <a:p>
            <a:pPr algn="l"/>
            <a:r>
              <a:rPr lang="en-US" sz="2400" b="1" dirty="0" smtClean="0">
                <a:latin typeface="+mn-lt"/>
              </a:rPr>
              <a:t/>
            </a:r>
            <a:br>
              <a:rPr lang="en-US" sz="2400" b="1" dirty="0" smtClean="0">
                <a:latin typeface="+mn-lt"/>
              </a:rPr>
            </a:br>
            <a:r>
              <a:rPr lang="en-US" sz="2400" b="1" dirty="0" smtClean="0">
                <a:latin typeface="+mn-lt"/>
              </a:rPr>
              <a:t>Hybrid cloud</a:t>
            </a:r>
            <a:r>
              <a:rPr lang="en-US" sz="2400" dirty="0" smtClean="0">
                <a:latin typeface="+mn-lt"/>
              </a:rPr>
              <a:t>: </a:t>
            </a:r>
            <a:r>
              <a:rPr lang="en-US" sz="2200" dirty="0" smtClean="0">
                <a:latin typeface="+mn-lt"/>
              </a:rPr>
              <a:t>A</a:t>
            </a:r>
            <a:r>
              <a:rPr lang="en-US" sz="2200" dirty="0">
                <a:latin typeface="+mn-lt"/>
              </a:rPr>
              <a:t> hybrid cloud is a combination of public cloud services and an on-premises private cloud, with orchestration and automation between the two</a:t>
            </a:r>
            <a:r>
              <a:rPr lang="en-US" sz="2400" dirty="0">
                <a:latin typeface="+mn-lt"/>
              </a:rPr>
              <a:t>.</a:t>
            </a:r>
            <a:endParaRPr lang="en-IN" sz="2400" dirty="0">
              <a:latin typeface="+mn-lt"/>
            </a:endParaRPr>
          </a:p>
        </p:txBody>
      </p:sp>
      <p:sp>
        <p:nvSpPr>
          <p:cNvPr id="3" name="Subtitle 2"/>
          <p:cNvSpPr>
            <a:spLocks noGrp="1"/>
          </p:cNvSpPr>
          <p:nvPr>
            <p:ph type="subTitle" idx="1"/>
          </p:nvPr>
        </p:nvSpPr>
        <p:spPr>
          <a:xfrm>
            <a:off x="508000" y="1393370"/>
            <a:ext cx="11016343" cy="5268687"/>
          </a:xfrm>
        </p:spPr>
        <p:txBody>
          <a:bodyPr>
            <a:normAutofit/>
          </a:bodyPr>
          <a:lstStyle/>
          <a:p>
            <a:pPr algn="l"/>
            <a:r>
              <a:rPr lang="en-US" b="1" dirty="0" smtClean="0"/>
              <a:t>Types of cloud computing services</a:t>
            </a:r>
          </a:p>
          <a:p>
            <a:pPr marL="457200" indent="-457200" algn="just">
              <a:buAutoNum type="arabicPeriod"/>
            </a:pPr>
            <a:r>
              <a:rPr lang="en-IN" sz="2000" dirty="0" smtClean="0">
                <a:cs typeface="Arial" panose="020B0604020202020204" pitchFamily="34" charset="0"/>
              </a:rPr>
              <a:t>Infrastructure as a Service (IaaS): </a:t>
            </a:r>
            <a:r>
              <a:rPr lang="en-US" sz="2000" dirty="0" smtClean="0">
                <a:cs typeface="Arial" panose="020B0604020202020204" pitchFamily="34" charset="0"/>
              </a:rPr>
              <a:t>IaaS contains the basic building blocks for cloud IT. It typically provides access to networking features, computers (virtual or on dedicated hardware), and data storage space. IaaS gives you the highest level of flexibility and management control over your IT resources. It is most similar to the existing IT resources with which many IT departments and developers are familiar. </a:t>
            </a:r>
          </a:p>
          <a:p>
            <a:pPr marL="457200" indent="-457200" algn="just">
              <a:buFont typeface="Arial" panose="020B0604020202020204" pitchFamily="34" charset="0"/>
              <a:buAutoNum type="arabicPeriod"/>
            </a:pPr>
            <a:r>
              <a:rPr lang="en-IN" sz="2000" dirty="0" smtClean="0">
                <a:cs typeface="Arial" panose="020B0604020202020204" pitchFamily="34" charset="0"/>
              </a:rPr>
              <a:t>Platform as a Service (PaaS): </a:t>
            </a:r>
            <a:r>
              <a:rPr lang="en-US" sz="2000" dirty="0" smtClean="0">
                <a:cs typeface="Arial" panose="020B0604020202020204" pitchFamily="34" charset="0"/>
              </a:rPr>
              <a:t>PaaS removes the need for you to manage underlying infrastructure (usually hardware and operating systems), and allows you to focus on the deployment and management of your applications. This helps you be more efficient as you don’t need to worry about resource procurement, capacity planning, software maintenance, patching, or any of the other undifferentiated heavy lifting involved in running your application. </a:t>
            </a:r>
          </a:p>
          <a:p>
            <a:pPr marL="457200" indent="-457200" algn="just">
              <a:buFont typeface="Arial" panose="020B0604020202020204" pitchFamily="34" charset="0"/>
              <a:buAutoNum type="arabicPeriod"/>
            </a:pPr>
            <a:r>
              <a:rPr lang="en-US" sz="2000" dirty="0" smtClean="0">
                <a:cs typeface="Arial" panose="020B0604020202020204" pitchFamily="34" charset="0"/>
              </a:rPr>
              <a:t>Software as a Service (SaaS):SaaS provides you with a complete product that is run and managed by the service provider. In most cases, people referring to SaaS are referring to end-user applications (such as web-based email). With a SaaS offering, you don’t have to think about how the service is maintained or how the underlying infrastructure is managed. You only need to think about how you will use that particular software.</a:t>
            </a:r>
          </a:p>
          <a:p>
            <a:pPr marL="457200" indent="-457200" algn="l">
              <a:buFont typeface="Arial" panose="020B0604020202020204" pitchFamily="34" charset="0"/>
              <a:buAutoNum type="arabicPeriod"/>
            </a:pPr>
            <a:endParaRPr lang="en-IN" dirty="0"/>
          </a:p>
          <a:p>
            <a:pPr algn="l"/>
            <a:endParaRPr lang="en-IN" dirty="0"/>
          </a:p>
        </p:txBody>
      </p:sp>
    </p:spTree>
    <p:extLst>
      <p:ext uri="{BB962C8B-B14F-4D97-AF65-F5344CB8AC3E}">
        <p14:creationId xmlns:p14="http://schemas.microsoft.com/office/powerpoint/2010/main" val="59535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8630" y="246744"/>
            <a:ext cx="10392227" cy="667655"/>
          </a:xfrm>
        </p:spPr>
        <p:txBody>
          <a:bodyPr>
            <a:noAutofit/>
          </a:bodyPr>
          <a:lstStyle/>
          <a:p>
            <a:r>
              <a:rPr lang="en-US" sz="2400" b="1" dirty="0" smtClean="0">
                <a:latin typeface="+mn-lt"/>
              </a:rPr>
              <a:t>What is AWS ?</a:t>
            </a:r>
            <a:endParaRPr lang="en-IN" sz="2400" b="1" dirty="0">
              <a:latin typeface="+mn-lt"/>
            </a:endParaRPr>
          </a:p>
        </p:txBody>
      </p:sp>
      <p:sp>
        <p:nvSpPr>
          <p:cNvPr id="3" name="Subtitle 2"/>
          <p:cNvSpPr>
            <a:spLocks noGrp="1"/>
          </p:cNvSpPr>
          <p:nvPr>
            <p:ph type="subTitle" idx="1"/>
          </p:nvPr>
        </p:nvSpPr>
        <p:spPr>
          <a:xfrm>
            <a:off x="638630" y="1364343"/>
            <a:ext cx="10493828" cy="3893457"/>
          </a:xfrm>
        </p:spPr>
        <p:txBody>
          <a:bodyPr>
            <a:normAutofit/>
          </a:bodyPr>
          <a:lstStyle/>
          <a:p>
            <a:pPr algn="l"/>
            <a:r>
              <a:rPr lang="en-US" sz="2000" dirty="0" smtClean="0"/>
              <a:t>It is a web application that comprises and refers to a broad collection of services(EC2,VPA,IAM,DB </a:t>
            </a:r>
            <a:r>
              <a:rPr lang="en-US" sz="2000" dirty="0" err="1" smtClean="0"/>
              <a:t>etc</a:t>
            </a:r>
            <a:r>
              <a:rPr lang="en-US" sz="2000" dirty="0" smtClean="0"/>
              <a:t>) for managing amazon web services. </a:t>
            </a:r>
          </a:p>
          <a:p>
            <a:pPr algn="l"/>
            <a:r>
              <a:rPr lang="en-IN" sz="2000" b="1" dirty="0"/>
              <a:t>Applications of </a:t>
            </a:r>
            <a:r>
              <a:rPr lang="en-IN" sz="2000" b="1" dirty="0" smtClean="0"/>
              <a:t>AWS</a:t>
            </a:r>
          </a:p>
          <a:p>
            <a:pPr marL="457200" indent="-457200" algn="l">
              <a:buAutoNum type="arabicPeriod"/>
            </a:pPr>
            <a:r>
              <a:rPr lang="en-US" sz="2000" dirty="0" smtClean="0"/>
              <a:t>Storage and backup</a:t>
            </a:r>
          </a:p>
          <a:p>
            <a:pPr marL="457200" indent="-457200" algn="l">
              <a:buAutoNum type="arabicPeriod"/>
            </a:pPr>
            <a:r>
              <a:rPr lang="en-US" sz="2000" dirty="0" smtClean="0"/>
              <a:t>Websites</a:t>
            </a:r>
          </a:p>
          <a:p>
            <a:pPr marL="457200" indent="-457200" algn="l">
              <a:buAutoNum type="arabicPeriod"/>
            </a:pPr>
            <a:r>
              <a:rPr lang="en-US" sz="2000" dirty="0" smtClean="0"/>
              <a:t>Gaming</a:t>
            </a:r>
          </a:p>
          <a:p>
            <a:pPr marL="457200" indent="-457200" algn="l">
              <a:buAutoNum type="arabicPeriod"/>
            </a:pPr>
            <a:r>
              <a:rPr lang="en-US" sz="2000" dirty="0" smtClean="0"/>
              <a:t>Database management</a:t>
            </a:r>
          </a:p>
          <a:p>
            <a:pPr marL="457200" indent="-457200" algn="l">
              <a:buAutoNum type="arabicPeriod"/>
            </a:pPr>
            <a:r>
              <a:rPr lang="en-US" sz="2000" dirty="0" smtClean="0"/>
              <a:t>Email notifications</a:t>
            </a:r>
            <a:endParaRPr lang="en-IN" sz="2000" dirty="0"/>
          </a:p>
          <a:p>
            <a:pPr marL="342900" indent="-342900" algn="l">
              <a:buFont typeface="Arial" panose="020B0604020202020204" pitchFamily="34" charset="0"/>
              <a:buChar char="•"/>
            </a:pPr>
            <a:endParaRPr lang="en-US" sz="2000" dirty="0" smtClean="0"/>
          </a:p>
          <a:p>
            <a:pPr algn="l"/>
            <a:endParaRPr lang="en-IN" sz="2000" dirty="0"/>
          </a:p>
        </p:txBody>
      </p:sp>
    </p:spTree>
    <p:extLst>
      <p:ext uri="{BB962C8B-B14F-4D97-AF65-F5344CB8AC3E}">
        <p14:creationId xmlns:p14="http://schemas.microsoft.com/office/powerpoint/2010/main" val="1117284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2229"/>
            <a:ext cx="9144000" cy="566057"/>
          </a:xfrm>
        </p:spPr>
        <p:txBody>
          <a:bodyPr>
            <a:normAutofit/>
          </a:bodyPr>
          <a:lstStyle/>
          <a:p>
            <a:r>
              <a:rPr lang="en-US" sz="2800" b="1" dirty="0" smtClean="0">
                <a:latin typeface="+mn-lt"/>
              </a:rPr>
              <a:t>AWS Cloud Networking</a:t>
            </a:r>
            <a:endParaRPr lang="en-IN" sz="2800" b="1" dirty="0">
              <a:latin typeface="+mn-lt"/>
            </a:endParaRPr>
          </a:p>
        </p:txBody>
      </p:sp>
      <p:sp>
        <p:nvSpPr>
          <p:cNvPr id="3" name="Subtitle 2"/>
          <p:cNvSpPr>
            <a:spLocks noGrp="1"/>
          </p:cNvSpPr>
          <p:nvPr>
            <p:ph type="subTitle" idx="1"/>
          </p:nvPr>
        </p:nvSpPr>
        <p:spPr>
          <a:xfrm>
            <a:off x="667657" y="957943"/>
            <a:ext cx="10682514" cy="5573485"/>
          </a:xfrm>
        </p:spPr>
        <p:txBody>
          <a:bodyPr>
            <a:normAutofit/>
          </a:bodyPr>
          <a:lstStyle/>
          <a:p>
            <a:pPr algn="l"/>
            <a:r>
              <a:rPr lang="en-US" sz="2000" dirty="0" smtClean="0"/>
              <a:t>AWS  is a global infrastructure where data centers are present throughout the world.</a:t>
            </a:r>
          </a:p>
          <a:p>
            <a:pPr algn="l"/>
            <a:r>
              <a:rPr lang="en-US" sz="2000" b="1" dirty="0" smtClean="0"/>
              <a:t>VPC</a:t>
            </a:r>
            <a:r>
              <a:rPr lang="en-US" sz="2000" dirty="0" smtClean="0"/>
              <a:t>: Virtual Private Cloud is an on demand configurable pool of shared resources allocated within a public cloud environment providing a certain level of isolation between different organizations using resources. A </a:t>
            </a:r>
            <a:r>
              <a:rPr lang="en-US" sz="2000" dirty="0"/>
              <a:t>virtual private cloud (VPC) is a secure, isolated private cloud hosted within a public cloud. VPC customers can run code, store data, host websites, and do anything else they could do in an ordinary private cloud, but the private cloud is hosted remotely by a public cloud provider. (Not all private clouds are hosted in this </a:t>
            </a:r>
            <a:r>
              <a:rPr lang="en-US" sz="2000" dirty="0" smtClean="0"/>
              <a:t>fashion).</a:t>
            </a:r>
          </a:p>
          <a:p>
            <a:pPr algn="l"/>
            <a:r>
              <a:rPr lang="en-US" sz="2000" dirty="0" smtClean="0"/>
              <a:t>AWS VPC: It is a service that lets customer provision a logically isolated section of the AWS cloud where you can launch AWS resources (Database, storage, servers </a:t>
            </a:r>
            <a:r>
              <a:rPr lang="en-US" sz="2000" dirty="0" err="1" smtClean="0"/>
              <a:t>etc</a:t>
            </a:r>
            <a:r>
              <a:rPr lang="en-US" sz="2000" dirty="0" smtClean="0"/>
              <a:t>)in a virtual network that you define.</a:t>
            </a:r>
          </a:p>
          <a:p>
            <a:pPr algn="l"/>
            <a:r>
              <a:rPr lang="en-US" sz="2000" dirty="0" smtClean="0"/>
              <a:t>VPC Components:</a:t>
            </a:r>
          </a:p>
          <a:p>
            <a:pPr algn="l"/>
            <a:r>
              <a:rPr lang="en-US" sz="2000" dirty="0" smtClean="0"/>
              <a:t>Internet gateway</a:t>
            </a:r>
          </a:p>
          <a:p>
            <a:pPr algn="l"/>
            <a:r>
              <a:rPr lang="en-US" sz="2000" dirty="0" smtClean="0"/>
              <a:t>Rout table</a:t>
            </a:r>
          </a:p>
          <a:p>
            <a:pPr algn="l"/>
            <a:r>
              <a:rPr lang="en-US" sz="2000" dirty="0" smtClean="0"/>
              <a:t>Security group</a:t>
            </a:r>
          </a:p>
          <a:p>
            <a:pPr algn="l"/>
            <a:r>
              <a:rPr lang="en-US" sz="2000" dirty="0" smtClean="0"/>
              <a:t>Subnets</a:t>
            </a:r>
          </a:p>
          <a:p>
            <a:pPr algn="l"/>
            <a:r>
              <a:rPr lang="en-US" sz="2000" dirty="0" smtClean="0"/>
              <a:t>Network Access control list(</a:t>
            </a:r>
            <a:r>
              <a:rPr lang="en-US" sz="2000" dirty="0" err="1" smtClean="0"/>
              <a:t>NACl</a:t>
            </a:r>
            <a:r>
              <a:rPr lang="en-US" sz="2000" dirty="0" smtClean="0"/>
              <a:t>)</a:t>
            </a:r>
          </a:p>
          <a:p>
            <a:pPr algn="l"/>
            <a:endParaRPr lang="en-IN" sz="2000" dirty="0"/>
          </a:p>
        </p:txBody>
      </p:sp>
    </p:spTree>
    <p:extLst>
      <p:ext uri="{BB962C8B-B14F-4D97-AF65-F5344CB8AC3E}">
        <p14:creationId xmlns:p14="http://schemas.microsoft.com/office/powerpoint/2010/main" val="1037194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77257" y="203200"/>
            <a:ext cx="9448800" cy="6299200"/>
          </a:xfrm>
          <a:prstGeom prst="rect">
            <a:avLst/>
          </a:prstGeom>
        </p:spPr>
      </p:pic>
    </p:spTree>
    <p:extLst>
      <p:ext uri="{BB962C8B-B14F-4D97-AF65-F5344CB8AC3E}">
        <p14:creationId xmlns:p14="http://schemas.microsoft.com/office/powerpoint/2010/main" val="3744217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144" y="1102104"/>
            <a:ext cx="10515600" cy="3742851"/>
          </a:xfrm>
        </p:spPr>
        <p:txBody>
          <a:bodyPr>
            <a:normAutofit/>
          </a:bodyPr>
          <a:lstStyle/>
          <a:p>
            <a:pPr algn="ctr"/>
            <a:r>
              <a:rPr lang="en-US" sz="6000" dirty="0" smtClean="0">
                <a:latin typeface="+mn-lt"/>
              </a:rPr>
              <a:t>Thank you</a:t>
            </a:r>
            <a:endParaRPr lang="en-IN" sz="6000" dirty="0">
              <a:latin typeface="+mn-lt"/>
            </a:endParaRPr>
          </a:p>
        </p:txBody>
      </p:sp>
    </p:spTree>
    <p:extLst>
      <p:ext uri="{BB962C8B-B14F-4D97-AF65-F5344CB8AC3E}">
        <p14:creationId xmlns:p14="http://schemas.microsoft.com/office/powerpoint/2010/main" val="1346827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50127"/>
            <a:ext cx="10515600" cy="900752"/>
          </a:xfrm>
        </p:spPr>
        <p:txBody>
          <a:bodyPr>
            <a:normAutofit/>
          </a:bodyPr>
          <a:lstStyle/>
          <a:p>
            <a:pPr algn="ctr"/>
            <a:r>
              <a:rPr lang="en-IN" sz="4000" dirty="0" smtClean="0">
                <a:latin typeface="+mn-lt"/>
              </a:rPr>
              <a:t>SDLC </a:t>
            </a:r>
            <a:r>
              <a:rPr lang="en-IN" sz="4000" dirty="0" err="1" smtClean="0">
                <a:latin typeface="+mn-lt"/>
              </a:rPr>
              <a:t>Methodoligies</a:t>
            </a:r>
            <a:endParaRPr lang="en-IN" sz="4000" dirty="0">
              <a:latin typeface="+mn-lt"/>
            </a:endParaRPr>
          </a:p>
        </p:txBody>
      </p:sp>
      <p:sp>
        <p:nvSpPr>
          <p:cNvPr id="3" name="Text Placeholder 2"/>
          <p:cNvSpPr>
            <a:spLocks noGrp="1"/>
          </p:cNvSpPr>
          <p:nvPr>
            <p:ph type="body" idx="1"/>
          </p:nvPr>
        </p:nvSpPr>
        <p:spPr>
          <a:xfrm>
            <a:off x="831850" y="1255594"/>
            <a:ext cx="10515600" cy="4834057"/>
          </a:xfrm>
        </p:spPr>
        <p:txBody>
          <a:bodyPr/>
          <a:lstStyle/>
          <a:p>
            <a:pPr marL="457200" indent="-457200">
              <a:buAutoNum type="arabicPeriod"/>
            </a:pPr>
            <a:r>
              <a:rPr lang="en-IN" dirty="0" smtClean="0">
                <a:solidFill>
                  <a:schemeClr val="tx1"/>
                </a:solidFill>
              </a:rPr>
              <a:t>Waterfall model</a:t>
            </a:r>
          </a:p>
          <a:p>
            <a:pPr marL="457200" indent="-457200">
              <a:buAutoNum type="arabicPeriod"/>
            </a:pPr>
            <a:r>
              <a:rPr lang="en-IN" dirty="0" smtClean="0">
                <a:solidFill>
                  <a:schemeClr val="tx1"/>
                </a:solidFill>
              </a:rPr>
              <a:t>Spiral/iterative model</a:t>
            </a:r>
          </a:p>
          <a:p>
            <a:pPr marL="457200" indent="-457200">
              <a:buAutoNum type="arabicPeriod"/>
            </a:pPr>
            <a:r>
              <a:rPr lang="en-IN" dirty="0" smtClean="0">
                <a:solidFill>
                  <a:schemeClr val="tx1"/>
                </a:solidFill>
              </a:rPr>
              <a:t>V- model</a:t>
            </a:r>
          </a:p>
          <a:p>
            <a:pPr marL="457200" indent="-457200">
              <a:buAutoNum type="arabicPeriod"/>
            </a:pPr>
            <a:r>
              <a:rPr lang="en-IN" dirty="0" smtClean="0">
                <a:solidFill>
                  <a:schemeClr val="tx1"/>
                </a:solidFill>
              </a:rPr>
              <a:t>Prototype model</a:t>
            </a:r>
          </a:p>
          <a:p>
            <a:pPr marL="457200" indent="-457200">
              <a:buAutoNum type="arabicPeriod"/>
            </a:pPr>
            <a:r>
              <a:rPr lang="en-IN" dirty="0" smtClean="0">
                <a:solidFill>
                  <a:schemeClr val="tx1"/>
                </a:solidFill>
              </a:rPr>
              <a:t>Hybrid model</a:t>
            </a:r>
          </a:p>
          <a:p>
            <a:pPr marL="457200" indent="-457200">
              <a:buAutoNum type="arabicPeriod"/>
            </a:pPr>
            <a:r>
              <a:rPr lang="en-IN" dirty="0" smtClean="0">
                <a:solidFill>
                  <a:schemeClr val="tx1"/>
                </a:solidFill>
              </a:rPr>
              <a:t>Agile model</a:t>
            </a:r>
            <a:endParaRPr lang="en-IN" dirty="0">
              <a:solidFill>
                <a:schemeClr val="tx1"/>
              </a:solidFill>
            </a:endParaRPr>
          </a:p>
        </p:txBody>
      </p:sp>
    </p:spTree>
    <p:extLst>
      <p:ext uri="{BB962C8B-B14F-4D97-AF65-F5344CB8AC3E}">
        <p14:creationId xmlns:p14="http://schemas.microsoft.com/office/powerpoint/2010/main" val="3583285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6603"/>
            <a:ext cx="9144000" cy="764275"/>
          </a:xfrm>
        </p:spPr>
        <p:txBody>
          <a:bodyPr>
            <a:normAutofit/>
          </a:bodyPr>
          <a:lstStyle/>
          <a:p>
            <a:r>
              <a:rPr lang="en-US" sz="4800" dirty="0" smtClean="0"/>
              <a:t>What is </a:t>
            </a:r>
            <a:r>
              <a:rPr lang="en-US" sz="4800" dirty="0" err="1" smtClean="0"/>
              <a:t>devops</a:t>
            </a:r>
            <a:r>
              <a:rPr lang="en-US" sz="4800" dirty="0" smtClean="0"/>
              <a:t>?</a:t>
            </a:r>
            <a:endParaRPr lang="en-IN" sz="4800" dirty="0"/>
          </a:p>
        </p:txBody>
      </p:sp>
      <p:pic>
        <p:nvPicPr>
          <p:cNvPr id="7" name="Picture 6"/>
          <p:cNvPicPr>
            <a:picLocks noChangeAspect="1"/>
          </p:cNvPicPr>
          <p:nvPr/>
        </p:nvPicPr>
        <p:blipFill>
          <a:blip r:embed="rId2"/>
          <a:stretch>
            <a:fillRect/>
          </a:stretch>
        </p:blipFill>
        <p:spPr>
          <a:xfrm>
            <a:off x="3616657" y="2847974"/>
            <a:ext cx="5049671" cy="2051571"/>
          </a:xfrm>
          <a:prstGeom prst="rect">
            <a:avLst/>
          </a:prstGeom>
        </p:spPr>
      </p:pic>
      <p:sp>
        <p:nvSpPr>
          <p:cNvPr id="6" name="AutoShape 6" descr="Image result for devops images"/>
          <p:cNvSpPr>
            <a:spLocks noGrp="1" noChangeAspect="1" noChangeArrowheads="1"/>
          </p:cNvSpPr>
          <p:nvPr>
            <p:ph type="subTitle" idx="1"/>
          </p:nvPr>
        </p:nvSpPr>
        <p:spPr bwMode="auto">
          <a:xfrm>
            <a:off x="1524000" y="1405719"/>
            <a:ext cx="9885528" cy="41632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algn="just"/>
            <a:r>
              <a:rPr lang="en-US" sz="2000" dirty="0"/>
              <a:t>DevOps is about removing the barriers between two traditionally </a:t>
            </a:r>
            <a:r>
              <a:rPr lang="en-US" sz="2000" dirty="0" smtClean="0"/>
              <a:t>solid </a:t>
            </a:r>
            <a:r>
              <a:rPr lang="en-US" sz="2000" dirty="0"/>
              <a:t>teams, development and operations. In some organizations, there may not even be separate development and operations teams; engineers may do both. With DevOps, the two teams work together to optimize both the productivity of developers and the reliability of operations.</a:t>
            </a:r>
            <a:endParaRPr lang="en-IN" sz="2000" dirty="0"/>
          </a:p>
        </p:txBody>
      </p:sp>
    </p:spTree>
    <p:extLst>
      <p:ext uri="{BB962C8B-B14F-4D97-AF65-F5344CB8AC3E}">
        <p14:creationId xmlns:p14="http://schemas.microsoft.com/office/powerpoint/2010/main" val="3451231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948" y="518614"/>
            <a:ext cx="11444786" cy="6339386"/>
          </a:xfrm>
        </p:spPr>
        <p:txBody>
          <a:bodyPr>
            <a:normAutofit/>
          </a:bodyPr>
          <a:lstStyle/>
          <a:p>
            <a:pPr algn="ctr"/>
            <a:r>
              <a:rPr lang="en-US" sz="4000" dirty="0" smtClean="0">
                <a:latin typeface="+mn-lt"/>
              </a:rPr>
              <a:t>Create an Account in </a:t>
            </a:r>
            <a:r>
              <a:rPr lang="en-US" sz="4000" dirty="0" err="1" smtClean="0">
                <a:latin typeface="+mn-lt"/>
              </a:rPr>
              <a:t>Github</a:t>
            </a:r>
            <a:r>
              <a:rPr lang="en-US" sz="4000" dirty="0" smtClean="0">
                <a:latin typeface="+mn-lt"/>
              </a:rPr>
              <a:t/>
            </a:r>
            <a:br>
              <a:rPr lang="en-US" sz="4000" dirty="0" smtClean="0">
                <a:latin typeface="+mn-lt"/>
              </a:rPr>
            </a:br>
            <a:r>
              <a:rPr lang="en-US" sz="4000" dirty="0">
                <a:latin typeface="+mn-lt"/>
              </a:rPr>
              <a:t/>
            </a:r>
            <a:br>
              <a:rPr lang="en-US" sz="4000" dirty="0">
                <a:latin typeface="+mn-lt"/>
              </a:rPr>
            </a:br>
            <a:r>
              <a:rPr lang="en-US" sz="3200" dirty="0" smtClean="0">
                <a:latin typeface="+mn-lt"/>
              </a:rPr>
              <a:t/>
            </a:r>
            <a:br>
              <a:rPr lang="en-US" sz="3200" dirty="0" smtClean="0">
                <a:latin typeface="+mn-lt"/>
              </a:rPr>
            </a:br>
            <a:r>
              <a:rPr lang="en-US" sz="3200" dirty="0">
                <a:latin typeface="+mn-lt"/>
              </a:rPr>
              <a:t/>
            </a:r>
            <a:br>
              <a:rPr lang="en-US" sz="3200" dirty="0">
                <a:latin typeface="+mn-lt"/>
              </a:rPr>
            </a:br>
            <a:r>
              <a:rPr lang="en-US" sz="3200" dirty="0" smtClean="0">
                <a:latin typeface="+mn-lt"/>
              </a:rPr>
              <a:t/>
            </a:r>
            <a:br>
              <a:rPr lang="en-US" sz="3200" dirty="0" smtClean="0">
                <a:latin typeface="+mn-lt"/>
              </a:rPr>
            </a:br>
            <a:r>
              <a:rPr lang="en-US" sz="3200" dirty="0">
                <a:latin typeface="+mn-lt"/>
              </a:rPr>
              <a:t/>
            </a:r>
            <a:br>
              <a:rPr lang="en-US" sz="3200" dirty="0">
                <a:latin typeface="+mn-lt"/>
              </a:rPr>
            </a:br>
            <a:r>
              <a:rPr lang="en-US" sz="3200" dirty="0" smtClean="0">
                <a:latin typeface="+mn-lt"/>
              </a:rPr>
              <a:t/>
            </a:r>
            <a:br>
              <a:rPr lang="en-US" sz="3200" dirty="0" smtClean="0">
                <a:latin typeface="+mn-lt"/>
              </a:rPr>
            </a:br>
            <a:r>
              <a:rPr lang="en-US" sz="3200" dirty="0">
                <a:latin typeface="+mn-lt"/>
              </a:rPr>
              <a:t/>
            </a:r>
            <a:br>
              <a:rPr lang="en-US" sz="3200" dirty="0">
                <a:latin typeface="+mn-lt"/>
              </a:rPr>
            </a:br>
            <a:r>
              <a:rPr lang="en-US" sz="3200" dirty="0" smtClean="0">
                <a:latin typeface="+mn-lt"/>
              </a:rPr>
              <a:t/>
            </a:r>
            <a:br>
              <a:rPr lang="en-US" sz="3200" dirty="0" smtClean="0">
                <a:latin typeface="+mn-lt"/>
              </a:rPr>
            </a:br>
            <a:r>
              <a:rPr lang="en-US" sz="3200" dirty="0">
                <a:latin typeface="+mn-lt"/>
              </a:rPr>
              <a:t/>
            </a:r>
            <a:br>
              <a:rPr lang="en-US" sz="3200" dirty="0">
                <a:latin typeface="+mn-lt"/>
              </a:rPr>
            </a:br>
            <a:r>
              <a:rPr lang="en-US" sz="3200" dirty="0" smtClean="0">
                <a:latin typeface="+mn-lt"/>
              </a:rPr>
              <a:t/>
            </a:r>
            <a:br>
              <a:rPr lang="en-US" sz="3200" dirty="0" smtClean="0">
                <a:latin typeface="+mn-lt"/>
              </a:rPr>
            </a:br>
            <a:r>
              <a:rPr lang="en-US" sz="3200" dirty="0">
                <a:latin typeface="+mn-lt"/>
              </a:rPr>
              <a:t/>
            </a:r>
            <a:br>
              <a:rPr lang="en-US" sz="3200" dirty="0">
                <a:latin typeface="+mn-lt"/>
              </a:rPr>
            </a:br>
            <a:endParaRPr lang="en-IN" sz="3200" dirty="0">
              <a:latin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493" y="1651379"/>
            <a:ext cx="9062113" cy="4954137"/>
          </a:xfrm>
          <a:prstGeom prst="rect">
            <a:avLst/>
          </a:prstGeom>
        </p:spPr>
      </p:pic>
    </p:spTree>
    <p:extLst>
      <p:ext uri="{BB962C8B-B14F-4D97-AF65-F5344CB8AC3E}">
        <p14:creationId xmlns:p14="http://schemas.microsoft.com/office/powerpoint/2010/main" val="4046278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574"/>
          </a:xfrm>
        </p:spPr>
        <p:txBody>
          <a:bodyPr>
            <a:normAutofit/>
          </a:bodyPr>
          <a:lstStyle/>
          <a:p>
            <a:pPr algn="ctr"/>
            <a:r>
              <a:rPr lang="en-US" sz="4000" dirty="0" smtClean="0">
                <a:latin typeface="+mn-lt"/>
              </a:rPr>
              <a:t>Create an account in Azure</a:t>
            </a:r>
            <a:r>
              <a:rPr lang="en-US" sz="4000" dirty="0" smtClean="0"/>
              <a:t/>
            </a:r>
            <a:br>
              <a:rPr lang="en-US" sz="4000" dirty="0" smtClean="0"/>
            </a:br>
            <a:r>
              <a:rPr lang="en-US" sz="4000" dirty="0"/>
              <a:t/>
            </a:r>
            <a:br>
              <a:rPr lang="en-US" sz="4000" dirty="0"/>
            </a:br>
            <a:r>
              <a:rPr lang="en-US" sz="4000" dirty="0" smtClean="0"/>
              <a:t/>
            </a:r>
            <a:br>
              <a:rPr lang="en-US" sz="4000" dirty="0" smtClean="0"/>
            </a:br>
            <a:r>
              <a:rPr lang="en-US" sz="4000" dirty="0"/>
              <a:t/>
            </a:r>
            <a:br>
              <a:rPr lang="en-US" sz="4000" dirty="0"/>
            </a:br>
            <a:r>
              <a:rPr lang="en-US" sz="4000" dirty="0" smtClean="0"/>
              <a:t/>
            </a:r>
            <a:br>
              <a:rPr lang="en-US" sz="4000" dirty="0" smtClean="0"/>
            </a:br>
            <a:r>
              <a:rPr lang="en-US" sz="4000" dirty="0"/>
              <a:t/>
            </a:r>
            <a:br>
              <a:rPr lang="en-US" sz="4000" dirty="0"/>
            </a:br>
            <a:r>
              <a:rPr lang="en-US" sz="4000" dirty="0" smtClean="0"/>
              <a:t/>
            </a:r>
            <a:br>
              <a:rPr lang="en-US" sz="4000" dirty="0" smtClean="0"/>
            </a:br>
            <a:r>
              <a:rPr lang="en-US" sz="4000" dirty="0"/>
              <a:t/>
            </a:r>
            <a:br>
              <a:rPr lang="en-US" sz="4000" dirty="0"/>
            </a:br>
            <a:r>
              <a:rPr lang="en-US" sz="4000" dirty="0" smtClean="0"/>
              <a:t/>
            </a:r>
            <a:br>
              <a:rPr lang="en-US" sz="4000" dirty="0" smtClean="0"/>
            </a:br>
            <a:r>
              <a:rPr lang="en-US" sz="4000" dirty="0" smtClean="0"/>
              <a:t/>
            </a:r>
            <a:br>
              <a:rPr lang="en-US" sz="4000" dirty="0" smtClean="0"/>
            </a:br>
            <a:endParaRPr lang="en-IN" sz="4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598" y="1296537"/>
            <a:ext cx="10240804" cy="5158854"/>
          </a:xfrm>
          <a:prstGeom prst="rect">
            <a:avLst/>
          </a:prstGeom>
        </p:spPr>
      </p:pic>
    </p:spTree>
    <p:extLst>
      <p:ext uri="{BB962C8B-B14F-4D97-AF65-F5344CB8AC3E}">
        <p14:creationId xmlns:p14="http://schemas.microsoft.com/office/powerpoint/2010/main" val="1616454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17239" cy="6117562"/>
          </a:xfrm>
        </p:spPr>
        <p:txBody>
          <a:bodyPr>
            <a:normAutofit/>
          </a:bodyPr>
          <a:lstStyle/>
          <a:p>
            <a:pPr algn="ctr"/>
            <a:r>
              <a:rPr lang="en-US" sz="4000" dirty="0" smtClean="0">
                <a:latin typeface="+mn-lt"/>
              </a:rPr>
              <a:t>Azure free Account</a:t>
            </a:r>
            <a:br>
              <a:rPr lang="en-US" sz="4000" dirty="0" smtClean="0">
                <a:latin typeface="+mn-lt"/>
              </a:rPr>
            </a:br>
            <a:r>
              <a:rPr lang="en-US" sz="4000" dirty="0">
                <a:latin typeface="+mn-lt"/>
              </a:rPr>
              <a:t/>
            </a:r>
            <a:br>
              <a:rPr lang="en-US" sz="4000" dirty="0">
                <a:latin typeface="+mn-lt"/>
              </a:rPr>
            </a:br>
            <a:r>
              <a:rPr lang="en-US" sz="4000" dirty="0" smtClean="0">
                <a:latin typeface="+mn-lt"/>
              </a:rPr>
              <a:t/>
            </a:r>
            <a:br>
              <a:rPr lang="en-US" sz="4000" dirty="0" smtClean="0">
                <a:latin typeface="+mn-lt"/>
              </a:rPr>
            </a:br>
            <a:r>
              <a:rPr lang="en-US" sz="4000" dirty="0">
                <a:latin typeface="+mn-lt"/>
              </a:rPr>
              <a:t/>
            </a:r>
            <a:br>
              <a:rPr lang="en-US" sz="4000" dirty="0">
                <a:latin typeface="+mn-lt"/>
              </a:rPr>
            </a:br>
            <a:r>
              <a:rPr lang="en-US" sz="4000" dirty="0" smtClean="0">
                <a:latin typeface="+mn-lt"/>
              </a:rPr>
              <a:t/>
            </a:r>
            <a:br>
              <a:rPr lang="en-US" sz="4000" dirty="0" smtClean="0">
                <a:latin typeface="+mn-lt"/>
              </a:rPr>
            </a:br>
            <a:r>
              <a:rPr lang="en-US" sz="4000" dirty="0">
                <a:latin typeface="+mn-lt"/>
              </a:rPr>
              <a:t/>
            </a:r>
            <a:br>
              <a:rPr lang="en-US" sz="4000" dirty="0">
                <a:latin typeface="+mn-lt"/>
              </a:rPr>
            </a:br>
            <a:r>
              <a:rPr lang="en-US" sz="4000" dirty="0" smtClean="0">
                <a:latin typeface="+mn-lt"/>
              </a:rPr>
              <a:t/>
            </a:r>
            <a:br>
              <a:rPr lang="en-US" sz="4000" dirty="0" smtClean="0">
                <a:latin typeface="+mn-lt"/>
              </a:rPr>
            </a:br>
            <a:r>
              <a:rPr lang="en-US" sz="4000" dirty="0">
                <a:latin typeface="+mn-lt"/>
              </a:rPr>
              <a:t/>
            </a:r>
            <a:br>
              <a:rPr lang="en-US" sz="4000" dirty="0">
                <a:latin typeface="+mn-lt"/>
              </a:rPr>
            </a:br>
            <a:r>
              <a:rPr lang="en-US" sz="4000" dirty="0" smtClean="0">
                <a:latin typeface="+mn-lt"/>
              </a:rPr>
              <a:t/>
            </a:r>
            <a:br>
              <a:rPr lang="en-US" sz="4000" dirty="0" smtClean="0">
                <a:latin typeface="+mn-lt"/>
              </a:rPr>
            </a:br>
            <a:endParaRPr lang="en-IN" sz="4000" dirty="0">
              <a:latin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137" y="1555845"/>
            <a:ext cx="11395881" cy="4869185"/>
          </a:xfrm>
          <a:prstGeom prst="rect">
            <a:avLst/>
          </a:prstGeom>
        </p:spPr>
      </p:pic>
    </p:spTree>
    <p:extLst>
      <p:ext uri="{BB962C8B-B14F-4D97-AF65-F5344CB8AC3E}">
        <p14:creationId xmlns:p14="http://schemas.microsoft.com/office/powerpoint/2010/main" val="1341468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728" y="136479"/>
            <a:ext cx="11586950" cy="6509982"/>
          </a:xfrm>
        </p:spPr>
        <p:txBody>
          <a:bodyPr/>
          <a:lstStyle/>
          <a:p>
            <a:pPr algn="ctr"/>
            <a:r>
              <a:rPr lang="en-US" dirty="0" smtClean="0">
                <a:latin typeface="+mn-lt"/>
              </a:rPr>
              <a:t>AWS Amazon free account</a:t>
            </a:r>
            <a:br>
              <a:rPr lang="en-US" dirty="0" smtClean="0">
                <a:latin typeface="+mn-lt"/>
              </a:rPr>
            </a:br>
            <a:r>
              <a:rPr lang="en-US" dirty="0">
                <a:latin typeface="+mn-lt"/>
              </a:rPr>
              <a:t/>
            </a:r>
            <a:br>
              <a:rPr lang="en-US" dirty="0">
                <a:latin typeface="+mn-lt"/>
              </a:rPr>
            </a:br>
            <a:r>
              <a:rPr lang="en-US" dirty="0" smtClean="0">
                <a:latin typeface="+mn-lt"/>
              </a:rPr>
              <a:t/>
            </a:r>
            <a:br>
              <a:rPr lang="en-US" dirty="0" smtClean="0">
                <a:latin typeface="+mn-lt"/>
              </a:rPr>
            </a:br>
            <a:r>
              <a:rPr lang="en-US" dirty="0">
                <a:latin typeface="+mn-lt"/>
              </a:rPr>
              <a:t/>
            </a:r>
            <a:br>
              <a:rPr lang="en-US" dirty="0">
                <a:latin typeface="+mn-lt"/>
              </a:rPr>
            </a:br>
            <a:r>
              <a:rPr lang="en-US" dirty="0" smtClean="0">
                <a:latin typeface="+mn-lt"/>
              </a:rPr>
              <a:t/>
            </a:r>
            <a:br>
              <a:rPr lang="en-US" dirty="0" smtClean="0">
                <a:latin typeface="+mn-lt"/>
              </a:rPr>
            </a:br>
            <a:r>
              <a:rPr lang="en-US" dirty="0">
                <a:latin typeface="+mn-lt"/>
              </a:rPr>
              <a:t/>
            </a:r>
            <a:br>
              <a:rPr lang="en-US" dirty="0">
                <a:latin typeface="+mn-lt"/>
              </a:rPr>
            </a:br>
            <a:r>
              <a:rPr lang="en-US" dirty="0" smtClean="0">
                <a:latin typeface="+mn-lt"/>
              </a:rPr>
              <a:t/>
            </a:r>
            <a:br>
              <a:rPr lang="en-US" dirty="0" smtClean="0">
                <a:latin typeface="+mn-lt"/>
              </a:rPr>
            </a:br>
            <a:r>
              <a:rPr lang="en-US" dirty="0">
                <a:latin typeface="+mn-lt"/>
              </a:rPr>
              <a:t/>
            </a:r>
            <a:br>
              <a:rPr lang="en-US" dirty="0">
                <a:latin typeface="+mn-lt"/>
              </a:rPr>
            </a:br>
            <a:r>
              <a:rPr lang="en-US" dirty="0" smtClean="0">
                <a:latin typeface="+mn-lt"/>
              </a:rPr>
              <a:t/>
            </a:r>
            <a:br>
              <a:rPr lang="en-US" dirty="0" smtClean="0">
                <a:latin typeface="+mn-lt"/>
              </a:rPr>
            </a:br>
            <a:endParaRPr lang="en-IN" dirty="0">
              <a:latin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357" y="1146412"/>
            <a:ext cx="11227286" cy="5711588"/>
          </a:xfrm>
          <a:prstGeom prst="rect">
            <a:avLst/>
          </a:prstGeom>
        </p:spPr>
      </p:pic>
    </p:spTree>
    <p:extLst>
      <p:ext uri="{BB962C8B-B14F-4D97-AF65-F5344CB8AC3E}">
        <p14:creationId xmlns:p14="http://schemas.microsoft.com/office/powerpoint/2010/main" val="2161106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27547"/>
            <a:ext cx="9144000" cy="873456"/>
          </a:xfrm>
        </p:spPr>
        <p:txBody>
          <a:bodyPr>
            <a:normAutofit/>
          </a:bodyPr>
          <a:lstStyle/>
          <a:p>
            <a:r>
              <a:rPr lang="en-IN" sz="4800" dirty="0" smtClean="0">
                <a:latin typeface="+mn-lt"/>
              </a:rPr>
              <a:t>What is EC2</a:t>
            </a:r>
            <a:endParaRPr lang="en-IN" sz="4800" dirty="0">
              <a:latin typeface="+mn-lt"/>
            </a:endParaRPr>
          </a:p>
        </p:txBody>
      </p:sp>
      <p:sp>
        <p:nvSpPr>
          <p:cNvPr id="3" name="Subtitle 2"/>
          <p:cNvSpPr>
            <a:spLocks noGrp="1"/>
          </p:cNvSpPr>
          <p:nvPr>
            <p:ph type="subTitle" idx="1"/>
          </p:nvPr>
        </p:nvSpPr>
        <p:spPr>
          <a:xfrm>
            <a:off x="1524000" y="1637731"/>
            <a:ext cx="9144000" cy="4258102"/>
          </a:xfrm>
        </p:spPr>
        <p:txBody>
          <a:bodyPr/>
          <a:lstStyle/>
          <a:p>
            <a:pPr marL="342900" indent="-342900" algn="l">
              <a:buFont typeface="Arial" panose="020B0604020202020204" pitchFamily="34" charset="0"/>
              <a:buChar char="•"/>
            </a:pPr>
            <a:r>
              <a:rPr lang="en-IN" dirty="0" smtClean="0"/>
              <a:t>It is one of the most popular AWS service.</a:t>
            </a:r>
          </a:p>
          <a:p>
            <a:pPr marL="342900" indent="-342900" algn="l">
              <a:buFont typeface="Arial" panose="020B0604020202020204" pitchFamily="34" charset="0"/>
              <a:buChar char="•"/>
            </a:pPr>
            <a:r>
              <a:rPr lang="en-IN" dirty="0" smtClean="0"/>
              <a:t>EC2=Elastic Compute Cloud=Infrastructure as a service.</a:t>
            </a:r>
          </a:p>
          <a:p>
            <a:pPr marL="342900" indent="-342900" algn="l">
              <a:buFont typeface="Arial" panose="020B0604020202020204" pitchFamily="34" charset="0"/>
              <a:buChar char="•"/>
            </a:pPr>
            <a:r>
              <a:rPr lang="en-US" dirty="0"/>
              <a:t> Using Amazon EC2 eliminates your need to invest in hardware up front, so you can develop and deploy applications faster. </a:t>
            </a:r>
            <a:endParaRPr lang="en-US" dirty="0" smtClean="0"/>
          </a:p>
          <a:p>
            <a:pPr marL="342900" indent="-342900" algn="l">
              <a:buFont typeface="Arial" panose="020B0604020202020204" pitchFamily="34" charset="0"/>
              <a:buChar char="•"/>
            </a:pPr>
            <a:r>
              <a:rPr lang="en-US" dirty="0"/>
              <a:t> You can use Amazon EC2 to launch as many or as few virtual servers as you need, configure security and networking, and manage storage.</a:t>
            </a:r>
            <a:endParaRPr lang="en-IN" dirty="0" smtClean="0"/>
          </a:p>
          <a:p>
            <a:pPr algn="l"/>
            <a:endParaRPr lang="en-IN" dirty="0" smtClean="0"/>
          </a:p>
        </p:txBody>
      </p:sp>
    </p:spTree>
    <p:extLst>
      <p:ext uri="{BB962C8B-B14F-4D97-AF65-F5344CB8AC3E}">
        <p14:creationId xmlns:p14="http://schemas.microsoft.com/office/powerpoint/2010/main" val="491571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914" y="245660"/>
            <a:ext cx="11553372" cy="6169653"/>
          </a:xfrm>
        </p:spPr>
        <p:txBody>
          <a:bodyPr>
            <a:normAutofit fontScale="90000"/>
          </a:bodyPr>
          <a:lstStyle/>
          <a:p>
            <a:pPr algn="ctr"/>
            <a:r>
              <a:rPr lang="en-US" dirty="0" smtClean="0">
                <a:latin typeface="+mn-lt"/>
              </a:rPr>
              <a:t>How </a:t>
            </a:r>
            <a:r>
              <a:rPr lang="en-US" dirty="0">
                <a:latin typeface="+mn-lt"/>
              </a:rPr>
              <a:t>to </a:t>
            </a:r>
            <a:r>
              <a:rPr lang="en-US" dirty="0" smtClean="0">
                <a:latin typeface="+mn-lt"/>
              </a:rPr>
              <a:t>create and connect an instance</a:t>
            </a:r>
            <a:br>
              <a:rPr lang="en-US" dirty="0" smtClean="0">
                <a:latin typeface="+mn-lt"/>
              </a:rPr>
            </a:br>
            <a:r>
              <a:rPr lang="en-US" dirty="0" smtClean="0">
                <a:latin typeface="+mn-lt"/>
              </a:rPr>
              <a:t/>
            </a:r>
            <a:br>
              <a:rPr lang="en-US" dirty="0" smtClean="0">
                <a:latin typeface="+mn-lt"/>
              </a:rPr>
            </a:br>
            <a:r>
              <a:rPr lang="en-US" dirty="0">
                <a:latin typeface="+mn-lt"/>
              </a:rPr>
              <a:t/>
            </a:r>
            <a:br>
              <a:rPr lang="en-US" dirty="0">
                <a:latin typeface="+mn-lt"/>
              </a:rPr>
            </a:br>
            <a:r>
              <a:rPr lang="en-US" sz="2700" dirty="0" smtClean="0">
                <a:latin typeface="+mn-lt"/>
              </a:rPr>
              <a:t>we need to login to the console and go to search for EC2</a:t>
            </a:r>
            <a:br>
              <a:rPr lang="en-US" sz="2700" dirty="0" smtClean="0">
                <a:latin typeface="+mn-lt"/>
              </a:rPr>
            </a:br>
            <a:r>
              <a:rPr lang="en-US" sz="2700" dirty="0">
                <a:latin typeface="+mn-lt"/>
              </a:rPr>
              <a:t/>
            </a:r>
            <a:br>
              <a:rPr lang="en-US" sz="2700" dirty="0">
                <a:latin typeface="+mn-lt"/>
              </a:rPr>
            </a:br>
            <a:r>
              <a:rPr lang="en-US" dirty="0" smtClean="0">
                <a:latin typeface="+mn-lt"/>
              </a:rPr>
              <a:t/>
            </a:r>
            <a:br>
              <a:rPr lang="en-US" dirty="0" smtClean="0">
                <a:latin typeface="+mn-lt"/>
              </a:rPr>
            </a:br>
            <a:r>
              <a:rPr lang="en-US" dirty="0">
                <a:latin typeface="+mn-lt"/>
              </a:rPr>
              <a:t/>
            </a:r>
            <a:br>
              <a:rPr lang="en-US" dirty="0">
                <a:latin typeface="+mn-lt"/>
              </a:rPr>
            </a:br>
            <a:r>
              <a:rPr lang="en-US" dirty="0" smtClean="0">
                <a:latin typeface="+mn-lt"/>
              </a:rPr>
              <a:t/>
            </a:r>
            <a:br>
              <a:rPr lang="en-US" dirty="0" smtClean="0">
                <a:latin typeface="+mn-lt"/>
              </a:rPr>
            </a:br>
            <a:r>
              <a:rPr lang="en-US" dirty="0" smtClean="0">
                <a:latin typeface="+mn-lt"/>
              </a:rPr>
              <a:t/>
            </a:r>
            <a:br>
              <a:rPr lang="en-US" dirty="0" smtClean="0">
                <a:latin typeface="+mn-lt"/>
              </a:rPr>
            </a:br>
            <a:r>
              <a:rPr lang="en-US" dirty="0">
                <a:latin typeface="+mn-lt"/>
              </a:rPr>
              <a:t/>
            </a:r>
            <a:br>
              <a:rPr lang="en-US" dirty="0">
                <a:latin typeface="+mn-lt"/>
              </a:rPr>
            </a:br>
            <a:r>
              <a:rPr lang="en-US" dirty="0" smtClean="0">
                <a:latin typeface="+mn-lt"/>
              </a:rPr>
              <a:t/>
            </a:r>
            <a:br>
              <a:rPr lang="en-US" dirty="0" smtClean="0">
                <a:latin typeface="+mn-lt"/>
              </a:rPr>
            </a:br>
            <a:endParaRPr lang="en-IN" dirty="0">
              <a:latin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204" y="2336801"/>
            <a:ext cx="8535591" cy="190137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4731657"/>
            <a:ext cx="6894286" cy="1478191"/>
          </a:xfrm>
          <a:prstGeom prst="rect">
            <a:avLst/>
          </a:prstGeom>
        </p:spPr>
      </p:pic>
    </p:spTree>
    <p:extLst>
      <p:ext uri="{BB962C8B-B14F-4D97-AF65-F5344CB8AC3E}">
        <p14:creationId xmlns:p14="http://schemas.microsoft.com/office/powerpoint/2010/main" val="28445174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879</TotalTime>
  <Words>415</Words>
  <Application>Microsoft Office PowerPoint</Application>
  <PresentationFormat>Widescreen</PresentationFormat>
  <Paragraphs>51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What is SDLC?(Application Lifecycle Management)</vt:lpstr>
      <vt:lpstr>SDLC Methodoligies</vt:lpstr>
      <vt:lpstr>What is devops?</vt:lpstr>
      <vt:lpstr>Create an Account in Github            </vt:lpstr>
      <vt:lpstr>Create an account in Azure          </vt:lpstr>
      <vt:lpstr>Azure free Account         </vt:lpstr>
      <vt:lpstr>AWS Amazon free account         </vt:lpstr>
      <vt:lpstr>What is EC2</vt:lpstr>
      <vt:lpstr>How to create and connect an instance   we need to login to the console and go to search for EC2        </vt:lpstr>
      <vt:lpstr>PowerPoint Presentation</vt:lpstr>
      <vt:lpstr>PowerPoint Presentation</vt:lpstr>
      <vt:lpstr>PowerPoint Presentation</vt:lpstr>
      <vt:lpstr>What is cloud computing?</vt:lpstr>
      <vt:lpstr> Hybrid cloud: A hybrid cloud is a combination of public cloud services and an on-premises private cloud, with orchestration and automation between the two.</vt:lpstr>
      <vt:lpstr>What is AWS ?</vt:lpstr>
      <vt:lpstr>AWS Cloud Networking</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Unitech</dc:creator>
  <cp:lastModifiedBy>Unitech</cp:lastModifiedBy>
  <cp:revision>41</cp:revision>
  <dcterms:created xsi:type="dcterms:W3CDTF">2023-05-04T09:49:06Z</dcterms:created>
  <dcterms:modified xsi:type="dcterms:W3CDTF">2023-05-24T16:13:21Z</dcterms:modified>
</cp:coreProperties>
</file>