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74" r:id="rId4"/>
    <p:sldId id="275" r:id="rId5"/>
    <p:sldId id="276" r:id="rId6"/>
    <p:sldId id="282" r:id="rId7"/>
    <p:sldId id="277" r:id="rId8"/>
    <p:sldId id="283" r:id="rId9"/>
    <p:sldId id="259" r:id="rId10"/>
    <p:sldId id="285" r:id="rId11"/>
    <p:sldId id="286" r:id="rId12"/>
    <p:sldId id="260" r:id="rId13"/>
    <p:sldId id="287" r:id="rId14"/>
    <p:sldId id="268" r:id="rId15"/>
    <p:sldId id="269" r:id="rId16"/>
    <p:sldId id="261" r:id="rId17"/>
    <p:sldId id="270" r:id="rId18"/>
    <p:sldId id="272" r:id="rId19"/>
    <p:sldId id="271" r:id="rId20"/>
    <p:sldId id="278" r:id="rId21"/>
    <p:sldId id="279" r:id="rId22"/>
    <p:sldId id="280" r:id="rId23"/>
    <p:sldId id="281" r:id="rId24"/>
    <p:sldId id="263" r:id="rId25"/>
    <p:sldId id="288" r:id="rId26"/>
    <p:sldId id="289" r:id="rId27"/>
    <p:sldId id="290" r:id="rId28"/>
    <p:sldId id="291" r:id="rId29"/>
    <p:sldId id="284" r:id="rId30"/>
    <p:sldId id="292" r:id="rId3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7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252B8-CA16-4CE9-B32B-95B20C07147D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0DA20-1E4A-4643-9D58-986CF75D46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91DA0-9B8E-4D8F-862A-0CC906441631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56E1-B6A6-4E20-80BD-1DEBD387B97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fon.com/en/service/knowledge-base/knowledge-base-detail/call-profile/" TargetMode="External"/><Relationship Id="rId7" Type="http://schemas.openxmlformats.org/officeDocument/2006/relationships/hyperlink" Target="https://www.slideshare.net/ArchitMehrotra/presentation-on-use-of-bi-in-telecommunications-industry" TargetMode="External"/><Relationship Id="rId2" Type="http://schemas.openxmlformats.org/officeDocument/2006/relationships/hyperlink" Target="https://stackoverflow.com/questions/17833176/postgresql-days-months-years-between-two-da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vikram055/sales-organisation" TargetMode="External"/><Relationship Id="rId5" Type="http://schemas.openxmlformats.org/officeDocument/2006/relationships/hyperlink" Target="https://www.scribd.com/doc/43142911/Sales-and-Distribution-of-Vodafone" TargetMode="External"/><Relationship Id="rId4" Type="http://schemas.openxmlformats.org/officeDocument/2006/relationships/hyperlink" Target="https://www.folkstalk.com/2010/01/types-of-fact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how+to+construct+bus+matrix+for+a+datawarehouse&amp;oq=how+to+construct+bus+matrix+for+a+datawarehouse&amp;aqs=chrome..69i57.20701j0j8&amp;sourceid=chrome&amp;ie=UTF-8" TargetMode="External"/><Relationship Id="rId2" Type="http://schemas.openxmlformats.org/officeDocument/2006/relationships/hyperlink" Target="https://www.eztalks.com/telecommuting/telecommunication-and-telecommunication-products-and-solution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ankbazaar.com/credit-scor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1. First </a:t>
            </a:r>
            <a:r>
              <a:rPr lang="en-US" sz="2400" dirty="0" smtClean="0">
                <a:solidFill>
                  <a:schemeClr val="tx1"/>
                </a:solidFill>
              </a:rPr>
              <a:t>construct a Data Warehouse Bus Matrix to identify the company's business processes and any likely Data Marts.  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789" y="1285860"/>
            <a:ext cx="7119987" cy="53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25180" y="785794"/>
          <a:ext cx="6604000" cy="486916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1000"/>
                <a:gridCol w="1651000"/>
                <a:gridCol w="1651000"/>
                <a:gridCol w="1651000"/>
              </a:tblGrid>
              <a:tr h="1668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Customer support calla/ Customer analysis</a:t>
                      </a:r>
                    </a:p>
                    <a:p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customers</a:t>
                      </a:r>
                      <a:r>
                        <a:rPr lang="en-IN" baseline="0" dirty="0" smtClean="0"/>
                        <a:t> not recharged -&gt; High  granularity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Non Additive</a:t>
                      </a:r>
                    </a:p>
                    <a:p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Here we are counting the number of</a:t>
                      </a:r>
                      <a:r>
                        <a:rPr lang="en-IN" baseline="0" dirty="0" smtClean="0"/>
                        <a:t> customers and not adding</a:t>
                      </a:r>
                      <a:endParaRPr lang="en-IN" dirty="0"/>
                    </a:p>
                  </a:txBody>
                  <a:tcPr marL="99060" marR="99060"/>
                </a:tc>
              </a:tr>
              <a:tr h="356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Purchasing 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number of customers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Non Additive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Here</a:t>
                      </a:r>
                      <a:r>
                        <a:rPr lang="en-IN" baseline="0" dirty="0" smtClean="0"/>
                        <a:t> we are counting the customers who are purchasing the particular channel</a:t>
                      </a:r>
                      <a:endParaRPr lang="en-IN" dirty="0"/>
                    </a:p>
                  </a:txBody>
                  <a:tcPr marL="99060" marR="99060"/>
                </a:tc>
              </a:tr>
              <a:tr h="6148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Channel Inventory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rating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Additive</a:t>
                      </a:r>
                    </a:p>
                    <a:p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Here</a:t>
                      </a:r>
                      <a:r>
                        <a:rPr lang="en-IN" baseline="0" dirty="0" smtClean="0"/>
                        <a:t> we are adding the rating of the particular product</a:t>
                      </a:r>
                      <a:endParaRPr lang="en-IN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51000" y="1397000"/>
          <a:ext cx="6604000" cy="2286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1000"/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Billing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SMS</a:t>
                      </a:r>
                      <a:r>
                        <a:rPr lang="en-IN" baseline="0" dirty="0" smtClean="0"/>
                        <a:t> charge -&gt; High granularity</a:t>
                      </a:r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MMS charge  -&gt; High granularity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Semi Additive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Rate</a:t>
                      </a:r>
                      <a:r>
                        <a:rPr lang="en-IN" baseline="0" dirty="0" smtClean="0"/>
                        <a:t> plan can be summed up</a:t>
                      </a:r>
                    </a:p>
                    <a:p>
                      <a:r>
                        <a:rPr lang="en-IN" baseline="0" dirty="0" smtClean="0"/>
                        <a:t>Date </a:t>
                      </a:r>
                      <a:r>
                        <a:rPr lang="en-IN" baseline="0" dirty="0" err="1" smtClean="0"/>
                        <a:t>cann’t</a:t>
                      </a:r>
                      <a:r>
                        <a:rPr lang="en-IN" baseline="0" dirty="0" smtClean="0"/>
                        <a:t> be summed.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4.  Create </a:t>
            </a:r>
            <a:r>
              <a:rPr lang="en-US" sz="2000" dirty="0" smtClean="0"/>
              <a:t>the following table with a row for each dimension table in your design, giving a brief justification for choosing that dimension, and indicating any attribute hierarchies that exist within the dimension.</a:t>
            </a:r>
            <a:endParaRPr lang="en-IN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Dimension Table Name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Brief Justification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Attribute Hierarchy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 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 want Date</a:t>
                      </a:r>
                      <a:r>
                        <a:rPr lang="en-IN" baseline="0" dirty="0" smtClean="0"/>
                        <a:t> dimension table in Billing to track how many SMS ,MMS have delivered or received at that particular date. In Customer support calls/Customer analysis the date is used to detect whether the warranty of the customer has been expired based on the date on which customer had recharged a particular data plan rate previously.</a:t>
                      </a:r>
                    </a:p>
                    <a:p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 -&gt; Day -&gt; Day_of_weak</a:t>
                      </a:r>
                      <a:r>
                        <a:rPr lang="en-IN" baseline="0" dirty="0" smtClean="0"/>
                        <a:t> -&gt; Month -&gt; Quarter -&gt; Year</a:t>
                      </a:r>
                      <a:endParaRPr lang="en-IN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41704" y="500042"/>
          <a:ext cx="8915400" cy="5486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Customer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</a:t>
                      </a:r>
                      <a:r>
                        <a:rPr lang="en-IN" baseline="0" dirty="0" smtClean="0"/>
                        <a:t>formation regarding the customers are stored in this table according to </a:t>
                      </a:r>
                      <a:r>
                        <a:rPr lang="en-IN" baseline="0" dirty="0" err="1" smtClean="0"/>
                        <a:t>heirarchy</a:t>
                      </a:r>
                      <a:r>
                        <a:rPr lang="en-IN" baseline="0" dirty="0" smtClean="0"/>
                        <a:t>.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Customer_ID</a:t>
                      </a:r>
                      <a:r>
                        <a:rPr lang="en-IN" dirty="0" smtClean="0"/>
                        <a:t> -&gt; </a:t>
                      </a:r>
                      <a:r>
                        <a:rPr lang="en-IN" dirty="0" err="1" smtClean="0"/>
                        <a:t>Last_Name</a:t>
                      </a:r>
                      <a:r>
                        <a:rPr lang="en-IN" baseline="0" dirty="0" smtClean="0"/>
                        <a:t> -&gt; </a:t>
                      </a:r>
                      <a:r>
                        <a:rPr lang="en-IN" baseline="0" dirty="0" err="1" smtClean="0"/>
                        <a:t>First_Name</a:t>
                      </a:r>
                      <a:r>
                        <a:rPr lang="en-IN" baseline="0" dirty="0" smtClean="0"/>
                        <a:t> -&gt; Original Authorization Credit Score -&gt; Gender -&gt; Birth Date -&gt; Open Date -&gt; Address </a:t>
                      </a:r>
                      <a:endParaRPr lang="en-IN" dirty="0" smtClean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Product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Information</a:t>
                      </a:r>
                      <a:r>
                        <a:rPr lang="en-IN" baseline="0" dirty="0" smtClean="0"/>
                        <a:t> regarding the various channels , and their</a:t>
                      </a:r>
                    </a:p>
                    <a:p>
                      <a:r>
                        <a:rPr lang="en-IN" baseline="0" dirty="0" smtClean="0"/>
                        <a:t>Models are stored in this table it is used in the channel inventory and purchasing process. 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Product ID - &gt; Product Name</a:t>
                      </a:r>
                      <a:r>
                        <a:rPr lang="en-IN" baseline="0" dirty="0" smtClean="0"/>
                        <a:t> - &gt; Model ID -&gt; Variant ID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Sales Organization</a:t>
                      </a:r>
                    </a:p>
                    <a:p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Each service line is sold in a unique organization and a unique sales channel.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Sales Organization includes various organizations names for example  like </a:t>
                      </a:r>
                      <a:r>
                        <a:rPr lang="en-IN" dirty="0" err="1" smtClean="0"/>
                        <a:t>Airtel,Idea,starplus</a:t>
                      </a:r>
                      <a:r>
                        <a:rPr lang="en-IN" dirty="0" smtClean="0"/>
                        <a:t> etc.</a:t>
                      </a:r>
                      <a:r>
                        <a:rPr lang="en-IN" baseline="0" dirty="0" smtClean="0"/>
                        <a:t> Their id and name. 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Sales Organization Number -</a:t>
                      </a:r>
                      <a:r>
                        <a:rPr lang="en-IN" baseline="0" dirty="0" smtClean="0"/>
                        <a:t> &gt; Sales Organization Name - &gt; Sales Channel ID – &gt; Sales Channel Name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9530" y="0"/>
            <a:ext cx="9286940" cy="67151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23844" y="214290"/>
          <a:ext cx="8915400" cy="63909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971800"/>
                <a:gridCol w="2971800"/>
                <a:gridCol w="2971800"/>
              </a:tblGrid>
              <a:tr h="2203154">
                <a:tc>
                  <a:txBody>
                    <a:bodyPr/>
                    <a:lstStyle/>
                    <a:p>
                      <a:r>
                        <a:rPr lang="en-IN" dirty="0" smtClean="0"/>
                        <a:t>Service Line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phone number can also be considered as a service line.</a:t>
                      </a:r>
                      <a:r>
                        <a:rPr lang="en-IN" baseline="0" dirty="0" smtClean="0"/>
                        <a:t> A wireless telecommunication company has millions of service lines. Each service line is associated to a customer.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Service Line Number -</a:t>
                      </a:r>
                      <a:r>
                        <a:rPr lang="en-IN" baseline="0" dirty="0" smtClean="0"/>
                        <a:t> &gt; Service Line Area Code - &gt; Service Line Prefix -&gt; Service Line Activation Date -&gt; Minute Count</a:t>
                      </a:r>
                      <a:endParaRPr lang="en-IN" dirty="0"/>
                    </a:p>
                  </a:txBody>
                  <a:tcPr marL="99060" marR="99060"/>
                </a:tc>
              </a:tr>
              <a:tr h="1662769">
                <a:tc>
                  <a:txBody>
                    <a:bodyPr/>
                    <a:lstStyle/>
                    <a:p>
                      <a:r>
                        <a:rPr lang="en-IN" dirty="0" smtClean="0"/>
                        <a:t>Warehouse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Warehouse</a:t>
                      </a:r>
                      <a:r>
                        <a:rPr lang="en-IN" baseline="0" dirty="0" smtClean="0"/>
                        <a:t> stores the information from multiple sources. Warehouse stores internal information about the security, profit and loss , and about documents 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Warehouse ID -&gt;</a:t>
                      </a:r>
                      <a:r>
                        <a:rPr lang="en-IN" baseline="0" dirty="0" smtClean="0"/>
                        <a:t> Surveillance Camera -&gt;  Physical Count -&gt; Scrap Handling -&gt;Document -&gt; Tracking</a:t>
                      </a:r>
                      <a:endParaRPr lang="en-IN" dirty="0"/>
                    </a:p>
                  </a:txBody>
                  <a:tcPr marL="99060" marR="99060"/>
                </a:tc>
              </a:tr>
              <a:tr h="2450396">
                <a:tc>
                  <a:txBody>
                    <a:bodyPr/>
                    <a:lstStyle/>
                    <a:p>
                      <a:r>
                        <a:rPr lang="en-IN" dirty="0" smtClean="0"/>
                        <a:t>Rate Plan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 each service line or phone number there is a single rate plan associated, but</a:t>
                      </a:r>
                      <a:r>
                        <a:rPr lang="en-IN" baseline="0" dirty="0" smtClean="0"/>
                        <a:t> rate plan can evolve in time, as the customer’s requirements and usage habits evolve.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Rate Plan Name -&gt; Rate plan Abbreviation -&gt; Rate</a:t>
                      </a:r>
                      <a:r>
                        <a:rPr lang="en-IN" baseline="0" dirty="0" smtClean="0"/>
                        <a:t> Plan Code -&gt; Rate Plan Description -&gt; Plan Message SMS Allowed -&gt;  Plan Data MB Allowed -&gt; Plan Messages MMS Allowed -&gt; Night weekend Minutes Allowed</a:t>
                      </a:r>
                      <a:endParaRPr lang="en-IN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3474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Employee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Employee</a:t>
                      </a:r>
                      <a:r>
                        <a:rPr lang="en-IN" baseline="0" dirty="0" smtClean="0"/>
                        <a:t> plays major role in sales organization. This dimension table contains detail about the employee.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IN" dirty="0" smtClean="0"/>
                        <a:t>Employee ID -&gt; Employee Name -&gt; gender -&gt; age  -&gt;  Addresses -&gt; Rank/Position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Location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Location</a:t>
                      </a:r>
                      <a:r>
                        <a:rPr lang="en-IN" baseline="0" dirty="0" smtClean="0"/>
                        <a:t> is useful in tracking the service line of sales organization. To give the service to customer location is important so it also plays an major role.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Location ID - &gt; Longitude -&gt; Latitude</a:t>
                      </a:r>
                      <a:r>
                        <a:rPr lang="en-IN" baseline="0" dirty="0" smtClean="0"/>
                        <a:t> - &gt; Height - &gt; City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IN" baseline="0" dirty="0" smtClean="0"/>
                        <a:t>&gt;  ZIP code - &gt; Region Code - &gt; ISO Country Code - &gt; Street - &gt; Street Number - &gt; Block - &gt; Floor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IN" baseline="0" dirty="0" smtClean="0"/>
                        <a:t> &gt; Apartment -&gt; Coverage Area - &gt; State - &gt; Country</a:t>
                      </a:r>
                      <a:endParaRPr lang="en-IN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5.  List </a:t>
            </a:r>
            <a:r>
              <a:rPr lang="en-US" sz="2000" dirty="0" smtClean="0"/>
              <a:t>down at least 10  business questions (Analytical queries ) that will be posed on the designed data warehouse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73877" y="1643050"/>
            <a:ext cx="82808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Process : Promotion participation.</a:t>
            </a:r>
          </a:p>
          <a:p>
            <a:pPr marL="342900" indent="-342900"/>
            <a:r>
              <a:rPr lang="en-IN" dirty="0" smtClean="0"/>
              <a:t>		Providing songs for the users as ringtone for particular organization. Owner of the song should pay for the organization.</a:t>
            </a:r>
          </a:p>
          <a:p>
            <a:pPr marL="342900" indent="-342900"/>
            <a:r>
              <a:rPr lang="en-IN" dirty="0" smtClean="0"/>
              <a:t>	Query : Find the sales organization number, sales organization name, whose total minute count is greater than 10,00,000 per day.</a:t>
            </a:r>
          </a:p>
          <a:p>
            <a:pPr marL="342900" indent="-342900">
              <a:buAutoNum type="arabicPeriod" startAt="2"/>
            </a:pPr>
            <a:r>
              <a:rPr lang="en-IN" dirty="0" smtClean="0"/>
              <a:t>Process: Customer support call.</a:t>
            </a:r>
          </a:p>
          <a:p>
            <a:pPr marL="342900" indent="-342900"/>
            <a:r>
              <a:rPr lang="en-IN" dirty="0" smtClean="0"/>
              <a:t>		For other organization to give the same type of plan or more attractive for healthy competition.</a:t>
            </a:r>
          </a:p>
          <a:p>
            <a:pPr marL="342900" indent="-342900"/>
            <a:r>
              <a:rPr lang="en-IN" dirty="0" smtClean="0"/>
              <a:t>	Query : Find the rate plan code, rate plan description, rate plan name, abbreviation, plan minutes allowed, Plan messages SMS allowed, plan data MB allowed, plan message MMS allowed.</a:t>
            </a:r>
          </a:p>
          <a:p>
            <a:pPr marL="342900" indent="-342900"/>
            <a:r>
              <a:rPr lang="en-IN" dirty="0" smtClean="0"/>
              <a:t>	Rank based on the highest number of users , all the rate plans of particular organizations.</a:t>
            </a:r>
          </a:p>
          <a:p>
            <a:pPr marL="342900" indent="-342900"/>
            <a:r>
              <a:rPr lang="en-IN" dirty="0" smtClean="0"/>
              <a:t>3. 	Process : Service Activation </a:t>
            </a:r>
          </a:p>
          <a:p>
            <a:pPr marL="342900" indent="-342900"/>
            <a:r>
              <a:rPr lang="en-IN" dirty="0" smtClean="0"/>
              <a:t>		To find average coverage area of particular organization.</a:t>
            </a:r>
          </a:p>
          <a:p>
            <a:pPr marL="342900" indent="-342900"/>
            <a:r>
              <a:rPr lang="en-IN" dirty="0" smtClean="0"/>
              <a:t>	Query  :  Find the average coverage area with respect to sales organization and location(longitude, latitude, Street, country).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357166"/>
            <a:ext cx="8915400" cy="60722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800" dirty="0" smtClean="0"/>
              <a:t>4. Process :  Customer support call</a:t>
            </a:r>
          </a:p>
          <a:p>
            <a:pPr>
              <a:buNone/>
            </a:pPr>
            <a:r>
              <a:rPr lang="en-IN" sz="1800" dirty="0" smtClean="0"/>
              <a:t>		 Listing the customers who have not reached.</a:t>
            </a:r>
          </a:p>
          <a:p>
            <a:pPr>
              <a:buNone/>
            </a:pPr>
            <a:r>
              <a:rPr lang="en-IN" sz="1800" dirty="0" smtClean="0"/>
              <a:t>	Query : Find the total number of customer  who have not recharged  and list them with respect  to the sales organization Number.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5. Process :  Customer Analysis.</a:t>
            </a:r>
          </a:p>
          <a:p>
            <a:pPr>
              <a:buNone/>
            </a:pPr>
            <a:r>
              <a:rPr lang="en-IN" sz="1800" dirty="0" smtClean="0"/>
              <a:t>		Top n customers based on rate plan of particular organization. Used by digital marketers. To find the loyal customers.</a:t>
            </a:r>
          </a:p>
          <a:p>
            <a:pPr>
              <a:buNone/>
            </a:pPr>
            <a:r>
              <a:rPr lang="en-IN" sz="1800" dirty="0" smtClean="0"/>
              <a:t>	Query :  Determine the  top 10  customers of  sales organization based on the days they have started using.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6. Process : Customer billing</a:t>
            </a:r>
          </a:p>
          <a:p>
            <a:pPr>
              <a:buNone/>
            </a:pPr>
            <a:r>
              <a:rPr lang="en-IN" sz="1800" dirty="0" smtClean="0"/>
              <a:t>	Query : Find the Customer </a:t>
            </a:r>
            <a:r>
              <a:rPr lang="en-IN" sz="1800" dirty="0" err="1" smtClean="0"/>
              <a:t>Name,MMS</a:t>
            </a:r>
            <a:r>
              <a:rPr lang="en-IN" sz="1800" dirty="0" smtClean="0"/>
              <a:t> </a:t>
            </a:r>
            <a:r>
              <a:rPr lang="en-IN" sz="1800" dirty="0" err="1" smtClean="0"/>
              <a:t>charge,SMS</a:t>
            </a:r>
            <a:r>
              <a:rPr lang="en-IN" sz="1800" dirty="0" smtClean="0"/>
              <a:t> charge ,Original Authorization, Credit score whose “service line prefix= 91”,and  rate plan minutes allowed is 2000 sec.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7. Process : Purchasing </a:t>
            </a:r>
          </a:p>
          <a:p>
            <a:pPr>
              <a:buNone/>
            </a:pPr>
            <a:r>
              <a:rPr lang="en-IN" sz="1800" dirty="0" smtClean="0"/>
              <a:t>		Total number of customers purchased a particular channel. Top n channels purchased by customers. Least n channels purchased by customer. To convert black money to  white money.</a:t>
            </a:r>
          </a:p>
          <a:p>
            <a:pPr>
              <a:buNone/>
            </a:pPr>
            <a:r>
              <a:rPr lang="en-IN" sz="1800" dirty="0" smtClean="0"/>
              <a:t>	Query : Determine the  top 10 product names based on the number of customers.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sz="16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500043"/>
            <a:ext cx="891540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8. Process :  Warehouse</a:t>
            </a:r>
          </a:p>
          <a:p>
            <a:pPr>
              <a:buNone/>
            </a:pPr>
            <a:r>
              <a:rPr lang="en-IN" sz="1800" dirty="0" smtClean="0"/>
              <a:t>		Surveillance Camera : It provides a video record  of all the activity that occurs in the warehouse and on the production line. Security camera allows the management  to catch  employees engaging  in unethical </a:t>
            </a:r>
            <a:r>
              <a:rPr lang="en-IN" sz="1800" dirty="0" err="1" smtClean="0"/>
              <a:t>behavior</a:t>
            </a:r>
            <a:r>
              <a:rPr lang="en-IN" sz="1800" dirty="0" smtClean="0"/>
              <a:t>.</a:t>
            </a:r>
          </a:p>
          <a:p>
            <a:pPr>
              <a:buNone/>
            </a:pPr>
            <a:r>
              <a:rPr lang="en-IN" sz="1800" dirty="0" smtClean="0"/>
              <a:t>	Query :  Find the surveillance Camera, Document  with respect to  Product Name, Product  Type.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9. Process : Internal inventory</a:t>
            </a:r>
          </a:p>
          <a:p>
            <a:pPr>
              <a:buNone/>
            </a:pPr>
            <a:r>
              <a:rPr lang="en-IN" sz="1800" dirty="0" smtClean="0"/>
              <a:t>                    Physical count : Companies conduct physical inventory count periodically and compare the inventory  counted to the inventory recorded in the system. This allows the company to identify any discrepancies.</a:t>
            </a:r>
          </a:p>
          <a:p>
            <a:pPr>
              <a:buNone/>
            </a:pPr>
            <a:r>
              <a:rPr lang="en-IN" sz="1800" dirty="0" smtClean="0"/>
              <a:t>	Query : Find the physical Count,  Employee name with respect to the product name,  product type.</a:t>
            </a:r>
          </a:p>
          <a:p>
            <a:pPr>
              <a:buNone/>
            </a:pPr>
            <a:endParaRPr lang="en-IN" sz="1800" dirty="0" smtClean="0"/>
          </a:p>
          <a:p>
            <a:pPr>
              <a:spcBef>
                <a:spcPts val="0"/>
              </a:spcBef>
              <a:buNone/>
            </a:pPr>
            <a:r>
              <a:rPr lang="en-IN" sz="1800" dirty="0" smtClean="0"/>
              <a:t>10. Process: Channel inventory</a:t>
            </a:r>
          </a:p>
          <a:p>
            <a:pPr>
              <a:spcBef>
                <a:spcPts val="0"/>
              </a:spcBef>
              <a:buNone/>
            </a:pPr>
            <a:r>
              <a:rPr lang="en-IN" sz="1800" dirty="0" smtClean="0"/>
              <a:t>   Demand: To find the ratings of the sales organizations</a:t>
            </a:r>
            <a:r>
              <a:rPr lang="en-IN" dirty="0" smtClean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IN" sz="1800" dirty="0" smtClean="0"/>
              <a:t>Query : Find the total rating with respect to the product name, </a:t>
            </a:r>
            <a:r>
              <a:rPr lang="en-IN" sz="1800" dirty="0" err="1" smtClean="0"/>
              <a:t>Iso</a:t>
            </a:r>
            <a:r>
              <a:rPr lang="en-IN" sz="1800" dirty="0" smtClean="0"/>
              <a:t>  country code.</a:t>
            </a:r>
            <a:endParaRPr lang="en-IN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6.  Identify </a:t>
            </a:r>
            <a:r>
              <a:rPr lang="en-US" sz="1800" dirty="0" smtClean="0"/>
              <a:t>which fields from your facts/dimensions are required to answer each of the above business questions</a:t>
            </a:r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51000" y="1397000"/>
          <a:ext cx="6603999" cy="512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/>
                <a:gridCol w="2201333"/>
                <a:gridCol w="2201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Query Number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Facts / dimension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Fields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 organization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Sales organization number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Sales organization Name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Promotion Participation</a:t>
                      </a:r>
                      <a:r>
                        <a:rPr lang="en-IN" baseline="0" dirty="0" smtClean="0"/>
                        <a:t> Fact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Total minute count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Service Line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Minute</a:t>
                      </a:r>
                      <a:r>
                        <a:rPr lang="en-IN" baseline="0" dirty="0" smtClean="0"/>
                        <a:t> Count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Rate plan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Rate plan 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Rate plan Abbreviation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Rate plan type code</a:t>
                      </a:r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092" y="214290"/>
            <a:ext cx="950125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2. Design </a:t>
            </a:r>
            <a:r>
              <a:rPr lang="en-US" sz="2000" dirty="0" smtClean="0">
                <a:solidFill>
                  <a:schemeClr val="tx1"/>
                </a:solidFill>
              </a:rPr>
              <a:t>the star schema/Snowflake for any Data Marts you have identified, ensuring your Dimensions are conformed, primary and foreign keys are clearly labeled, and that your attributes are named using verbose textual descriptions.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20" y="1571612"/>
            <a:ext cx="89297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57353" y="357166"/>
          <a:ext cx="6603999" cy="5674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01333"/>
                <a:gridCol w="2201333"/>
                <a:gridCol w="2201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Rate plan dimension table.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  Rate plan description</a:t>
                      </a:r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IN" dirty="0" smtClean="0"/>
                        <a:t>Plan minutes allowed </a:t>
                      </a:r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IN" dirty="0" smtClean="0"/>
                        <a:t>Plan</a:t>
                      </a:r>
                      <a:r>
                        <a:rPr lang="en-IN" baseline="0" dirty="0" smtClean="0"/>
                        <a:t> message SMS allowed</a:t>
                      </a:r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IN" baseline="0" dirty="0" smtClean="0"/>
                        <a:t>Plan Data MB allowed</a:t>
                      </a:r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IN" baseline="0" dirty="0" smtClean="0"/>
                        <a:t>Multimedia</a:t>
                      </a:r>
                    </a:p>
                    <a:p>
                      <a:pPr marL="342900" indent="-342900">
                        <a:buNone/>
                      </a:pP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</a:t>
                      </a:r>
                      <a:r>
                        <a:rPr lang="en-IN" baseline="0" dirty="0" smtClean="0"/>
                        <a:t> Support call fact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1. Number of users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Coverage fact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Average Coverage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 Organization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Sales organization Name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Location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Longitude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Latitude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Street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Country</a:t>
                      </a:r>
                      <a:endParaRPr lang="en-IN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38290" y="989572"/>
          <a:ext cx="6603999" cy="4868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01333"/>
                <a:gridCol w="2201333"/>
                <a:gridCol w="2201333"/>
              </a:tblGrid>
              <a:tr h="65108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Support Call Fact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Number of customers recharged</a:t>
                      </a:r>
                      <a:endParaRPr lang="en-IN" dirty="0"/>
                    </a:p>
                  </a:txBody>
                  <a:tcPr marL="99060" marR="99060"/>
                </a:tc>
              </a:tr>
              <a:tr h="455756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Rate plan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1.Rate plan</a:t>
                      </a:r>
                      <a:endParaRPr lang="en-IN" dirty="0"/>
                    </a:p>
                  </a:txBody>
                  <a:tcPr marL="99060" marR="99060"/>
                </a:tc>
              </a:tr>
              <a:tr h="65108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 organization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1.Sales  organization Number</a:t>
                      </a:r>
                      <a:endParaRPr lang="en-IN" dirty="0"/>
                    </a:p>
                  </a:txBody>
                  <a:tcPr marL="99060" marR="99060"/>
                </a:tc>
              </a:tr>
              <a:tr h="264049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Last</a:t>
                      </a:r>
                      <a:r>
                        <a:rPr lang="en-IN" baseline="0" dirty="0" smtClean="0"/>
                        <a:t> 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First 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Original Authorization credit score</a:t>
                      </a:r>
                      <a:endParaRPr lang="en-IN" dirty="0"/>
                    </a:p>
                  </a:txBody>
                  <a:tcPr marL="99060" marR="99060"/>
                </a:tc>
              </a:tr>
              <a:tr h="264049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 dimension</a:t>
                      </a:r>
                      <a:r>
                        <a:rPr lang="en-IN" baseline="0" dirty="0" smtClean="0"/>
                        <a:t>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Day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Day of the week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Month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Quarter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25180" y="571481"/>
          <a:ext cx="6603999" cy="582418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01333"/>
                <a:gridCol w="2201333"/>
                <a:gridCol w="2201333"/>
              </a:tblGrid>
              <a:tr h="520662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Billing fact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SMS</a:t>
                      </a:r>
                      <a:r>
                        <a:rPr lang="en-IN" baseline="0" dirty="0" smtClean="0"/>
                        <a:t> charge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MMS charge</a:t>
                      </a:r>
                      <a:endParaRPr lang="en-IN" dirty="0"/>
                    </a:p>
                  </a:txBody>
                  <a:tcPr marL="99060" marR="99060"/>
                </a:tc>
              </a:tr>
              <a:tr h="520662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Rate plan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Plan minutes allowed</a:t>
                      </a:r>
                      <a:endParaRPr lang="en-IN" dirty="0"/>
                    </a:p>
                  </a:txBody>
                  <a:tcPr marL="99060" marR="99060"/>
                </a:tc>
              </a:tr>
              <a:tr h="520662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9060" marR="99060"/>
                </a:tc>
              </a:tr>
              <a:tr h="520662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r>
                        <a:rPr lang="en-IN" baseline="0" dirty="0" smtClean="0"/>
                        <a:t>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Product Name</a:t>
                      </a:r>
                      <a:endParaRPr lang="en-IN" dirty="0"/>
                    </a:p>
                  </a:txBody>
                  <a:tcPr marL="99060" marR="99060"/>
                </a:tc>
              </a:tr>
              <a:tr h="520662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Purchasing fact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Total number of customers</a:t>
                      </a:r>
                      <a:endParaRPr lang="en-IN" dirty="0"/>
                    </a:p>
                  </a:txBody>
                  <a:tcPr marL="99060" marR="99060"/>
                </a:tc>
              </a:tr>
              <a:tr h="520662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dimension</a:t>
                      </a:r>
                      <a:r>
                        <a:rPr lang="en-IN" baseline="0" dirty="0" smtClean="0"/>
                        <a:t>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Customer ID</a:t>
                      </a:r>
                      <a:endParaRPr lang="en-IN" dirty="0"/>
                    </a:p>
                  </a:txBody>
                  <a:tcPr marL="99060" marR="99060"/>
                </a:tc>
              </a:tr>
              <a:tr h="966943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Warehouse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Surveillance  Camera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Document</a:t>
                      </a:r>
                    </a:p>
                    <a:p>
                      <a:endParaRPr lang="en-IN" dirty="0"/>
                    </a:p>
                  </a:txBody>
                  <a:tcPr marL="99060" marR="99060"/>
                </a:tc>
              </a:tr>
              <a:tr h="716028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r>
                        <a:rPr lang="en-IN" baseline="0" dirty="0" smtClean="0"/>
                        <a:t> dimension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Product 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Product type</a:t>
                      </a:r>
                    </a:p>
                    <a:p>
                      <a:endParaRPr lang="en-IN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51000" y="1397000"/>
          <a:ext cx="6603999" cy="3840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01333"/>
                <a:gridCol w="2201333"/>
                <a:gridCol w="2201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Warehouse dimensional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Physical count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Employee dimensional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r>
                        <a:rPr lang="en-IN" baseline="0" dirty="0" smtClean="0"/>
                        <a:t> Employee Name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dimensional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Product</a:t>
                      </a:r>
                      <a:r>
                        <a:rPr lang="en-IN" baseline="0" dirty="0" smtClean="0"/>
                        <a:t> 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Product Type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Channel Inventory fact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 Total rating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r>
                        <a:rPr lang="en-IN" baseline="0" dirty="0" smtClean="0"/>
                        <a:t> dimensional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Product Name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Product Type</a:t>
                      </a:r>
                      <a:endParaRPr lang="en-IN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Location dimensional table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ISO</a:t>
                      </a:r>
                      <a:r>
                        <a:rPr lang="en-IN" baseline="0" dirty="0" smtClean="0"/>
                        <a:t> country code</a:t>
                      </a:r>
                      <a:endParaRPr lang="en-IN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sz="2200" dirty="0" smtClean="0"/>
              <a:t>7</a:t>
            </a:r>
            <a:r>
              <a:rPr lang="en-US" sz="2000" dirty="0" smtClean="0"/>
              <a:t>. </a:t>
            </a:r>
            <a:r>
              <a:rPr lang="en-US" sz="2200" dirty="0" smtClean="0"/>
              <a:t>What </a:t>
            </a:r>
            <a:r>
              <a:rPr lang="en-US" sz="2200" dirty="0" smtClean="0"/>
              <a:t>specific </a:t>
            </a:r>
            <a:r>
              <a:rPr lang="en-US" sz="2200" i="1" dirty="0" smtClean="0"/>
              <a:t>OLAP operations </a:t>
            </a:r>
            <a:r>
              <a:rPr lang="en-US" sz="2200" dirty="0" smtClean="0"/>
              <a:t>(roll-up, drill down, etc.,) should one perform in order to give solution to above business questions</a:t>
            </a:r>
            <a:endParaRPr lang="en-IN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19095" y="1714488"/>
            <a:ext cx="82808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 smtClean="0"/>
              <a:t>Query 1    </a:t>
            </a:r>
            <a:r>
              <a:rPr lang="en-IN" dirty="0" smtClean="0"/>
              <a:t>                                                                                                                            </a:t>
            </a:r>
          </a:p>
          <a:p>
            <a:r>
              <a:rPr lang="en-IN" sz="2000" b="1" dirty="0" smtClean="0"/>
              <a:t>               </a:t>
            </a:r>
            <a:r>
              <a:rPr lang="en-IN" dirty="0" smtClean="0"/>
              <a:t>1. Roll up on the sales organizations from sales organization number to sales  organization name.</a:t>
            </a:r>
          </a:p>
          <a:p>
            <a:r>
              <a:rPr lang="en-IN" dirty="0" smtClean="0"/>
              <a:t>                 2. Roll up on the service line from service line number to minute count.</a:t>
            </a:r>
          </a:p>
          <a:p>
            <a:r>
              <a:rPr lang="en-IN" sz="2000" dirty="0" smtClean="0"/>
              <a:t>              </a:t>
            </a:r>
            <a:r>
              <a:rPr lang="en-IN" dirty="0" smtClean="0"/>
              <a:t>3. Total minute count is measure.</a:t>
            </a:r>
          </a:p>
          <a:p>
            <a:endParaRPr lang="en-IN" dirty="0" smtClean="0"/>
          </a:p>
          <a:p>
            <a:r>
              <a:rPr lang="en-IN" sz="2000" b="1" i="1" u="sng" dirty="0" smtClean="0"/>
              <a:t>Query 2</a:t>
            </a:r>
          </a:p>
          <a:p>
            <a:r>
              <a:rPr lang="en-IN" dirty="0" smtClean="0"/>
              <a:t>               1. Roll up on the Rate plan from Rate plan ID to Rate plan Type Code.</a:t>
            </a:r>
          </a:p>
          <a:p>
            <a:r>
              <a:rPr lang="en-IN" dirty="0" smtClean="0"/>
              <a:t>               2. Roll up on the Rate plan from Rate  plan type code to Rate plan description.</a:t>
            </a:r>
          </a:p>
          <a:p>
            <a:r>
              <a:rPr lang="en-IN" dirty="0" smtClean="0"/>
              <a:t>               3. Drill down on the Rate plan from Rate plan description to rate plan name.</a:t>
            </a:r>
          </a:p>
          <a:p>
            <a:r>
              <a:rPr lang="en-IN" dirty="0" smtClean="0"/>
              <a:t>              4. Roll up on the Rate plan from Rate plan name to Rate plan abbreviation.</a:t>
            </a:r>
          </a:p>
          <a:p>
            <a:r>
              <a:rPr lang="en-IN" dirty="0" smtClean="0"/>
              <a:t>              5. Roll up on the Rate plan from Rate plan abbreviation to plan minutes allowed.</a:t>
            </a:r>
          </a:p>
          <a:p>
            <a:r>
              <a:rPr lang="en-IN" dirty="0" smtClean="0"/>
              <a:t>           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530" y="285728"/>
            <a:ext cx="9286940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921" y="428605"/>
            <a:ext cx="804868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6. Roll up on Rate plan from plan minutes allowed to plan messages SMS allowed.</a:t>
            </a:r>
          </a:p>
          <a:p>
            <a:r>
              <a:rPr lang="en-IN" dirty="0" smtClean="0"/>
              <a:t>               7. Roll up on Rate plan from plan messages SMS allowed to plan data MB allowed.</a:t>
            </a:r>
          </a:p>
          <a:p>
            <a:r>
              <a:rPr lang="en-IN" dirty="0" smtClean="0"/>
              <a:t>               8. Roll up on Rate plan from plan data MB allowed to plan message MMS allowed.</a:t>
            </a:r>
          </a:p>
          <a:p>
            <a:r>
              <a:rPr lang="en-IN" dirty="0" smtClean="0"/>
              <a:t>              9. Slice on sales organization with sales “ organization Name= </a:t>
            </a:r>
            <a:r>
              <a:rPr lang="en-IN" dirty="0" err="1" smtClean="0"/>
              <a:t>Airtel</a:t>
            </a:r>
            <a:r>
              <a:rPr lang="en-IN" dirty="0" smtClean="0"/>
              <a:t>”.</a:t>
            </a:r>
          </a:p>
          <a:p>
            <a:endParaRPr lang="en-IN" dirty="0" smtClean="0"/>
          </a:p>
          <a:p>
            <a:r>
              <a:rPr lang="en-IN" sz="2000" b="1" i="1" u="sng" dirty="0" smtClean="0"/>
              <a:t>Query 3</a:t>
            </a:r>
          </a:p>
          <a:p>
            <a:r>
              <a:rPr lang="en-IN" dirty="0" smtClean="0"/>
              <a:t>              1. Roll up on the Location from Location Id to longitude.</a:t>
            </a:r>
          </a:p>
          <a:p>
            <a:r>
              <a:rPr lang="en-IN" dirty="0" smtClean="0"/>
              <a:t>              2. Roll up on the Location from Longitude to latitude.</a:t>
            </a:r>
          </a:p>
          <a:p>
            <a:r>
              <a:rPr lang="en-IN" dirty="0" smtClean="0"/>
              <a:t>              3. Roll up on the Location from latitude to street.</a:t>
            </a:r>
          </a:p>
          <a:p>
            <a:r>
              <a:rPr lang="en-IN" dirty="0" smtClean="0"/>
              <a:t>              4. Roll up on the location from street to country.</a:t>
            </a:r>
          </a:p>
          <a:p>
            <a:r>
              <a:rPr lang="en-IN" dirty="0" smtClean="0"/>
              <a:t>              5. Average Roll up on the sales organization from sales organization number to sales organization name.</a:t>
            </a:r>
          </a:p>
          <a:p>
            <a:r>
              <a:rPr lang="en-IN" dirty="0" smtClean="0"/>
              <a:t>             6. Average coverage Area is measure.</a:t>
            </a:r>
          </a:p>
          <a:p>
            <a:endParaRPr lang="en-IN" dirty="0" smtClean="0"/>
          </a:p>
          <a:p>
            <a:r>
              <a:rPr lang="en-IN" sz="2000" b="1" i="1" u="sng" dirty="0" smtClean="0"/>
              <a:t>Query 4</a:t>
            </a:r>
          </a:p>
          <a:p>
            <a:r>
              <a:rPr lang="en-IN" dirty="0" smtClean="0"/>
              <a:t>             1. Roll up on customers from </a:t>
            </a:r>
            <a:r>
              <a:rPr lang="en-IN" dirty="0" err="1" smtClean="0"/>
              <a:t>Cutsomer</a:t>
            </a:r>
            <a:r>
              <a:rPr lang="en-IN" dirty="0" smtClean="0"/>
              <a:t> Id to last name.</a:t>
            </a:r>
          </a:p>
          <a:p>
            <a:r>
              <a:rPr lang="en-IN" dirty="0" smtClean="0"/>
              <a:t>             2. Roll up on sales organization from sales organization number to sales  organization name.</a:t>
            </a:r>
          </a:p>
          <a:p>
            <a:r>
              <a:rPr lang="en-IN" dirty="0" smtClean="0"/>
              <a:t>            3. Roll up on Rate plan from Rate plan ID to Rate plan Name.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530" y="285728"/>
            <a:ext cx="9286940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921" y="500043"/>
            <a:ext cx="85904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 smtClean="0"/>
              <a:t>Query 5         </a:t>
            </a:r>
          </a:p>
          <a:p>
            <a:r>
              <a:rPr lang="en-IN" dirty="0" smtClean="0"/>
              <a:t>               1. Roll up on the Sales organization from sales organization number to sales organization name.</a:t>
            </a:r>
          </a:p>
          <a:p>
            <a:r>
              <a:rPr lang="en-IN" dirty="0" smtClean="0"/>
              <a:t>               2. Roll up on Date from Date ID to year Subtract from current year rank in descending order them and select top 10.</a:t>
            </a:r>
          </a:p>
          <a:p>
            <a:endParaRPr lang="en-IN" dirty="0" smtClean="0"/>
          </a:p>
          <a:p>
            <a:r>
              <a:rPr lang="en-IN" sz="2000" b="1" i="1" u="sng" dirty="0" smtClean="0"/>
              <a:t>Query 6 </a:t>
            </a:r>
          </a:p>
          <a:p>
            <a:r>
              <a:rPr lang="en-IN" sz="2000" dirty="0" smtClean="0"/>
              <a:t>             1. Roll up on customer from customer id to last name.</a:t>
            </a:r>
          </a:p>
          <a:p>
            <a:r>
              <a:rPr lang="en-IN" sz="2000" dirty="0" smtClean="0"/>
              <a:t>             2. Roll up on customer from last name to first name.</a:t>
            </a:r>
          </a:p>
          <a:p>
            <a:r>
              <a:rPr lang="en-IN" sz="2000" dirty="0" smtClean="0"/>
              <a:t>             3. Roll up on customer  from first name to original </a:t>
            </a:r>
            <a:r>
              <a:rPr lang="en-IN" sz="2000" dirty="0" err="1" smtClean="0"/>
              <a:t>authorizationn</a:t>
            </a:r>
            <a:r>
              <a:rPr lang="en-IN" sz="2000" dirty="0" smtClean="0"/>
              <a:t> credit score.</a:t>
            </a:r>
          </a:p>
          <a:p>
            <a:r>
              <a:rPr lang="en-IN" sz="2000" dirty="0" smtClean="0"/>
              <a:t>             4. Roll up on service line from  service line number to service line prefix.</a:t>
            </a:r>
          </a:p>
          <a:p>
            <a:r>
              <a:rPr lang="en-IN" sz="2000" dirty="0" smtClean="0"/>
              <a:t>             5. Roll up on Rate plan from Rate plan Id Rate plan name.</a:t>
            </a:r>
          </a:p>
          <a:p>
            <a:r>
              <a:rPr lang="en-IN" sz="2000" dirty="0" smtClean="0"/>
              <a:t>             6. Dice on service line and Rate plan with “service line number=91”</a:t>
            </a:r>
          </a:p>
          <a:p>
            <a:r>
              <a:rPr lang="en-IN" sz="2000" dirty="0" smtClean="0"/>
              <a:t> and “ Rate plan minutes =2000 sec”.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9530" y="285728"/>
            <a:ext cx="9286940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921" y="357167"/>
            <a:ext cx="851302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 smtClean="0"/>
              <a:t>Query 7 </a:t>
            </a:r>
          </a:p>
          <a:p>
            <a:r>
              <a:rPr lang="en-IN" dirty="0" smtClean="0"/>
              <a:t>                 1. Roll up on customer from customer ID to customer ID.</a:t>
            </a:r>
          </a:p>
          <a:p>
            <a:r>
              <a:rPr lang="en-IN" dirty="0" smtClean="0"/>
              <a:t>                 2. Roll up on product from product ID to Product name.</a:t>
            </a:r>
          </a:p>
          <a:p>
            <a:r>
              <a:rPr lang="en-IN" dirty="0" smtClean="0"/>
              <a:t>                 3. count the number of customers based on the product name.</a:t>
            </a:r>
          </a:p>
          <a:p>
            <a:r>
              <a:rPr lang="en-IN" dirty="0" smtClean="0"/>
              <a:t>                 4. Total number of customers is a measure.</a:t>
            </a:r>
          </a:p>
          <a:p>
            <a:endParaRPr lang="en-IN" dirty="0" smtClean="0"/>
          </a:p>
          <a:p>
            <a:r>
              <a:rPr lang="en-IN" sz="2000" b="1" i="1" u="sng" dirty="0" smtClean="0"/>
              <a:t>Query 8 </a:t>
            </a:r>
          </a:p>
          <a:p>
            <a:r>
              <a:rPr lang="en-IN" dirty="0" smtClean="0"/>
              <a:t>                 1. Roll up on warehouse from warehouse Id to surveillance camera.</a:t>
            </a:r>
          </a:p>
          <a:p>
            <a:r>
              <a:rPr lang="en-IN" dirty="0" smtClean="0"/>
              <a:t>                 2. Roll up on warehouse from surveillance camera to document.</a:t>
            </a:r>
          </a:p>
          <a:p>
            <a:r>
              <a:rPr lang="en-IN" dirty="0" smtClean="0"/>
              <a:t>                 3. Roll up on product from product ID to product name.</a:t>
            </a:r>
          </a:p>
          <a:p>
            <a:r>
              <a:rPr lang="en-IN" dirty="0" smtClean="0"/>
              <a:t>                 4. Roll up on product from product ID to product type.</a:t>
            </a:r>
          </a:p>
          <a:p>
            <a:r>
              <a:rPr lang="en-IN" dirty="0" smtClean="0"/>
              <a:t>                5. slice on product with “ product name= star network” and “product type=</a:t>
            </a:r>
            <a:r>
              <a:rPr lang="en-IN" dirty="0" err="1" smtClean="0"/>
              <a:t>telivision</a:t>
            </a:r>
            <a:r>
              <a:rPr lang="en-IN" dirty="0" smtClean="0"/>
              <a:t>”.</a:t>
            </a:r>
          </a:p>
          <a:p>
            <a:endParaRPr lang="en-IN" dirty="0" smtClean="0"/>
          </a:p>
          <a:p>
            <a:r>
              <a:rPr lang="en-IN" sz="2000" b="1" i="1" u="sng" dirty="0" smtClean="0"/>
              <a:t>Query 9</a:t>
            </a:r>
          </a:p>
          <a:p>
            <a:r>
              <a:rPr lang="en-IN" dirty="0" smtClean="0"/>
              <a:t>                1. Roll up on warehouse from warehouse ID to surveillance.</a:t>
            </a:r>
          </a:p>
          <a:p>
            <a:r>
              <a:rPr lang="en-IN" dirty="0" smtClean="0"/>
              <a:t>                 2. Roll up  on warehouse from warehouse ID to physical count.</a:t>
            </a:r>
          </a:p>
          <a:p>
            <a:r>
              <a:rPr lang="en-IN" dirty="0" smtClean="0"/>
              <a:t>                3.  Roll up on employee from employee ID to employee name.</a:t>
            </a:r>
          </a:p>
          <a:p>
            <a:r>
              <a:rPr lang="en-IN" dirty="0" smtClean="0"/>
              <a:t>                4. Roll up on product from product ID to product name.</a:t>
            </a:r>
          </a:p>
          <a:p>
            <a:r>
              <a:rPr lang="en-IN" dirty="0" smtClean="0"/>
              <a:t>                5. Roll up on Product from product name to product type.</a:t>
            </a:r>
          </a:p>
          <a:p>
            <a:r>
              <a:rPr lang="en-IN" dirty="0" smtClean="0"/>
              <a:t>                6. slice on product with “ product name= star network” and “product type=</a:t>
            </a:r>
            <a:r>
              <a:rPr lang="en-IN" dirty="0" err="1" smtClean="0"/>
              <a:t>telivision</a:t>
            </a:r>
            <a:r>
              <a:rPr lang="en-IN" dirty="0" smtClean="0"/>
              <a:t>”.</a:t>
            </a:r>
          </a:p>
          <a:p>
            <a:endParaRPr lang="en-IN" dirty="0" smtClean="0"/>
          </a:p>
          <a:p>
            <a:endParaRPr lang="en-IN" sz="2000" b="1" i="1" u="sn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8092" y="285728"/>
            <a:ext cx="9358378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921" y="428605"/>
            <a:ext cx="71973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 smtClean="0"/>
              <a:t>Query 10</a:t>
            </a:r>
          </a:p>
          <a:p>
            <a:r>
              <a:rPr lang="en-IN" dirty="0" smtClean="0"/>
              <a:t>                   1. Roll up on Location from Location ID to ISO country.</a:t>
            </a:r>
          </a:p>
          <a:p>
            <a:r>
              <a:rPr lang="en-IN" dirty="0" smtClean="0"/>
              <a:t>                    2.Roll up on  Product from Product ID to Product name.</a:t>
            </a:r>
          </a:p>
          <a:p>
            <a:r>
              <a:rPr lang="en-IN" dirty="0" smtClean="0"/>
              <a:t>                    3. Dice on location and product with “ISO country =91 “</a:t>
            </a:r>
          </a:p>
          <a:p>
            <a:r>
              <a:rPr lang="en-IN" dirty="0" smtClean="0"/>
              <a:t>And “Product name=star”.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References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900" dirty="0" smtClean="0"/>
              <a:t> To find the difference between the two dates. -&gt; </a:t>
            </a:r>
            <a:r>
              <a:rPr lang="en-IN" sz="1900" dirty="0" smtClean="0">
                <a:hlinkClick r:id="rId2"/>
              </a:rPr>
              <a:t>https://stackoverflow.com/questions/17833176/postgresql-days-months-years-between-two-dates</a:t>
            </a:r>
            <a:endParaRPr lang="en-IN" sz="1900" dirty="0" smtClean="0"/>
          </a:p>
          <a:p>
            <a:r>
              <a:rPr lang="en-IN" sz="1900" dirty="0" smtClean="0"/>
              <a:t> Attributes for payments from customer -&gt; </a:t>
            </a:r>
            <a:r>
              <a:rPr lang="en-IN" sz="1900" dirty="0" smtClean="0">
                <a:hlinkClick r:id="rId3"/>
              </a:rPr>
              <a:t>https://www.nfon.com/en/service/knowledge-base/knowledge-base-detail/call-profile/</a:t>
            </a:r>
            <a:endParaRPr lang="en-IN" sz="1900" dirty="0" smtClean="0"/>
          </a:p>
          <a:p>
            <a:r>
              <a:rPr lang="en-IN" sz="1900" dirty="0" smtClean="0"/>
              <a:t>Additive and Non additive -&gt; </a:t>
            </a:r>
            <a:r>
              <a:rPr lang="en-IN" sz="1900" dirty="0" smtClean="0">
                <a:hlinkClick r:id="rId4"/>
              </a:rPr>
              <a:t>https://www.folkstalk.com/2010/01/types-of-facts.html</a:t>
            </a:r>
            <a:endParaRPr lang="en-IN" sz="1900" dirty="0" smtClean="0"/>
          </a:p>
          <a:p>
            <a:r>
              <a:rPr lang="en-IN" sz="2000" dirty="0" smtClean="0"/>
              <a:t>Sales and distribution of </a:t>
            </a:r>
            <a:r>
              <a:rPr lang="en-IN" sz="2000" dirty="0" err="1" smtClean="0"/>
              <a:t>vodafone</a:t>
            </a:r>
            <a:r>
              <a:rPr lang="en-IN" sz="2000" dirty="0" smtClean="0"/>
              <a:t> -&gt; </a:t>
            </a:r>
            <a:r>
              <a:rPr lang="en-IN" sz="2000" dirty="0" smtClean="0">
                <a:hlinkClick r:id="rId5"/>
              </a:rPr>
              <a:t>https://www.scribd.com/doc/43142911/Sales-and-Distribution-of-Vodafone</a:t>
            </a:r>
            <a:endParaRPr lang="en-IN" sz="2000" dirty="0" smtClean="0"/>
          </a:p>
          <a:p>
            <a:r>
              <a:rPr lang="en-IN" sz="2000" dirty="0" smtClean="0"/>
              <a:t>Sales Organization  --&gt;   </a:t>
            </a:r>
            <a:r>
              <a:rPr lang="en-IN" sz="2000" dirty="0" smtClean="0">
                <a:hlinkClick r:id="rId6"/>
              </a:rPr>
              <a:t>https://www.slideshare.net/vikram055/sales-organisation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r>
              <a:rPr lang="en-IN" sz="2000" dirty="0" smtClean="0"/>
              <a:t>Business </a:t>
            </a:r>
            <a:r>
              <a:rPr lang="en-IN" sz="2000" dirty="0" err="1" smtClean="0"/>
              <a:t>intelegence</a:t>
            </a:r>
            <a:r>
              <a:rPr lang="en-IN" sz="2000" dirty="0" smtClean="0"/>
              <a:t> for telecommunication -----</a:t>
            </a:r>
            <a:r>
              <a:rPr lang="en-IN" sz="2000" dirty="0" smtClean="0">
                <a:hlinkClick r:id="rId7"/>
              </a:rPr>
              <a:t>https://www.slideshare.net/ArchitMehrotra/presentation-on-use-of-bi-in-telecommunications-industry</a:t>
            </a:r>
            <a:endParaRPr lang="en-IN" sz="2000" dirty="0" smtClean="0"/>
          </a:p>
          <a:p>
            <a:endParaRPr lang="en-IN" sz="19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9530" y="142852"/>
            <a:ext cx="9286940" cy="65008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44" y="500042"/>
            <a:ext cx="8647113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1" y="357166"/>
            <a:ext cx="8203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Telecommunication Products(</a:t>
            </a:r>
            <a:r>
              <a:rPr lang="en-IN" dirty="0" err="1" smtClean="0"/>
              <a:t>eztalks</a:t>
            </a:r>
            <a:r>
              <a:rPr lang="en-IN" dirty="0" smtClean="0"/>
              <a:t>) ---&gt; </a:t>
            </a:r>
          </a:p>
          <a:p>
            <a:r>
              <a:rPr lang="en-IN" dirty="0" smtClean="0">
                <a:hlinkClick r:id="rId2"/>
              </a:rPr>
              <a:t>https://www.eztalks.com/telecommuting/telecommunication-and-telecommunication-products-and-solutions.html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Types of Data Warehouse architecture/methodologies ----&gt;</a:t>
            </a:r>
          </a:p>
          <a:p>
            <a:r>
              <a:rPr lang="en-IN" dirty="0" smtClean="0"/>
              <a:t> </a:t>
            </a:r>
            <a:r>
              <a:rPr lang="en-IN" dirty="0" smtClean="0">
                <a:hlinkClick r:id="rId3"/>
              </a:rPr>
              <a:t>https://www.google.com/search?q=how+to+construct+bus+matrix+for+a+datawarehouse&amp;oq=how+to+construct+bus+matrix+for+a+datawarehouse&amp;aqs=chrome..69i57.20701j0j8&amp;sourceid=</a:t>
            </a:r>
            <a:r>
              <a:rPr lang="en-IN" dirty="0" err="1" smtClean="0">
                <a:hlinkClick r:id="rId3"/>
              </a:rPr>
              <a:t>chrome&amp;ie</a:t>
            </a:r>
            <a:r>
              <a:rPr lang="en-IN" dirty="0" smtClean="0">
                <a:hlinkClick r:id="rId3"/>
              </a:rPr>
              <a:t>=UTF-8#kpvalbx=1</a:t>
            </a:r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About Credit Score ---&gt; </a:t>
            </a:r>
            <a:r>
              <a:rPr lang="en-IN" dirty="0" smtClean="0">
                <a:hlinkClick r:id="rId4"/>
              </a:rPr>
              <a:t>https://www.bankbazaar.com/credit-score.html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20" y="857232"/>
            <a:ext cx="83375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406" y="142852"/>
            <a:ext cx="9144064" cy="65008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82" y="357166"/>
            <a:ext cx="8739981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654" y="142852"/>
            <a:ext cx="9572692" cy="65008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139" y="285728"/>
            <a:ext cx="9364331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8092" y="142852"/>
            <a:ext cx="9358378" cy="65008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214290"/>
            <a:ext cx="9054767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654" y="285728"/>
            <a:ext cx="9429816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139" y="571480"/>
            <a:ext cx="9150017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406" y="285728"/>
            <a:ext cx="9144064" cy="6357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3.  Create </a:t>
            </a:r>
            <a:r>
              <a:rPr lang="en-US" sz="2000" dirty="0" smtClean="0"/>
              <a:t>the following table with a row for each fact table in your design, indicating the granularity of each fact and a brief justification for choosing that granularity</a:t>
            </a:r>
            <a:endParaRPr lang="en-IN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5300" y="1676727"/>
          <a:ext cx="8915400" cy="44669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420755">
                <a:tc>
                  <a:txBody>
                    <a:bodyPr/>
                    <a:lstStyle/>
                    <a:p>
                      <a:r>
                        <a:rPr lang="en-IN" dirty="0" smtClean="0"/>
                        <a:t>Fact Table Name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Fact Granularity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Fact Table Type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Brief Justification</a:t>
                      </a:r>
                      <a:endParaRPr lang="en-IN" dirty="0"/>
                    </a:p>
                  </a:txBody>
                  <a:tcPr marL="99060" marR="99060"/>
                </a:tc>
              </a:tr>
              <a:tr h="1659964">
                <a:tc>
                  <a:txBody>
                    <a:bodyPr/>
                    <a:lstStyle/>
                    <a:p>
                      <a:r>
                        <a:rPr lang="en-IN" dirty="0" smtClean="0"/>
                        <a:t>Promotion Participation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minute count</a:t>
                      </a:r>
                      <a:r>
                        <a:rPr lang="en-IN" baseline="0" dirty="0" smtClean="0"/>
                        <a:t> -&gt; Low granularity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Additive 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Measure is the sum</a:t>
                      </a:r>
                      <a:r>
                        <a:rPr lang="en-IN" baseline="0" dirty="0" smtClean="0"/>
                        <a:t> of the minute count present in the service line dimension table</a:t>
                      </a:r>
                      <a:endParaRPr lang="en-IN" dirty="0"/>
                    </a:p>
                  </a:txBody>
                  <a:tcPr marL="99060" marR="99060"/>
                </a:tc>
              </a:tr>
              <a:tr h="726234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Support call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users -&gt;</a:t>
                      </a:r>
                      <a:r>
                        <a:rPr lang="en-IN" baseline="0" dirty="0" smtClean="0"/>
                        <a:t> Low level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Semi Additive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Any of the dimension present</a:t>
                      </a:r>
                      <a:endParaRPr lang="en-IN" dirty="0"/>
                    </a:p>
                  </a:txBody>
                  <a:tcPr marL="99060" marR="99060"/>
                </a:tc>
              </a:tr>
              <a:tr h="1659964">
                <a:tc>
                  <a:txBody>
                    <a:bodyPr/>
                    <a:lstStyle/>
                    <a:p>
                      <a:r>
                        <a:rPr lang="en-IN" dirty="0" smtClean="0"/>
                        <a:t>Coverage 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  <a:r>
                        <a:rPr lang="en-IN" baseline="0" dirty="0" smtClean="0"/>
                        <a:t> coverage area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Additive</a:t>
                      </a:r>
                      <a:endParaRPr lang="en-IN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Coverage are is summed up through all of the dimensions in</a:t>
                      </a:r>
                      <a:r>
                        <a:rPr lang="en-IN" baseline="0" dirty="0" smtClean="0"/>
                        <a:t> the fact table</a:t>
                      </a:r>
                      <a:endParaRPr lang="en-IN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2477</TotalTime>
  <Words>1870</Words>
  <Application>Microsoft Office PowerPoint</Application>
  <PresentationFormat>A4 Paper (210x297 mm)</PresentationFormat>
  <Paragraphs>296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1. First construct a Data Warehouse Bus Matrix to identify the company's business processes and any likely Data Marts.   </vt:lpstr>
      <vt:lpstr>2. Design the star schema/Snowflake for any Data Marts you have identified, ensuring your Dimensions are conformed, primary and foreign keys are clearly labeled, and that your attributes are named using verbose textual descriptions.  </vt:lpstr>
      <vt:lpstr>Slide 3</vt:lpstr>
      <vt:lpstr>Slide 4</vt:lpstr>
      <vt:lpstr>Slide 5</vt:lpstr>
      <vt:lpstr>Slide 6</vt:lpstr>
      <vt:lpstr>Slide 7</vt:lpstr>
      <vt:lpstr>Slide 8</vt:lpstr>
      <vt:lpstr>3.  Create the following table with a row for each fact table in your design, indicating the granularity of each fact and a brief justification for choosing that granularity</vt:lpstr>
      <vt:lpstr>Slide 10</vt:lpstr>
      <vt:lpstr>Slide 11</vt:lpstr>
      <vt:lpstr>4.  Create the following table with a row for each dimension table in your design, giving a brief justification for choosing that dimension, and indicating any attribute hierarchies that exist within the dimension.</vt:lpstr>
      <vt:lpstr>Slide 13</vt:lpstr>
      <vt:lpstr>Slide 14</vt:lpstr>
      <vt:lpstr>Slide 15</vt:lpstr>
      <vt:lpstr>5.  List down at least 10  business questions (Analytical queries ) that will be posed on the designed data warehouse</vt:lpstr>
      <vt:lpstr>Slide 17</vt:lpstr>
      <vt:lpstr>Slide 18</vt:lpstr>
      <vt:lpstr>6.  Identify which fields from your facts/dimensions are required to answer each of the above business questions</vt:lpstr>
      <vt:lpstr>Slide 20</vt:lpstr>
      <vt:lpstr>Slide 21</vt:lpstr>
      <vt:lpstr>Slide 22</vt:lpstr>
      <vt:lpstr>Slide 23</vt:lpstr>
      <vt:lpstr> 7. What specific OLAP operations (roll-up, drill down, etc.,) should one perform in order to give solution to above business questions</vt:lpstr>
      <vt:lpstr>Slide 25</vt:lpstr>
      <vt:lpstr>Slide 26</vt:lpstr>
      <vt:lpstr>Slide 27</vt:lpstr>
      <vt:lpstr>Slide 28</vt:lpstr>
      <vt:lpstr>References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119</cp:revision>
  <dcterms:created xsi:type="dcterms:W3CDTF">2019-03-23T17:19:28Z</dcterms:created>
  <dcterms:modified xsi:type="dcterms:W3CDTF">2019-04-04T13:02:31Z</dcterms:modified>
</cp:coreProperties>
</file>