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7" r:id="rId7"/>
    <p:sldId id="288" r:id="rId8"/>
    <p:sldId id="262" r:id="rId9"/>
    <p:sldId id="264" r:id="rId10"/>
    <p:sldId id="263" r:id="rId11"/>
    <p:sldId id="265" r:id="rId12"/>
    <p:sldId id="266"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9"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E513486-0E6B-4788-9F57-A60102FCF54A}" type="datetimeFigureOut">
              <a:rPr lang="en-US" smtClean="0"/>
              <a:t>1/19/2021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67C8A7D-397B-4149-AF93-6C8843E1DC9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513486-0E6B-4788-9F57-A60102FCF54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C8A7D-397B-4149-AF93-6C8843E1DC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513486-0E6B-4788-9F57-A60102FCF54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C8A7D-397B-4149-AF93-6C8843E1DC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513486-0E6B-4788-9F57-A60102FCF54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C8A7D-397B-4149-AF93-6C8843E1DC9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513486-0E6B-4788-9F57-A60102FCF54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C8A7D-397B-4149-AF93-6C8843E1DC9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513486-0E6B-4788-9F57-A60102FCF54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C8A7D-397B-4149-AF93-6C8843E1DC9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513486-0E6B-4788-9F57-A60102FCF54A}"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C8A7D-397B-4149-AF93-6C8843E1DC9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E513486-0E6B-4788-9F57-A60102FCF54A}"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C8A7D-397B-4149-AF93-6C8843E1DC9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13486-0E6B-4788-9F57-A60102FCF54A}"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7C8A7D-397B-4149-AF93-6C8843E1DC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513486-0E6B-4788-9F57-A60102FCF54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C8A7D-397B-4149-AF93-6C8843E1DC9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E513486-0E6B-4788-9F57-A60102FCF54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67C8A7D-397B-4149-AF93-6C8843E1DC9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E513486-0E6B-4788-9F57-A60102FCF54A}" type="datetimeFigureOut">
              <a:rPr lang="en-US" smtClean="0"/>
              <a:t>1/19/2021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67C8A7D-397B-4149-AF93-6C8843E1DC9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orfonline.org/research/towards-a-malnutrition-free-india-63290/" TargetMode="External"/><Relationship Id="rId7" Type="http://schemas.openxmlformats.org/officeDocument/2006/relationships/hyperlink" Target="https://globalnutritionreport.org/resources/nutrition-profiles/asia/southern-asia/india/" TargetMode="External"/><Relationship Id="rId2" Type="http://schemas.openxmlformats.org/officeDocument/2006/relationships/hyperlink" Target="https://www.india.gov.in/spotlight/poshan-abhiyaan-pms-overarching-scheme-holistic-nourishment" TargetMode="External"/><Relationship Id="rId1" Type="http://schemas.openxmlformats.org/officeDocument/2006/relationships/slideLayout" Target="../slideLayouts/slideLayout2.xml"/><Relationship Id="rId6" Type="http://schemas.openxmlformats.org/officeDocument/2006/relationships/hyperlink" Target="https://www.who.int/nutgrowthdb/database/countries/ind/en/" TargetMode="External"/><Relationship Id="rId5" Type="http://schemas.openxmlformats.org/officeDocument/2006/relationships/hyperlink" Target="http://poshanabhiyaan.gov.in/" TargetMode="External"/><Relationship Id="rId4" Type="http://schemas.openxmlformats.org/officeDocument/2006/relationships/hyperlink" Target="https://niti.gov.in/sites/default/files/2020-10/POSHAN-Abhiyaan-Monitoring-Report22July2020.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6705600" cy="1143000"/>
          </a:xfrm>
          <a:noFill/>
        </p:spPr>
        <p:txBody>
          <a:bodyPr>
            <a:normAutofit/>
          </a:bodyPr>
          <a:lstStyle/>
          <a:p>
            <a:r>
              <a:rPr lang="en-US" sz="4800" dirty="0" err="1">
                <a:solidFill>
                  <a:schemeClr val="tx1"/>
                </a:solidFill>
                <a:latin typeface="Algerian" pitchFamily="82" charset="0"/>
              </a:rPr>
              <a:t>Poshan</a:t>
            </a:r>
            <a:r>
              <a:rPr lang="en-US" sz="4800" dirty="0">
                <a:solidFill>
                  <a:schemeClr val="tx1"/>
                </a:solidFill>
                <a:latin typeface="Algerian" pitchFamily="82" charset="0"/>
              </a:rPr>
              <a:t> </a:t>
            </a:r>
            <a:r>
              <a:rPr lang="en-US" sz="4800" dirty="0" err="1">
                <a:solidFill>
                  <a:schemeClr val="tx1"/>
                </a:solidFill>
                <a:latin typeface="Algerian" pitchFamily="82" charset="0"/>
              </a:rPr>
              <a:t>abhiyaan</a:t>
            </a:r>
            <a:endParaRPr lang="en-US" sz="4800" dirty="0">
              <a:solidFill>
                <a:schemeClr val="tx1"/>
              </a:solidFill>
              <a:latin typeface="Algerian" pitchFamily="82" charset="0"/>
            </a:endParaRPr>
          </a:p>
        </p:txBody>
      </p:sp>
      <p:sp>
        <p:nvSpPr>
          <p:cNvPr id="3" name="Subtitle 2"/>
          <p:cNvSpPr>
            <a:spLocks noGrp="1"/>
          </p:cNvSpPr>
          <p:nvPr>
            <p:ph type="subTitle" idx="1"/>
          </p:nvPr>
        </p:nvSpPr>
        <p:spPr>
          <a:xfrm>
            <a:off x="609600" y="1524000"/>
            <a:ext cx="8382000" cy="685800"/>
          </a:xfrm>
        </p:spPr>
        <p:txBody>
          <a:bodyPr>
            <a:normAutofit/>
          </a:bodyPr>
          <a:lstStyle/>
          <a:p>
            <a:r>
              <a:rPr lang="en-IN" sz="1800" dirty="0">
                <a:solidFill>
                  <a:schemeClr val="tx1"/>
                </a:solidFill>
                <a:latin typeface="Times New Roman" pitchFamily="18" charset="0"/>
                <a:cs typeface="Times New Roman" pitchFamily="18" charset="0"/>
              </a:rPr>
              <a:t>PROMOTING HOLISTIC NUTRITION AMONG CHIDREN THROUGH THE HELP OF (IT)FOR POSHANABHIYAAN</a:t>
            </a:r>
          </a:p>
          <a:p>
            <a:endParaRPr lang="en-IN" sz="1800" dirty="0">
              <a:solidFill>
                <a:schemeClr val="tx1"/>
              </a:solidFill>
              <a:latin typeface="Times New Roman" pitchFamily="18" charset="0"/>
              <a:cs typeface="Times New Roman" pitchFamily="18" charset="0"/>
            </a:endParaRPr>
          </a:p>
          <a:p>
            <a:endParaRPr lang="en-IN"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dirty="0"/>
          </a:p>
          <a:p>
            <a:endParaRPr lang="en-US" dirty="0"/>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38400"/>
            <a:ext cx="8839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251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153400" cy="1085088"/>
          </a:xfrm>
        </p:spPr>
        <p:txBody>
          <a:bodyPr>
            <a:normAutofit/>
          </a:bodyPr>
          <a:lstStyle/>
          <a:p>
            <a:r>
              <a:rPr lang="en-US" sz="4000" dirty="0">
                <a:latin typeface="+mn-lt"/>
              </a:rPr>
              <a:t>          PROPOSED SYSTEM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1900" dirty="0"/>
              <a:t>We are designing a system for health worker to monitor and trigger alarms if some women/child have not come for upcoming dose. In this case checking the reports and prescriptions of patients regularly to check if they have an appointment is tedious work, instead if we design an automated system and it automatically provide alert to the health workers so that they can communicate the same to the patients.</a:t>
            </a:r>
          </a:p>
          <a:p>
            <a:pPr marL="0" indent="0">
              <a:buNone/>
            </a:pPr>
            <a:endParaRPr lang="en-IN" sz="1900" dirty="0"/>
          </a:p>
          <a:p>
            <a:pPr>
              <a:buFont typeface="Wingdings" panose="05000000000000000000" pitchFamily="2" charset="2"/>
              <a:buChar char="Ø"/>
            </a:pPr>
            <a:r>
              <a:rPr lang="en-IN" sz="1900" dirty="0"/>
              <a:t> Additionally, if mobile number of the patient is registered then provide notification to them to get the dose. This can help to promote nutrition among women and children with the help of this device for accomplishing </a:t>
            </a:r>
            <a:r>
              <a:rPr lang="en-IN" sz="1900" dirty="0" err="1"/>
              <a:t>PoshanAbhiyaan</a:t>
            </a:r>
            <a:r>
              <a:rPr lang="en-IN" sz="1900" dirty="0"/>
              <a:t>. </a:t>
            </a:r>
          </a:p>
          <a:p>
            <a:pPr marL="0" indent="0">
              <a:buNone/>
            </a:pPr>
            <a:endParaRPr lang="en-US" sz="1900" dirty="0"/>
          </a:p>
          <a:p>
            <a:pPr>
              <a:buFont typeface="Wingdings" panose="05000000000000000000" pitchFamily="2" charset="2"/>
              <a:buChar char="Ø"/>
            </a:pPr>
            <a:r>
              <a:rPr lang="en-IN" sz="1800" dirty="0"/>
              <a:t>     By creating a web application, we can keep a track of dosage and decrease the rate of malnourishment in women/children.</a:t>
            </a:r>
            <a:endParaRPr lang="en-US" sz="1800" dirty="0"/>
          </a:p>
          <a:p>
            <a:pPr marL="0" indent="0">
              <a:buNone/>
            </a:pPr>
            <a:endParaRPr lang="en-US" dirty="0"/>
          </a:p>
        </p:txBody>
      </p:sp>
    </p:spTree>
    <p:extLst>
      <p:ext uri="{BB962C8B-B14F-4D97-AF65-F5344CB8AC3E}">
        <p14:creationId xmlns:p14="http://schemas.microsoft.com/office/powerpoint/2010/main" val="153783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80DE2D-F679-404E-9825-0E1553E6D755}"/>
              </a:ext>
            </a:extLst>
          </p:cNvPr>
          <p:cNvPicPr>
            <a:picLocks noGrp="1" noChangeAspect="1"/>
          </p:cNvPicPr>
          <p:nvPr>
            <p:ph idx="1"/>
          </p:nvPr>
        </p:nvPicPr>
        <p:blipFill>
          <a:blip r:embed="rId2"/>
          <a:stretch>
            <a:fillRect/>
          </a:stretch>
        </p:blipFill>
        <p:spPr>
          <a:xfrm>
            <a:off x="457200" y="1600200"/>
            <a:ext cx="8229600" cy="3657600"/>
          </a:xfrm>
          <a:prstGeom prst="rect">
            <a:avLst/>
          </a:prstGeom>
        </p:spPr>
      </p:pic>
      <p:pic>
        <p:nvPicPr>
          <p:cNvPr id="7" name="Picture 6">
            <a:extLst>
              <a:ext uri="{FF2B5EF4-FFF2-40B4-BE49-F238E27FC236}">
                <a16:creationId xmlns:a16="http://schemas.microsoft.com/office/drawing/2014/main" id="{E9034897-07ED-419C-A3B0-715A20385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00200"/>
            <a:ext cx="7620000" cy="4876800"/>
          </a:xfrm>
          <a:prstGeom prst="rect">
            <a:avLst/>
          </a:prstGeom>
        </p:spPr>
      </p:pic>
      <p:sp>
        <p:nvSpPr>
          <p:cNvPr id="8" name="Rectangle 7">
            <a:extLst>
              <a:ext uri="{FF2B5EF4-FFF2-40B4-BE49-F238E27FC236}">
                <a16:creationId xmlns:a16="http://schemas.microsoft.com/office/drawing/2014/main" id="{98D1A357-6CF3-4FD1-AC23-8A3D2ECB36D9}"/>
              </a:ext>
            </a:extLst>
          </p:cNvPr>
          <p:cNvSpPr/>
          <p:nvPr/>
        </p:nvSpPr>
        <p:spPr>
          <a:xfrm>
            <a:off x="1447800" y="838200"/>
            <a:ext cx="62484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BLOCK DIAGRAM</a:t>
            </a:r>
          </a:p>
        </p:txBody>
      </p:sp>
    </p:spTree>
    <p:extLst>
      <p:ext uri="{BB962C8B-B14F-4D97-AF65-F5344CB8AC3E}">
        <p14:creationId xmlns:p14="http://schemas.microsoft.com/office/powerpoint/2010/main" val="40916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A838-48F2-49D9-AC83-673CE712A96C}"/>
              </a:ext>
            </a:extLst>
          </p:cNvPr>
          <p:cNvSpPr>
            <a:spLocks noGrp="1"/>
          </p:cNvSpPr>
          <p:nvPr>
            <p:ph type="title"/>
          </p:nvPr>
        </p:nvSpPr>
        <p:spPr>
          <a:xfrm>
            <a:off x="457200" y="533400"/>
            <a:ext cx="8229600" cy="914400"/>
          </a:xfrm>
        </p:spPr>
        <p:txBody>
          <a:bodyPr>
            <a:normAutofit/>
          </a:bodyPr>
          <a:lstStyle/>
          <a:p>
            <a:r>
              <a:rPr lang="en-IN" sz="4000" dirty="0">
                <a:latin typeface="+mn-lt"/>
              </a:rPr>
              <a:t>REQUIREMENT SPECIFICATION </a:t>
            </a:r>
          </a:p>
        </p:txBody>
      </p:sp>
      <p:sp>
        <p:nvSpPr>
          <p:cNvPr id="3" name="Content Placeholder 2">
            <a:extLst>
              <a:ext uri="{FF2B5EF4-FFF2-40B4-BE49-F238E27FC236}">
                <a16:creationId xmlns:a16="http://schemas.microsoft.com/office/drawing/2014/main" id="{5334074C-7C53-4158-8570-B6B3A9B77ABF}"/>
              </a:ext>
            </a:extLst>
          </p:cNvPr>
          <p:cNvSpPr>
            <a:spLocks noGrp="1"/>
          </p:cNvSpPr>
          <p:nvPr>
            <p:ph idx="1"/>
          </p:nvPr>
        </p:nvSpPr>
        <p:spPr>
          <a:xfrm>
            <a:off x="152400" y="1447800"/>
            <a:ext cx="8839200" cy="5029200"/>
          </a:xfrm>
        </p:spPr>
        <p:txBody>
          <a:bodyPr>
            <a:normAutofit fontScale="25000" lnSpcReduction="20000"/>
          </a:bodyPr>
          <a:lstStyle/>
          <a:p>
            <a:pPr>
              <a:lnSpc>
                <a:spcPct val="107000"/>
              </a:lnSpc>
              <a:spcAft>
                <a:spcPts val="1190"/>
              </a:spcAft>
              <a:buFont typeface="Wingdings" panose="05000000000000000000" pitchFamily="2" charset="2"/>
              <a:buChar char="Ø"/>
            </a:pPr>
            <a:r>
              <a:rPr lang="en-IN" sz="4800" b="1" dirty="0">
                <a:solidFill>
                  <a:srgbClr val="000000"/>
                </a:solidFill>
                <a:effectLst/>
                <a:ea typeface="Times New Roman" panose="02020603050405020304" pitchFamily="18" charset="0"/>
              </a:rPr>
              <a:t>MODULES:  </a:t>
            </a:r>
            <a:endParaRPr lang="en-IN" sz="4800" dirty="0">
              <a:solidFill>
                <a:srgbClr val="000000"/>
              </a:solidFill>
              <a:effectLst/>
              <a:ea typeface="Times New Roman" panose="02020603050405020304" pitchFamily="18" charset="0"/>
            </a:endParaRPr>
          </a:p>
          <a:p>
            <a:pPr marL="342900" marR="2540" lvl="0" indent="-342900" algn="just" fontAlgn="base">
              <a:lnSpc>
                <a:spcPct val="107000"/>
              </a:lnSpc>
              <a:spcAft>
                <a:spcPts val="565"/>
              </a:spcAft>
              <a:buClr>
                <a:srgbClr val="000000"/>
              </a:buClr>
              <a:buSzPts val="1200"/>
              <a:buFont typeface="+mj-lt"/>
              <a:buAutoNum type="arabicPeriod"/>
            </a:pPr>
            <a:r>
              <a:rPr lang="en-IN" sz="4800" u="none" strike="noStrike" dirty="0">
                <a:solidFill>
                  <a:srgbClr val="000000"/>
                </a:solidFill>
                <a:effectLst/>
                <a:uFill>
                  <a:solidFill>
                    <a:srgbClr val="000000"/>
                  </a:solidFill>
                </a:uFill>
                <a:ea typeface="Times New Roman" panose="02020603050405020304" pitchFamily="18" charset="0"/>
                <a:cs typeface="Times New Roman" panose="02020603050405020304" pitchFamily="18" charset="0"/>
              </a:rPr>
              <a:t>Admin </a:t>
            </a:r>
          </a:p>
          <a:p>
            <a:pPr marL="342900" marR="2540" lvl="0" indent="-342900" algn="just" fontAlgn="base">
              <a:lnSpc>
                <a:spcPct val="107000"/>
              </a:lnSpc>
              <a:spcAft>
                <a:spcPts val="1775"/>
              </a:spcAft>
              <a:buClr>
                <a:srgbClr val="000000"/>
              </a:buClr>
              <a:buSzPts val="1200"/>
              <a:buFont typeface="+mj-lt"/>
              <a:buAutoNum type="arabicPeriod"/>
            </a:pPr>
            <a:r>
              <a:rPr lang="en-IN" sz="4800" u="none" strike="noStrike" dirty="0">
                <a:solidFill>
                  <a:srgbClr val="000000"/>
                </a:solidFill>
                <a:effectLst/>
                <a:uFill>
                  <a:solidFill>
                    <a:srgbClr val="000000"/>
                  </a:solidFill>
                </a:uFill>
                <a:ea typeface="Times New Roman" panose="02020603050405020304" pitchFamily="18" charset="0"/>
                <a:cs typeface="Times New Roman" panose="02020603050405020304" pitchFamily="18" charset="0"/>
              </a:rPr>
              <a:t>Worker </a:t>
            </a:r>
          </a:p>
          <a:p>
            <a:pPr marL="0" marR="2540" lvl="0" indent="0" algn="just" fontAlgn="base">
              <a:lnSpc>
                <a:spcPct val="107000"/>
              </a:lnSpc>
              <a:spcAft>
                <a:spcPts val="1775"/>
              </a:spcAft>
              <a:buClr>
                <a:srgbClr val="000000"/>
              </a:buClr>
              <a:buSzPts val="1200"/>
              <a:buNone/>
            </a:pPr>
            <a:r>
              <a:rPr lang="en-IN" sz="4800" b="1" u="sng" dirty="0">
                <a:solidFill>
                  <a:srgbClr val="000000"/>
                </a:solidFill>
                <a:effectLst/>
                <a:uFill>
                  <a:solidFill>
                    <a:srgbClr val="000000"/>
                  </a:solidFill>
                </a:uFill>
                <a:ea typeface="Times New Roman" panose="02020603050405020304" pitchFamily="18" charset="0"/>
              </a:rPr>
              <a:t>Modules Description</a:t>
            </a:r>
          </a:p>
          <a:p>
            <a:pPr marL="0" marR="2540" lvl="0" indent="0" algn="just" fontAlgn="base">
              <a:lnSpc>
                <a:spcPct val="107000"/>
              </a:lnSpc>
              <a:spcAft>
                <a:spcPts val="1775"/>
              </a:spcAft>
              <a:buClr>
                <a:srgbClr val="000000"/>
              </a:buClr>
              <a:buSzPts val="1200"/>
              <a:buNone/>
            </a:pPr>
            <a:r>
              <a:rPr lang="en-IN" sz="4800" dirty="0">
                <a:solidFill>
                  <a:srgbClr val="000000"/>
                </a:solidFill>
                <a:effectLst/>
                <a:ea typeface="Times New Roman" panose="02020603050405020304" pitchFamily="18" charset="0"/>
              </a:rPr>
              <a:t>This project consists of two modules  </a:t>
            </a:r>
          </a:p>
          <a:p>
            <a:pPr marL="342900" marR="2540" lvl="0" indent="-342900" algn="just" fontAlgn="base">
              <a:lnSpc>
                <a:spcPct val="150000"/>
              </a:lnSpc>
              <a:spcAft>
                <a:spcPts val="1190"/>
              </a:spcAft>
              <a:buClr>
                <a:srgbClr val="000000"/>
              </a:buClr>
              <a:buSzPts val="1200"/>
              <a:buFont typeface="+mj-lt"/>
              <a:buAutoNum type="arabicParenR"/>
            </a:pPr>
            <a:r>
              <a:rPr lang="en-IN" sz="4800" b="1" u="none" strike="noStrike" dirty="0">
                <a:solidFill>
                  <a:srgbClr val="000000"/>
                </a:solidFill>
                <a:effectLst/>
                <a:uFill>
                  <a:solidFill>
                    <a:srgbClr val="000000"/>
                  </a:solidFill>
                </a:uFill>
                <a:ea typeface="Times New Roman" panose="02020603050405020304" pitchFamily="18" charset="0"/>
                <a:cs typeface="Times New Roman" panose="02020603050405020304" pitchFamily="18" charset="0"/>
              </a:rPr>
              <a:t>Admin Module:</a:t>
            </a:r>
            <a:r>
              <a:rPr lang="en-IN" sz="4800" u="none" strike="noStrike" dirty="0">
                <a:solidFill>
                  <a:srgbClr val="000000"/>
                </a:solidFill>
                <a:effectLst/>
                <a:uFill>
                  <a:solidFill>
                    <a:srgbClr val="000000"/>
                  </a:solidFill>
                </a:uFill>
                <a:ea typeface="Times New Roman" panose="02020603050405020304" pitchFamily="18" charset="0"/>
                <a:cs typeface="Times New Roman" panose="02020603050405020304" pitchFamily="18" charset="0"/>
              </a:rPr>
              <a:t> using this module admin login to application as super user by using username as ‘admin’ and password as ‘admin’. After login admin will add workers details and provide username and password to workers. Admin can view all peoples who took dose for current month and can view all peoples who missed dose.  </a:t>
            </a:r>
          </a:p>
          <a:p>
            <a:pPr marL="342900" marR="2540" lvl="0" indent="-342900" algn="just" fontAlgn="base">
              <a:lnSpc>
                <a:spcPct val="150000"/>
              </a:lnSpc>
              <a:spcAft>
                <a:spcPts val="1670"/>
              </a:spcAft>
              <a:buClr>
                <a:srgbClr val="000000"/>
              </a:buClr>
              <a:buSzPts val="1200"/>
              <a:buFont typeface="+mj-lt"/>
              <a:buAutoNum type="arabicParenR"/>
            </a:pPr>
            <a:r>
              <a:rPr lang="en-IN" sz="4800" b="1" u="none" strike="noStrike" dirty="0">
                <a:solidFill>
                  <a:srgbClr val="000000"/>
                </a:solidFill>
                <a:effectLst/>
                <a:uFill>
                  <a:solidFill>
                    <a:srgbClr val="000000"/>
                  </a:solidFill>
                </a:uFill>
                <a:ea typeface="Times New Roman" panose="02020603050405020304" pitchFamily="18" charset="0"/>
                <a:cs typeface="Times New Roman" panose="02020603050405020304" pitchFamily="18" charset="0"/>
              </a:rPr>
              <a:t>Worker Module:</a:t>
            </a:r>
            <a:r>
              <a:rPr lang="en-IN" sz="4800" u="none" strike="noStrike" dirty="0">
                <a:solidFill>
                  <a:srgbClr val="000000"/>
                </a:solidFill>
                <a:effectLst/>
                <a:uFill>
                  <a:solidFill>
                    <a:srgbClr val="000000"/>
                  </a:solidFill>
                </a:uFill>
                <a:ea typeface="Times New Roman" panose="02020603050405020304" pitchFamily="18" charset="0"/>
                <a:cs typeface="Times New Roman" panose="02020603050405020304" pitchFamily="18" charset="0"/>
              </a:rPr>
              <a:t> workers login to application by taking username and password from admin. After login worker will add women/child details and record dose taking start and end date and assign id to each child/women. After recording details worker will select id if person appear to take dose and dose taking details for current month will be recorded. If any women/child miss does then worker will send notification to them by using ‘Send Notification’ option from application. Here we are sending notification via email as sending SMS require Phone Network Service Providers like AIRTEL and if we want to take that service then we need to pay amount to them so email notification is free so I am using email option. </a:t>
            </a:r>
          </a:p>
          <a:p>
            <a:endParaRPr lang="en-IN" dirty="0"/>
          </a:p>
        </p:txBody>
      </p:sp>
    </p:spTree>
    <p:extLst>
      <p:ext uri="{BB962C8B-B14F-4D97-AF65-F5344CB8AC3E}">
        <p14:creationId xmlns:p14="http://schemas.microsoft.com/office/powerpoint/2010/main" val="355749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6BFE-07D0-4DCF-B92C-F6B17637DA6B}"/>
              </a:ext>
            </a:extLst>
          </p:cNvPr>
          <p:cNvSpPr>
            <a:spLocks noGrp="1"/>
          </p:cNvSpPr>
          <p:nvPr>
            <p:ph type="title"/>
          </p:nvPr>
        </p:nvSpPr>
        <p:spPr>
          <a:xfrm>
            <a:off x="457200" y="704088"/>
            <a:ext cx="8229600" cy="591312"/>
          </a:xfrm>
        </p:spPr>
        <p:txBody>
          <a:bodyPr>
            <a:normAutofit fontScale="90000"/>
          </a:bodyPr>
          <a:lstStyle/>
          <a:p>
            <a:r>
              <a:rPr lang="en-IN" dirty="0"/>
              <a:t>                  </a:t>
            </a:r>
            <a:r>
              <a:rPr lang="en-IN" sz="4400" dirty="0">
                <a:latin typeface="+mn-lt"/>
              </a:rPr>
              <a:t>Algorithm </a:t>
            </a:r>
          </a:p>
        </p:txBody>
      </p:sp>
      <p:sp>
        <p:nvSpPr>
          <p:cNvPr id="3" name="Content Placeholder 2">
            <a:extLst>
              <a:ext uri="{FF2B5EF4-FFF2-40B4-BE49-F238E27FC236}">
                <a16:creationId xmlns:a16="http://schemas.microsoft.com/office/drawing/2014/main" id="{C0D09427-E2E2-4957-913C-48F907693816}"/>
              </a:ext>
            </a:extLst>
          </p:cNvPr>
          <p:cNvSpPr>
            <a:spLocks noGrp="1"/>
          </p:cNvSpPr>
          <p:nvPr>
            <p:ph idx="1"/>
          </p:nvPr>
        </p:nvSpPr>
        <p:spPr>
          <a:xfrm>
            <a:off x="457200" y="1344168"/>
            <a:ext cx="8229600" cy="4389120"/>
          </a:xfrm>
        </p:spPr>
        <p:txBody>
          <a:bodyPr>
            <a:normAutofit/>
          </a:bodyPr>
          <a:lstStyle/>
          <a:p>
            <a:pPr marL="457200" lvl="1" indent="0">
              <a:lnSpc>
                <a:spcPct val="115000"/>
              </a:lnSpc>
              <a:spcAft>
                <a:spcPts val="1200"/>
              </a:spcAft>
              <a:buNone/>
            </a:pPr>
            <a:r>
              <a:rPr lang="en-IN" sz="2000" dirty="0">
                <a:solidFill>
                  <a:srgbClr val="000000"/>
                </a:solidFill>
                <a:effectLst/>
                <a:ea typeface="Times New Roman" panose="02020603050405020304" pitchFamily="18" charset="0"/>
              </a:rPr>
              <a:t>ADMIN LOGIN</a:t>
            </a:r>
          </a:p>
          <a:p>
            <a:pPr marL="0" indent="0">
              <a:lnSpc>
                <a:spcPct val="115000"/>
              </a:lnSpc>
              <a:buNone/>
            </a:pPr>
            <a:r>
              <a:rPr lang="en-US" sz="2000" dirty="0">
                <a:effectLst/>
                <a:ea typeface="Calibri" panose="020F0502020204030204" pitchFamily="34" charset="0"/>
                <a:cs typeface="Times New Roman" panose="02020603050405020304" pitchFamily="18" charset="0"/>
              </a:rPr>
              <a:t>Function admin login(</a:t>
            </a:r>
            <a:r>
              <a:rPr lang="en-US" sz="2000" dirty="0" err="1">
                <a:effectLst/>
                <a:ea typeface="Calibri" panose="020F0502020204030204" pitchFamily="34" charset="0"/>
                <a:cs typeface="Times New Roman" panose="02020603050405020304" pitchFamily="18" charset="0"/>
              </a:rPr>
              <a:t>username,password</a:t>
            </a:r>
            <a:r>
              <a:rPr lang="en-US" sz="2000" dirty="0">
                <a:effectLst/>
                <a:ea typeface="Calibri" panose="020F0502020204030204" pitchFamily="34" charset="0"/>
                <a:cs typeface="Times New Roman" panose="02020603050405020304" pitchFamily="18" charset="0"/>
              </a:rPr>
              <a:t>)</a:t>
            </a:r>
            <a:endParaRPr lang="en-IN" sz="2000" dirty="0">
              <a:effectLst/>
              <a:ea typeface="Calibri" panose="020F0502020204030204" pitchFamily="34" charset="0"/>
              <a:cs typeface="Times New Roman" panose="02020603050405020304" pitchFamily="18" charset="0"/>
            </a:endParaRPr>
          </a:p>
          <a:p>
            <a:pPr marL="0" indent="0">
              <a:lnSpc>
                <a:spcPct val="115000"/>
              </a:lnSpc>
              <a:buNone/>
            </a:pPr>
            <a:r>
              <a:rPr lang="en-US" sz="2000" dirty="0">
                <a:effectLst/>
                <a:ea typeface="Calibri" panose="020F0502020204030204" pitchFamily="34" charset="0"/>
                <a:cs typeface="Times New Roman" panose="02020603050405020304" pitchFamily="18" charset="0"/>
              </a:rPr>
              <a:t>{</a:t>
            </a:r>
            <a:endParaRPr lang="en-IN" sz="2000" dirty="0">
              <a:effectLst/>
              <a:ea typeface="Calibri" panose="020F0502020204030204" pitchFamily="34" charset="0"/>
              <a:cs typeface="Times New Roman" panose="02020603050405020304" pitchFamily="18" charset="0"/>
            </a:endParaRPr>
          </a:p>
          <a:p>
            <a:pPr marL="0" indent="0">
              <a:lnSpc>
                <a:spcPct val="115000"/>
              </a:lnSpc>
              <a:buNone/>
            </a:pPr>
            <a:r>
              <a:rPr lang="en-US" sz="2000" dirty="0">
                <a:effectLst/>
                <a:ea typeface="Calibri" panose="020F0502020204030204" pitchFamily="34" charset="0"/>
                <a:cs typeface="Times New Roman" panose="02020603050405020304" pitchFamily="18" charset="0"/>
              </a:rPr>
              <a:t>If (username==admin &amp;&amp; password == admin)</a:t>
            </a:r>
            <a:endParaRPr lang="en-IN" sz="2000" dirty="0">
              <a:effectLst/>
              <a:ea typeface="Calibri" panose="020F0502020204030204" pitchFamily="34" charset="0"/>
              <a:cs typeface="Times New Roman" panose="02020603050405020304" pitchFamily="18" charset="0"/>
            </a:endParaRPr>
          </a:p>
          <a:p>
            <a:pPr marL="0" indent="0">
              <a:lnSpc>
                <a:spcPct val="115000"/>
              </a:lnSpc>
              <a:buNone/>
            </a:pPr>
            <a:r>
              <a:rPr lang="en-US" sz="2000" dirty="0">
                <a:effectLst/>
                <a:ea typeface="Calibri" panose="020F0502020204030204" pitchFamily="34" charset="0"/>
                <a:cs typeface="Times New Roman" panose="02020603050405020304" pitchFamily="18" charset="0"/>
              </a:rPr>
              <a:t>Then </a:t>
            </a:r>
            <a:endParaRPr lang="en-IN" sz="2000" dirty="0">
              <a:effectLst/>
              <a:ea typeface="Calibri" panose="020F0502020204030204" pitchFamily="34" charset="0"/>
              <a:cs typeface="Times New Roman" panose="02020603050405020304" pitchFamily="18" charset="0"/>
            </a:endParaRPr>
          </a:p>
          <a:p>
            <a:pPr marL="0" indent="0">
              <a:lnSpc>
                <a:spcPct val="115000"/>
              </a:lnSpc>
              <a:buNone/>
            </a:pPr>
            <a:r>
              <a:rPr lang="en-US" sz="2000" dirty="0">
                <a:effectLst/>
                <a:ea typeface="Calibri" panose="020F0502020204030204" pitchFamily="34" charset="0"/>
                <a:cs typeface="Times New Roman" panose="02020603050405020304" pitchFamily="18" charset="0"/>
              </a:rPr>
              <a:t>Press login button</a:t>
            </a:r>
            <a:endParaRPr lang="en-IN" sz="2000" dirty="0">
              <a:effectLst/>
              <a:ea typeface="Calibri" panose="020F0502020204030204" pitchFamily="34" charset="0"/>
              <a:cs typeface="Times New Roman" panose="02020603050405020304" pitchFamily="18" charset="0"/>
            </a:endParaRPr>
          </a:p>
          <a:p>
            <a:pPr marL="0" indent="0">
              <a:lnSpc>
                <a:spcPct val="115000"/>
              </a:lnSpc>
              <a:buNone/>
            </a:pPr>
            <a:r>
              <a:rPr lang="en-US" sz="2000" dirty="0">
                <a:effectLst/>
                <a:ea typeface="Calibri" panose="020F0502020204030204" pitchFamily="34" charset="0"/>
                <a:cs typeface="Times New Roman" panose="02020603050405020304" pitchFamily="18" charset="0"/>
              </a:rPr>
              <a:t>Else </a:t>
            </a:r>
            <a:endParaRPr lang="en-IN" sz="2000" dirty="0">
              <a:effectLst/>
              <a:ea typeface="Calibri" panose="020F0502020204030204" pitchFamily="34" charset="0"/>
              <a:cs typeface="Times New Roman" panose="02020603050405020304" pitchFamily="18" charset="0"/>
            </a:endParaRPr>
          </a:p>
          <a:p>
            <a:pPr marL="0" indent="0">
              <a:lnSpc>
                <a:spcPct val="115000"/>
              </a:lnSpc>
              <a:buNone/>
            </a:pPr>
            <a:r>
              <a:rPr lang="en-US" sz="2000" dirty="0">
                <a:effectLst/>
                <a:ea typeface="Calibri" panose="020F0502020204030204" pitchFamily="34" charset="0"/>
                <a:cs typeface="Times New Roman" panose="02020603050405020304" pitchFamily="18" charset="0"/>
              </a:rPr>
              <a:t>It is invalid user.</a:t>
            </a:r>
            <a:endParaRPr lang="en-IN" sz="2000" dirty="0">
              <a:effectLst/>
              <a:ea typeface="Calibri" panose="020F0502020204030204" pitchFamily="34" charset="0"/>
              <a:cs typeface="Times New Roman" panose="02020603050405020304" pitchFamily="18" charset="0"/>
            </a:endParaRPr>
          </a:p>
          <a:p>
            <a:pPr marL="0" indent="0">
              <a:lnSpc>
                <a:spcPct val="115000"/>
              </a:lnSpc>
              <a:buNone/>
            </a:pPr>
            <a:r>
              <a:rPr lang="en-US" sz="2000" dirty="0">
                <a:effectLst/>
                <a:ea typeface="Calibri" panose="020F0502020204030204" pitchFamily="34" charset="0"/>
                <a:cs typeface="Times New Roman" panose="02020603050405020304" pitchFamily="18" charset="0"/>
              </a:rPr>
              <a:t>}</a:t>
            </a:r>
            <a:endParaRPr lang="en-IN" sz="2000" dirty="0">
              <a:effectLst/>
              <a:ea typeface="Calibri" panose="020F0502020204030204" pitchFamily="34" charset="0"/>
              <a:cs typeface="Times New Roman" panose="02020603050405020304" pitchFamily="18" charset="0"/>
            </a:endParaRPr>
          </a:p>
          <a:p>
            <a:pPr marL="0" indent="0">
              <a:lnSpc>
                <a:spcPct val="115000"/>
              </a:lnSpc>
              <a:buNone/>
            </a:pPr>
            <a:r>
              <a:rPr lang="en-US" sz="2000" b="1" dirty="0">
                <a:effectLst/>
                <a:ea typeface="Calibri" panose="020F0502020204030204" pitchFamily="34" charset="0"/>
                <a:cs typeface="Times New Roman" panose="02020603050405020304" pitchFamily="18" charset="0"/>
              </a:rPr>
              <a:t> </a:t>
            </a:r>
            <a:endParaRPr lang="en-IN" sz="20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5013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C2AA6-95A4-4BE2-BEE5-9F8CD7C31713}"/>
              </a:ext>
            </a:extLst>
          </p:cNvPr>
          <p:cNvSpPr>
            <a:spLocks noGrp="1"/>
          </p:cNvSpPr>
          <p:nvPr>
            <p:ph idx="1"/>
          </p:nvPr>
        </p:nvSpPr>
        <p:spPr>
          <a:xfrm>
            <a:off x="914400" y="762000"/>
            <a:ext cx="8229600" cy="5943600"/>
          </a:xfrm>
        </p:spPr>
        <p:txBody>
          <a:bodyPr>
            <a:normAutofit fontScale="25000" lnSpcReduction="20000"/>
          </a:bodyPr>
          <a:lstStyle/>
          <a:p>
            <a:pPr marL="0" indent="0">
              <a:lnSpc>
                <a:spcPct val="115000"/>
              </a:lnSpc>
              <a:buNone/>
            </a:pPr>
            <a:r>
              <a:rPr lang="en-IN" sz="2800" b="1" dirty="0">
                <a:solidFill>
                  <a:srgbClr val="000000"/>
                </a:solidFill>
                <a:effectLst/>
                <a:ea typeface="Times New Roman" panose="02020603050405020304" pitchFamily="18" charset="0"/>
              </a:rPr>
              <a:t> </a:t>
            </a:r>
            <a:r>
              <a:rPr lang="en-US" sz="6400" b="1" dirty="0">
                <a:effectLst/>
                <a:ea typeface="Calibri" panose="020F0502020204030204" pitchFamily="34" charset="0"/>
                <a:cs typeface="Times New Roman" panose="02020603050405020304" pitchFamily="18" charset="0"/>
              </a:rPr>
              <a:t>ADD DOSE ENTRY</a:t>
            </a:r>
            <a:endParaRPr lang="en-IN" sz="6400" dirty="0">
              <a:effectLst/>
              <a:ea typeface="Calibri" panose="020F0502020204030204" pitchFamily="34" charset="0"/>
              <a:cs typeface="Times New Roman" panose="02020603050405020304" pitchFamily="18" charset="0"/>
            </a:endParaRPr>
          </a:p>
          <a:p>
            <a:pPr marL="0" indent="0">
              <a:lnSpc>
                <a:spcPct val="150000"/>
              </a:lnSpc>
              <a:spcAft>
                <a:spcPts val="1200"/>
              </a:spcAft>
              <a:buNone/>
            </a:pPr>
            <a:r>
              <a:rPr lang="en-IN" sz="6400" b="1" dirty="0">
                <a:solidFill>
                  <a:srgbClr val="000000"/>
                </a:solidFill>
                <a:effectLst/>
                <a:ea typeface="Times New Roman" panose="02020603050405020304" pitchFamily="18" charset="0"/>
              </a:rPr>
              <a:t>Function </a:t>
            </a:r>
            <a:r>
              <a:rPr lang="en-IN" sz="6400" b="1" dirty="0" err="1">
                <a:solidFill>
                  <a:srgbClr val="000000"/>
                </a:solidFill>
                <a:effectLst/>
                <a:ea typeface="Times New Roman" panose="02020603050405020304" pitchFamily="18" charset="0"/>
              </a:rPr>
              <a:t>doseEntry</a:t>
            </a:r>
            <a:r>
              <a:rPr lang="en-IN" sz="6400" b="1" dirty="0">
                <a:solidFill>
                  <a:srgbClr val="000000"/>
                </a:solidFill>
                <a:effectLst/>
                <a:ea typeface="Times New Roman" panose="02020603050405020304" pitchFamily="18" charset="0"/>
              </a:rPr>
              <a:t>(</a:t>
            </a:r>
            <a:r>
              <a:rPr lang="en-IN" sz="6400" b="1" dirty="0" err="1">
                <a:solidFill>
                  <a:srgbClr val="000000"/>
                </a:solidFill>
                <a:effectLst/>
                <a:ea typeface="Times New Roman" panose="02020603050405020304" pitchFamily="18" charset="0"/>
              </a:rPr>
              <a:t>worker_id,child_women_id</a:t>
            </a:r>
            <a:r>
              <a:rPr lang="en-IN" sz="6400" b="1" dirty="0">
                <a:solidFill>
                  <a:srgbClr val="000000"/>
                </a:solidFill>
                <a:effectLst/>
                <a:ea typeface="Times New Roman" panose="02020603050405020304" pitchFamily="18" charset="0"/>
              </a:rPr>
              <a:t>, </a:t>
            </a:r>
            <a:r>
              <a:rPr lang="en-IN" sz="6400" b="1" dirty="0" err="1">
                <a:solidFill>
                  <a:srgbClr val="000000"/>
                </a:solidFill>
                <a:effectLst/>
                <a:ea typeface="Times New Roman" panose="02020603050405020304" pitchFamily="18" charset="0"/>
              </a:rPr>
              <a:t>dose_date</a:t>
            </a:r>
            <a:r>
              <a:rPr lang="en-IN" sz="6400" b="1" dirty="0">
                <a:solidFill>
                  <a:srgbClr val="000000"/>
                </a:solidFill>
                <a:effectLst/>
                <a:ea typeface="Times New Roman" panose="02020603050405020304" pitchFamily="18" charset="0"/>
              </a:rPr>
              <a:t>)</a:t>
            </a:r>
          </a:p>
          <a:p>
            <a:pPr marL="0" indent="0">
              <a:lnSpc>
                <a:spcPct val="150000"/>
              </a:lnSpc>
              <a:spcAft>
                <a:spcPts val="1200"/>
              </a:spcAft>
              <a:buNone/>
            </a:pPr>
            <a:r>
              <a:rPr lang="en-IN" sz="6400" b="1" dirty="0">
                <a:solidFill>
                  <a:srgbClr val="000000"/>
                </a:solidFill>
                <a:effectLst/>
                <a:ea typeface="Times New Roman" panose="02020603050405020304" pitchFamily="18" charset="0"/>
              </a:rPr>
              <a:t> {</a:t>
            </a:r>
            <a:endParaRPr lang="en-IN" sz="6400" dirty="0">
              <a:solidFill>
                <a:srgbClr val="000000"/>
              </a:solidFill>
              <a:ea typeface="Times New Roman" panose="02020603050405020304" pitchFamily="18" charset="0"/>
            </a:endParaRPr>
          </a:p>
          <a:p>
            <a:pPr marL="0" indent="0">
              <a:lnSpc>
                <a:spcPct val="150000"/>
              </a:lnSpc>
              <a:spcAft>
                <a:spcPts val="1200"/>
              </a:spcAft>
              <a:buNone/>
            </a:pPr>
            <a:r>
              <a:rPr lang="en-IN" sz="6400" b="1" dirty="0" err="1">
                <a:solidFill>
                  <a:srgbClr val="000000"/>
                </a:solidFill>
                <a:effectLst/>
                <a:ea typeface="Times New Roman" panose="02020603050405020304" pitchFamily="18" charset="0"/>
              </a:rPr>
              <a:t>booleanworker_validated</a:t>
            </a:r>
            <a:r>
              <a:rPr lang="en-IN" sz="6400" b="1" dirty="0">
                <a:solidFill>
                  <a:srgbClr val="000000"/>
                </a:solidFill>
                <a:effectLst/>
                <a:ea typeface="Times New Roman" panose="02020603050405020304" pitchFamily="18" charset="0"/>
              </a:rPr>
              <a:t> = </a:t>
            </a:r>
            <a:r>
              <a:rPr lang="en-IN" sz="6400" b="1" dirty="0" err="1">
                <a:solidFill>
                  <a:srgbClr val="000000"/>
                </a:solidFill>
                <a:effectLst/>
                <a:ea typeface="Times New Roman" panose="02020603050405020304" pitchFamily="18" charset="0"/>
              </a:rPr>
              <a:t>validateWorker</a:t>
            </a:r>
            <a:r>
              <a:rPr lang="en-IN" sz="6400" b="1" dirty="0">
                <a:solidFill>
                  <a:srgbClr val="000000"/>
                </a:solidFill>
                <a:effectLst/>
                <a:ea typeface="Times New Roman" panose="02020603050405020304" pitchFamily="18" charset="0"/>
              </a:rPr>
              <a:t>(</a:t>
            </a:r>
            <a:r>
              <a:rPr lang="en-IN" sz="6400" b="1" dirty="0" err="1">
                <a:solidFill>
                  <a:srgbClr val="000000"/>
                </a:solidFill>
                <a:effectLst/>
                <a:ea typeface="Times New Roman" panose="02020603050405020304" pitchFamily="18" charset="0"/>
              </a:rPr>
              <a:t>worker_id</a:t>
            </a:r>
            <a:r>
              <a:rPr lang="en-IN" sz="6400" b="1" dirty="0">
                <a:solidFill>
                  <a:srgbClr val="000000"/>
                </a:solidFill>
                <a:effectLst/>
                <a:ea typeface="Times New Roman" panose="02020603050405020304" pitchFamily="18" charset="0"/>
              </a:rPr>
              <a:t>)</a:t>
            </a:r>
            <a:endParaRPr lang="en-IN" sz="6400" dirty="0">
              <a:solidFill>
                <a:srgbClr val="000000"/>
              </a:solidFill>
              <a:effectLst/>
              <a:ea typeface="Times New Roman" panose="02020603050405020304" pitchFamily="18" charset="0"/>
            </a:endParaRPr>
          </a:p>
          <a:p>
            <a:pPr marL="0" indent="0">
              <a:lnSpc>
                <a:spcPct val="150000"/>
              </a:lnSpc>
              <a:spcAft>
                <a:spcPts val="1200"/>
              </a:spcAft>
              <a:buNone/>
            </a:pPr>
            <a:r>
              <a:rPr lang="en-IN" sz="6400" b="1" dirty="0">
                <a:solidFill>
                  <a:srgbClr val="000000"/>
                </a:solidFill>
                <a:effectLst/>
                <a:ea typeface="Times New Roman" panose="02020603050405020304" pitchFamily="18" charset="0"/>
              </a:rPr>
              <a:t>if(</a:t>
            </a:r>
            <a:r>
              <a:rPr lang="en-IN" sz="6400" b="1" dirty="0" err="1">
                <a:solidFill>
                  <a:srgbClr val="000000"/>
                </a:solidFill>
                <a:effectLst/>
                <a:ea typeface="Times New Roman" panose="02020603050405020304" pitchFamily="18" charset="0"/>
              </a:rPr>
              <a:t>worker_validated</a:t>
            </a:r>
            <a:r>
              <a:rPr lang="en-IN" sz="6400" b="1" dirty="0">
                <a:solidFill>
                  <a:srgbClr val="000000"/>
                </a:solidFill>
                <a:effectLst/>
                <a:ea typeface="Times New Roman" panose="02020603050405020304" pitchFamily="18" charset="0"/>
              </a:rPr>
              <a:t>)</a:t>
            </a:r>
          </a:p>
          <a:p>
            <a:pPr marL="0" indent="0">
              <a:lnSpc>
                <a:spcPct val="150000"/>
              </a:lnSpc>
              <a:spcAft>
                <a:spcPts val="1200"/>
              </a:spcAft>
              <a:buNone/>
            </a:pPr>
            <a:r>
              <a:rPr lang="en-IN" sz="6400" b="1" dirty="0">
                <a:solidFill>
                  <a:srgbClr val="000000"/>
                </a:solidFill>
                <a:effectLst/>
                <a:ea typeface="Times New Roman" panose="02020603050405020304" pitchFamily="18" charset="0"/>
              </a:rPr>
              <a:t> {</a:t>
            </a:r>
            <a:endParaRPr lang="en-IN" sz="6400" dirty="0">
              <a:solidFill>
                <a:srgbClr val="000000"/>
              </a:solidFill>
              <a:effectLst/>
              <a:ea typeface="Times New Roman" panose="02020603050405020304" pitchFamily="18" charset="0"/>
            </a:endParaRPr>
          </a:p>
          <a:p>
            <a:pPr marL="0" indent="0">
              <a:lnSpc>
                <a:spcPct val="150000"/>
              </a:lnSpc>
              <a:spcAft>
                <a:spcPts val="1200"/>
              </a:spcAft>
              <a:buNone/>
            </a:pPr>
            <a:r>
              <a:rPr lang="en-IN" sz="6400" b="1" dirty="0" err="1">
                <a:solidFill>
                  <a:srgbClr val="000000"/>
                </a:solidFill>
                <a:effectLst/>
                <a:ea typeface="Times New Roman" panose="02020603050405020304" pitchFamily="18" charset="0"/>
              </a:rPr>
              <a:t>booleancheck_child_women_id</a:t>
            </a:r>
            <a:r>
              <a:rPr lang="en-IN" sz="6400" b="1" dirty="0">
                <a:solidFill>
                  <a:srgbClr val="000000"/>
                </a:solidFill>
                <a:effectLst/>
                <a:ea typeface="Times New Roman" panose="02020603050405020304" pitchFamily="18" charset="0"/>
              </a:rPr>
              <a:t> = </a:t>
            </a:r>
            <a:r>
              <a:rPr lang="en-IN" sz="6400" b="1" dirty="0" err="1">
                <a:solidFill>
                  <a:srgbClr val="000000"/>
                </a:solidFill>
                <a:effectLst/>
                <a:ea typeface="Times New Roman" panose="02020603050405020304" pitchFamily="18" charset="0"/>
              </a:rPr>
              <a:t>isChildWomen_record_exists</a:t>
            </a:r>
            <a:r>
              <a:rPr lang="en-IN" sz="6400" b="1" dirty="0">
                <a:solidFill>
                  <a:srgbClr val="000000"/>
                </a:solidFill>
                <a:effectLst/>
                <a:ea typeface="Times New Roman" panose="02020603050405020304" pitchFamily="18" charset="0"/>
              </a:rPr>
              <a:t>(</a:t>
            </a:r>
            <a:r>
              <a:rPr lang="en-IN" sz="6400" b="1" dirty="0" err="1">
                <a:solidFill>
                  <a:srgbClr val="000000"/>
                </a:solidFill>
                <a:effectLst/>
                <a:ea typeface="Times New Roman" panose="02020603050405020304" pitchFamily="18" charset="0"/>
              </a:rPr>
              <a:t>child_women_id</a:t>
            </a:r>
            <a:r>
              <a:rPr lang="en-IN" sz="6400" b="1" dirty="0">
                <a:solidFill>
                  <a:srgbClr val="000000"/>
                </a:solidFill>
                <a:effectLst/>
                <a:ea typeface="Times New Roman" panose="02020603050405020304" pitchFamily="18" charset="0"/>
              </a:rPr>
              <a:t>)</a:t>
            </a:r>
            <a:endParaRPr lang="en-IN" sz="6400" dirty="0">
              <a:solidFill>
                <a:srgbClr val="000000"/>
              </a:solidFill>
              <a:effectLst/>
              <a:ea typeface="Times New Roman" panose="02020603050405020304" pitchFamily="18" charset="0"/>
            </a:endParaRPr>
          </a:p>
          <a:p>
            <a:pPr marL="0" indent="0">
              <a:lnSpc>
                <a:spcPct val="150000"/>
              </a:lnSpc>
              <a:spcAft>
                <a:spcPts val="1200"/>
              </a:spcAft>
              <a:buNone/>
            </a:pPr>
            <a:r>
              <a:rPr lang="en-IN" sz="6400" b="1" dirty="0">
                <a:solidFill>
                  <a:srgbClr val="000000"/>
                </a:solidFill>
                <a:effectLst/>
                <a:ea typeface="Times New Roman" panose="02020603050405020304" pitchFamily="18" charset="0"/>
              </a:rPr>
              <a:t>if(</a:t>
            </a:r>
            <a:r>
              <a:rPr lang="en-IN" sz="6400" b="1" dirty="0" err="1">
                <a:solidFill>
                  <a:srgbClr val="000000"/>
                </a:solidFill>
                <a:effectLst/>
                <a:ea typeface="Times New Roman" panose="02020603050405020304" pitchFamily="18" charset="0"/>
              </a:rPr>
              <a:t>check_child_women_id</a:t>
            </a:r>
            <a:r>
              <a:rPr lang="en-IN" sz="6400" b="1" dirty="0">
                <a:solidFill>
                  <a:srgbClr val="000000"/>
                </a:solidFill>
                <a:effectLst/>
                <a:ea typeface="Times New Roman" panose="02020603050405020304" pitchFamily="18" charset="0"/>
              </a:rPr>
              <a:t>)</a:t>
            </a:r>
          </a:p>
          <a:p>
            <a:pPr marL="0" indent="0">
              <a:lnSpc>
                <a:spcPct val="150000"/>
              </a:lnSpc>
              <a:spcAft>
                <a:spcPts val="1200"/>
              </a:spcAft>
              <a:buNone/>
            </a:pPr>
            <a:r>
              <a:rPr lang="en-IN" sz="6400" b="1" dirty="0">
                <a:solidFill>
                  <a:srgbClr val="000000"/>
                </a:solidFill>
                <a:effectLst/>
                <a:ea typeface="Times New Roman" panose="02020603050405020304" pitchFamily="18" charset="0"/>
              </a:rPr>
              <a:t>{</a:t>
            </a:r>
          </a:p>
          <a:p>
            <a:pPr marL="0" indent="0">
              <a:lnSpc>
                <a:spcPct val="150000"/>
              </a:lnSpc>
              <a:spcAft>
                <a:spcPts val="1200"/>
              </a:spcAft>
              <a:buNone/>
            </a:pPr>
            <a:r>
              <a:rPr lang="en-IN" sz="6400" b="1" dirty="0" err="1">
                <a:solidFill>
                  <a:srgbClr val="000000"/>
                </a:solidFill>
                <a:effectLst/>
                <a:ea typeface="Times New Roman" panose="02020603050405020304" pitchFamily="18" charset="0"/>
              </a:rPr>
              <a:t>save_dose_entry_to_database</a:t>
            </a:r>
            <a:r>
              <a:rPr lang="en-IN" sz="6400" b="1" dirty="0">
                <a:solidFill>
                  <a:srgbClr val="000000"/>
                </a:solidFill>
                <a:effectLst/>
                <a:ea typeface="Times New Roman" panose="02020603050405020304" pitchFamily="18" charset="0"/>
              </a:rPr>
              <a:t>(</a:t>
            </a:r>
            <a:r>
              <a:rPr lang="en-IN" sz="6400" b="1" dirty="0" err="1">
                <a:solidFill>
                  <a:srgbClr val="000000"/>
                </a:solidFill>
                <a:effectLst/>
                <a:ea typeface="Times New Roman" panose="02020603050405020304" pitchFamily="18" charset="0"/>
              </a:rPr>
              <a:t>worker_id,child_women_id</a:t>
            </a:r>
            <a:r>
              <a:rPr lang="en-IN" sz="6400" b="1" dirty="0">
                <a:solidFill>
                  <a:srgbClr val="000000"/>
                </a:solidFill>
                <a:effectLst/>
                <a:ea typeface="Times New Roman" panose="02020603050405020304" pitchFamily="18" charset="0"/>
              </a:rPr>
              <a:t>, </a:t>
            </a:r>
            <a:r>
              <a:rPr lang="en-IN" sz="6400" b="1" dirty="0" err="1">
                <a:solidFill>
                  <a:srgbClr val="000000"/>
                </a:solidFill>
                <a:effectLst/>
                <a:ea typeface="Times New Roman" panose="02020603050405020304" pitchFamily="18" charset="0"/>
              </a:rPr>
              <a:t>dose_date</a:t>
            </a:r>
            <a:r>
              <a:rPr lang="en-IN" sz="6400" b="1" dirty="0">
                <a:solidFill>
                  <a:srgbClr val="000000"/>
                </a:solidFill>
                <a:effectLst/>
                <a:ea typeface="Times New Roman" panose="02020603050405020304" pitchFamily="18" charset="0"/>
              </a:rPr>
              <a:t>);</a:t>
            </a:r>
          </a:p>
          <a:p>
            <a:pPr marL="0" indent="0">
              <a:lnSpc>
                <a:spcPct val="150000"/>
              </a:lnSpc>
              <a:spcAft>
                <a:spcPts val="1200"/>
              </a:spcAft>
              <a:buNone/>
            </a:pPr>
            <a:r>
              <a:rPr lang="en-IN" sz="6400" b="1" dirty="0">
                <a:solidFill>
                  <a:srgbClr val="000000"/>
                </a:solidFill>
                <a:effectLst/>
                <a:ea typeface="Times New Roman" panose="02020603050405020304" pitchFamily="18" charset="0"/>
              </a:rPr>
              <a:t>} } }</a:t>
            </a:r>
            <a:endParaRPr lang="en-IN" sz="6400" dirty="0">
              <a:solidFill>
                <a:srgbClr val="000000"/>
              </a:solidFill>
              <a:effectLst/>
              <a:ea typeface="Times New Roman" panose="02020603050405020304" pitchFamily="18" charset="0"/>
            </a:endParaRPr>
          </a:p>
          <a:p>
            <a:pPr marL="0" indent="0">
              <a:lnSpc>
                <a:spcPct val="150000"/>
              </a:lnSpc>
              <a:spcAft>
                <a:spcPts val="1200"/>
              </a:spcAft>
              <a:buNone/>
            </a:pPr>
            <a:endParaRPr lang="en-IN" dirty="0"/>
          </a:p>
        </p:txBody>
      </p:sp>
    </p:spTree>
    <p:extLst>
      <p:ext uri="{BB962C8B-B14F-4D97-AF65-F5344CB8AC3E}">
        <p14:creationId xmlns:p14="http://schemas.microsoft.com/office/powerpoint/2010/main" val="299538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3EB9B-8611-43E4-8D84-F1827E25BD89}"/>
              </a:ext>
            </a:extLst>
          </p:cNvPr>
          <p:cNvSpPr>
            <a:spLocks noGrp="1"/>
          </p:cNvSpPr>
          <p:nvPr>
            <p:ph idx="1"/>
          </p:nvPr>
        </p:nvSpPr>
        <p:spPr>
          <a:xfrm>
            <a:off x="457200" y="1143000"/>
            <a:ext cx="8229600" cy="5181600"/>
          </a:xfrm>
        </p:spPr>
        <p:txBody>
          <a:bodyPr>
            <a:normAutofit fontScale="25000" lnSpcReduction="20000"/>
          </a:bodyPr>
          <a:lstStyle/>
          <a:p>
            <a:pPr marL="0" indent="0">
              <a:lnSpc>
                <a:spcPct val="150000"/>
              </a:lnSpc>
              <a:spcAft>
                <a:spcPts val="1200"/>
              </a:spcAft>
              <a:buNone/>
            </a:pPr>
            <a:r>
              <a:rPr lang="en-IN" sz="2800" b="1" dirty="0">
                <a:solidFill>
                  <a:srgbClr val="000000"/>
                </a:solidFill>
                <a:effectLst/>
                <a:ea typeface="Times New Roman" panose="02020603050405020304" pitchFamily="18" charset="0"/>
              </a:rPr>
              <a:t> </a:t>
            </a:r>
            <a:r>
              <a:rPr lang="en-IN" sz="6200" b="1" dirty="0">
                <a:solidFill>
                  <a:srgbClr val="000000"/>
                </a:solidFill>
                <a:effectLst/>
                <a:ea typeface="Times New Roman" panose="02020603050405020304" pitchFamily="18" charset="0"/>
              </a:rPr>
              <a:t>SEND NOTIFICATION </a:t>
            </a:r>
            <a:endParaRPr lang="en-IN" sz="6200" dirty="0">
              <a:solidFill>
                <a:srgbClr val="000000"/>
              </a:solidFill>
              <a:effectLst/>
              <a:ea typeface="Times New Roman" panose="02020603050405020304" pitchFamily="18" charset="0"/>
            </a:endParaRPr>
          </a:p>
          <a:p>
            <a:pPr marL="0" indent="0">
              <a:lnSpc>
                <a:spcPct val="150000"/>
              </a:lnSpc>
              <a:spcAft>
                <a:spcPts val="1200"/>
              </a:spcAft>
              <a:buNone/>
            </a:pPr>
            <a:r>
              <a:rPr lang="en-IN" sz="6200" b="1" dirty="0">
                <a:solidFill>
                  <a:srgbClr val="000000"/>
                </a:solidFill>
                <a:effectLst/>
                <a:ea typeface="Times New Roman" panose="02020603050405020304" pitchFamily="18" charset="0"/>
              </a:rPr>
              <a:t>Function </a:t>
            </a:r>
            <a:r>
              <a:rPr lang="en-IN" sz="6200" b="1" dirty="0" err="1">
                <a:solidFill>
                  <a:srgbClr val="000000"/>
                </a:solidFill>
                <a:effectLst/>
                <a:ea typeface="Times New Roman" panose="02020603050405020304" pitchFamily="18" charset="0"/>
              </a:rPr>
              <a:t>sendNotification</a:t>
            </a:r>
            <a:r>
              <a:rPr lang="en-IN" sz="6200" b="1" dirty="0">
                <a:solidFill>
                  <a:srgbClr val="000000"/>
                </a:solidFill>
                <a:effectLst/>
                <a:ea typeface="Times New Roman" panose="02020603050405020304" pitchFamily="18" charset="0"/>
              </a:rPr>
              <a:t>(</a:t>
            </a:r>
            <a:r>
              <a:rPr lang="en-IN" sz="6200" b="1" dirty="0" err="1">
                <a:solidFill>
                  <a:srgbClr val="000000"/>
                </a:solidFill>
                <a:effectLst/>
                <a:ea typeface="Times New Roman" panose="02020603050405020304" pitchFamily="18" charset="0"/>
              </a:rPr>
              <a:t>child_women_id</a:t>
            </a:r>
            <a:r>
              <a:rPr lang="en-IN" sz="6200" b="1" dirty="0">
                <a:solidFill>
                  <a:srgbClr val="000000"/>
                </a:solidFill>
                <a:effectLst/>
                <a:ea typeface="Times New Roman" panose="02020603050405020304" pitchFamily="18" charset="0"/>
              </a:rPr>
              <a:t>, </a:t>
            </a:r>
            <a:r>
              <a:rPr lang="en-IN" sz="6200" b="1" dirty="0" err="1">
                <a:solidFill>
                  <a:srgbClr val="000000"/>
                </a:solidFill>
                <a:effectLst/>
                <a:ea typeface="Times New Roman" panose="02020603050405020304" pitchFamily="18" charset="0"/>
              </a:rPr>
              <a:t>dose_start_date</a:t>
            </a:r>
            <a:r>
              <a:rPr lang="en-IN" sz="6200" b="1" dirty="0">
                <a:solidFill>
                  <a:srgbClr val="000000"/>
                </a:solidFill>
                <a:effectLst/>
                <a:ea typeface="Times New Roman" panose="02020603050405020304" pitchFamily="18" charset="0"/>
              </a:rPr>
              <a:t>, </a:t>
            </a:r>
            <a:r>
              <a:rPr lang="en-IN" sz="6200" b="1" dirty="0" err="1">
                <a:solidFill>
                  <a:srgbClr val="000000"/>
                </a:solidFill>
                <a:effectLst/>
                <a:ea typeface="Times New Roman" panose="02020603050405020304" pitchFamily="18" charset="0"/>
              </a:rPr>
              <a:t>dose_end_date</a:t>
            </a:r>
            <a:r>
              <a:rPr lang="en-IN" sz="6200" b="1" dirty="0">
                <a:solidFill>
                  <a:srgbClr val="000000"/>
                </a:solidFill>
                <a:effectLst/>
                <a:ea typeface="Times New Roman" panose="02020603050405020304" pitchFamily="18" charset="0"/>
              </a:rPr>
              <a:t>)</a:t>
            </a:r>
            <a:endParaRPr lang="en-IN" sz="6200" dirty="0">
              <a:solidFill>
                <a:srgbClr val="000000"/>
              </a:solidFill>
              <a:effectLst/>
              <a:ea typeface="Times New Roman" panose="02020603050405020304" pitchFamily="18" charset="0"/>
            </a:endParaRPr>
          </a:p>
          <a:p>
            <a:pPr marL="0" indent="0">
              <a:lnSpc>
                <a:spcPct val="150000"/>
              </a:lnSpc>
              <a:spcAft>
                <a:spcPts val="1200"/>
              </a:spcAft>
              <a:buNone/>
            </a:pPr>
            <a:r>
              <a:rPr lang="en-IN" sz="6200" b="1" dirty="0">
                <a:solidFill>
                  <a:srgbClr val="000000"/>
                </a:solidFill>
                <a:effectLst/>
                <a:ea typeface="Times New Roman" panose="02020603050405020304" pitchFamily="18" charset="0"/>
              </a:rPr>
              <a:t> {</a:t>
            </a:r>
            <a:endParaRPr lang="en-IN" sz="6200" dirty="0">
              <a:solidFill>
                <a:srgbClr val="000000"/>
              </a:solidFill>
              <a:effectLst/>
              <a:ea typeface="Times New Roman" panose="02020603050405020304" pitchFamily="18" charset="0"/>
            </a:endParaRPr>
          </a:p>
          <a:p>
            <a:pPr marL="0" indent="0">
              <a:lnSpc>
                <a:spcPct val="150000"/>
              </a:lnSpc>
              <a:spcAft>
                <a:spcPts val="1200"/>
              </a:spcAft>
              <a:buNone/>
            </a:pPr>
            <a:r>
              <a:rPr lang="en-IN" sz="6200" b="1" dirty="0" err="1">
                <a:solidFill>
                  <a:srgbClr val="000000"/>
                </a:solidFill>
                <a:effectLst/>
                <a:ea typeface="Times New Roman" panose="02020603050405020304" pitchFamily="18" charset="0"/>
              </a:rPr>
              <a:t>Previous_took_date</a:t>
            </a:r>
            <a:r>
              <a:rPr lang="en-IN" sz="6200" b="1" dirty="0">
                <a:solidFill>
                  <a:srgbClr val="000000"/>
                </a:solidFill>
                <a:effectLst/>
                <a:ea typeface="Times New Roman" panose="02020603050405020304" pitchFamily="18" charset="0"/>
              </a:rPr>
              <a:t> = </a:t>
            </a:r>
            <a:r>
              <a:rPr lang="en-IN" sz="6200" b="1" dirty="0" err="1">
                <a:solidFill>
                  <a:srgbClr val="000000"/>
                </a:solidFill>
                <a:effectLst/>
                <a:ea typeface="Times New Roman" panose="02020603050405020304" pitchFamily="18" charset="0"/>
              </a:rPr>
              <a:t>readDosedate</a:t>
            </a:r>
            <a:r>
              <a:rPr lang="en-IN" sz="6200" b="1" dirty="0">
                <a:solidFill>
                  <a:srgbClr val="000000"/>
                </a:solidFill>
                <a:effectLst/>
                <a:ea typeface="Times New Roman" panose="02020603050405020304" pitchFamily="18" charset="0"/>
              </a:rPr>
              <a:t>(</a:t>
            </a:r>
            <a:r>
              <a:rPr lang="en-IN" sz="6200" b="1" dirty="0" err="1">
                <a:solidFill>
                  <a:srgbClr val="000000"/>
                </a:solidFill>
                <a:effectLst/>
                <a:ea typeface="Times New Roman" panose="02020603050405020304" pitchFamily="18" charset="0"/>
              </a:rPr>
              <a:t>child_women_id</a:t>
            </a:r>
            <a:r>
              <a:rPr lang="en-IN" sz="6200" b="1" dirty="0">
                <a:solidFill>
                  <a:srgbClr val="000000"/>
                </a:solidFill>
                <a:effectLst/>
                <a:ea typeface="Times New Roman" panose="02020603050405020304" pitchFamily="18" charset="0"/>
              </a:rPr>
              <a:t>) </a:t>
            </a:r>
            <a:endParaRPr lang="en-IN" sz="6200" dirty="0">
              <a:solidFill>
                <a:srgbClr val="000000"/>
              </a:solidFill>
              <a:effectLst/>
              <a:ea typeface="Times New Roman" panose="02020603050405020304" pitchFamily="18" charset="0"/>
            </a:endParaRPr>
          </a:p>
          <a:p>
            <a:pPr marL="0" indent="0">
              <a:lnSpc>
                <a:spcPct val="150000"/>
              </a:lnSpc>
              <a:spcAft>
                <a:spcPts val="1200"/>
              </a:spcAft>
              <a:buNone/>
            </a:pPr>
            <a:r>
              <a:rPr lang="en-IN" sz="6200" b="1" dirty="0" err="1">
                <a:solidFill>
                  <a:srgbClr val="000000"/>
                </a:solidFill>
                <a:effectLst/>
                <a:ea typeface="Times New Roman" panose="02020603050405020304" pitchFamily="18" charset="0"/>
              </a:rPr>
              <a:t>current_date</a:t>
            </a:r>
            <a:r>
              <a:rPr lang="en-IN" sz="6200" b="1" dirty="0">
                <a:solidFill>
                  <a:srgbClr val="000000"/>
                </a:solidFill>
                <a:effectLst/>
                <a:ea typeface="Times New Roman" panose="02020603050405020304" pitchFamily="18" charset="0"/>
              </a:rPr>
              <a:t> = </a:t>
            </a:r>
            <a:r>
              <a:rPr lang="en-IN" sz="6200" b="1" dirty="0" err="1">
                <a:solidFill>
                  <a:srgbClr val="000000"/>
                </a:solidFill>
                <a:effectLst/>
                <a:ea typeface="Times New Roman" panose="02020603050405020304" pitchFamily="18" charset="0"/>
              </a:rPr>
              <a:t>today_date</a:t>
            </a:r>
            <a:r>
              <a:rPr lang="en-IN" sz="6200" b="1" dirty="0">
                <a:solidFill>
                  <a:srgbClr val="000000"/>
                </a:solidFill>
                <a:effectLst/>
                <a:ea typeface="Times New Roman" panose="02020603050405020304" pitchFamily="18" charset="0"/>
              </a:rPr>
              <a:t>()</a:t>
            </a:r>
            <a:endParaRPr lang="en-IN" sz="6200" dirty="0">
              <a:solidFill>
                <a:srgbClr val="000000"/>
              </a:solidFill>
              <a:effectLst/>
              <a:ea typeface="Times New Roman" panose="02020603050405020304" pitchFamily="18" charset="0"/>
            </a:endParaRPr>
          </a:p>
          <a:p>
            <a:pPr marL="0" indent="0">
              <a:lnSpc>
                <a:spcPct val="150000"/>
              </a:lnSpc>
              <a:spcAft>
                <a:spcPts val="1200"/>
              </a:spcAft>
              <a:buNone/>
            </a:pPr>
            <a:r>
              <a:rPr lang="en-IN" sz="6200" b="1" dirty="0">
                <a:solidFill>
                  <a:srgbClr val="000000"/>
                </a:solidFill>
                <a:effectLst/>
                <a:ea typeface="Times New Roman" panose="02020603050405020304" pitchFamily="18" charset="0"/>
              </a:rPr>
              <a:t>if (</a:t>
            </a:r>
            <a:r>
              <a:rPr lang="en-IN" sz="6200" b="1" dirty="0" err="1">
                <a:solidFill>
                  <a:srgbClr val="000000"/>
                </a:solidFill>
                <a:effectLst/>
                <a:ea typeface="Times New Roman" panose="02020603050405020304" pitchFamily="18" charset="0"/>
              </a:rPr>
              <a:t>current_date.after</a:t>
            </a:r>
            <a:r>
              <a:rPr lang="en-IN" sz="6200" b="1" dirty="0">
                <a:solidFill>
                  <a:srgbClr val="000000"/>
                </a:solidFill>
                <a:effectLst/>
                <a:ea typeface="Times New Roman" panose="02020603050405020304" pitchFamily="18" charset="0"/>
              </a:rPr>
              <a:t>(</a:t>
            </a:r>
            <a:r>
              <a:rPr lang="en-IN" sz="6200" b="1" dirty="0" err="1">
                <a:solidFill>
                  <a:srgbClr val="000000"/>
                </a:solidFill>
                <a:effectLst/>
                <a:ea typeface="Times New Roman" panose="02020603050405020304" pitchFamily="18" charset="0"/>
              </a:rPr>
              <a:t>dose_start_date</a:t>
            </a:r>
            <a:r>
              <a:rPr lang="en-IN" sz="6200" b="1" dirty="0">
                <a:solidFill>
                  <a:srgbClr val="000000"/>
                </a:solidFill>
                <a:effectLst/>
                <a:ea typeface="Times New Roman" panose="02020603050405020304" pitchFamily="18" charset="0"/>
              </a:rPr>
              <a:t>) &amp;&amp;</a:t>
            </a:r>
            <a:r>
              <a:rPr lang="en-IN" sz="6200" b="1" dirty="0" err="1">
                <a:solidFill>
                  <a:srgbClr val="000000"/>
                </a:solidFill>
                <a:effectLst/>
                <a:ea typeface="Times New Roman" panose="02020603050405020304" pitchFamily="18" charset="0"/>
              </a:rPr>
              <a:t>current_date.before</a:t>
            </a:r>
            <a:r>
              <a:rPr lang="en-IN" sz="6200" b="1" dirty="0">
                <a:solidFill>
                  <a:srgbClr val="000000"/>
                </a:solidFill>
                <a:effectLst/>
                <a:ea typeface="Times New Roman" panose="02020603050405020304" pitchFamily="18" charset="0"/>
              </a:rPr>
              <a:t>(</a:t>
            </a:r>
            <a:r>
              <a:rPr lang="en-IN" sz="6200" b="1" dirty="0" err="1">
                <a:solidFill>
                  <a:srgbClr val="000000"/>
                </a:solidFill>
                <a:effectLst/>
                <a:ea typeface="Times New Roman" panose="02020603050405020304" pitchFamily="18" charset="0"/>
              </a:rPr>
              <a:t>dose_end_date</a:t>
            </a:r>
            <a:r>
              <a:rPr lang="en-IN" sz="6200" b="1" dirty="0">
                <a:solidFill>
                  <a:srgbClr val="000000"/>
                </a:solidFill>
                <a:effectLst/>
                <a:ea typeface="Times New Roman" panose="02020603050405020304" pitchFamily="18" charset="0"/>
              </a:rPr>
              <a:t>)</a:t>
            </a:r>
            <a:endParaRPr lang="en-IN" sz="6200" dirty="0">
              <a:solidFill>
                <a:srgbClr val="000000"/>
              </a:solidFill>
              <a:effectLst/>
              <a:ea typeface="Times New Roman" panose="02020603050405020304" pitchFamily="18" charset="0"/>
            </a:endParaRPr>
          </a:p>
          <a:p>
            <a:pPr marL="0" indent="0">
              <a:lnSpc>
                <a:spcPct val="150000"/>
              </a:lnSpc>
              <a:spcAft>
                <a:spcPts val="1200"/>
              </a:spcAft>
              <a:buNone/>
            </a:pPr>
            <a:r>
              <a:rPr lang="en-IN" sz="6200" b="1" dirty="0">
                <a:solidFill>
                  <a:srgbClr val="000000"/>
                </a:solidFill>
                <a:effectLst/>
                <a:ea typeface="Times New Roman" panose="02020603050405020304" pitchFamily="18" charset="0"/>
              </a:rPr>
              <a:t> {</a:t>
            </a:r>
            <a:endParaRPr lang="en-IN" sz="6200" dirty="0">
              <a:solidFill>
                <a:srgbClr val="000000"/>
              </a:solidFill>
              <a:effectLst/>
              <a:ea typeface="Times New Roman" panose="02020603050405020304" pitchFamily="18" charset="0"/>
            </a:endParaRPr>
          </a:p>
          <a:p>
            <a:pPr marL="0" indent="0">
              <a:lnSpc>
                <a:spcPct val="150000"/>
              </a:lnSpc>
              <a:spcAft>
                <a:spcPts val="1200"/>
              </a:spcAft>
              <a:buNone/>
            </a:pPr>
            <a:r>
              <a:rPr lang="en-IN" sz="6200" b="1" dirty="0">
                <a:solidFill>
                  <a:srgbClr val="000000"/>
                </a:solidFill>
                <a:effectLst/>
                <a:ea typeface="Times New Roman" panose="02020603050405020304" pitchFamily="18" charset="0"/>
              </a:rPr>
              <a:t>		</a:t>
            </a:r>
            <a:r>
              <a:rPr lang="en-IN" sz="6200" b="1" dirty="0" err="1">
                <a:solidFill>
                  <a:srgbClr val="000000"/>
                </a:solidFill>
                <a:effectLst/>
                <a:ea typeface="Times New Roman" panose="02020603050405020304" pitchFamily="18" charset="0"/>
              </a:rPr>
              <a:t>thensend_email_notification_to</a:t>
            </a:r>
            <a:r>
              <a:rPr lang="en-IN" sz="6200" b="1" dirty="0">
                <a:solidFill>
                  <a:srgbClr val="000000"/>
                </a:solidFill>
                <a:effectLst/>
                <a:ea typeface="Times New Roman" panose="02020603050405020304" pitchFamily="18" charset="0"/>
              </a:rPr>
              <a:t>(</a:t>
            </a:r>
            <a:r>
              <a:rPr lang="en-IN" sz="6200" b="1" dirty="0" err="1">
                <a:solidFill>
                  <a:srgbClr val="000000"/>
                </a:solidFill>
                <a:effectLst/>
                <a:ea typeface="Times New Roman" panose="02020603050405020304" pitchFamily="18" charset="0"/>
              </a:rPr>
              <a:t>child_women_id</a:t>
            </a:r>
            <a:r>
              <a:rPr lang="en-IN" sz="6200" b="1" dirty="0">
                <a:solidFill>
                  <a:srgbClr val="000000"/>
                </a:solidFill>
                <a:effectLst/>
                <a:ea typeface="Times New Roman" panose="02020603050405020304" pitchFamily="18" charset="0"/>
              </a:rPr>
              <a:t>)</a:t>
            </a:r>
            <a:endParaRPr lang="en-IN" sz="6200" dirty="0">
              <a:solidFill>
                <a:srgbClr val="000000"/>
              </a:solidFill>
              <a:ea typeface="Times New Roman" panose="02020603050405020304" pitchFamily="18" charset="0"/>
            </a:endParaRPr>
          </a:p>
          <a:p>
            <a:pPr marL="0" indent="0">
              <a:lnSpc>
                <a:spcPct val="150000"/>
              </a:lnSpc>
              <a:spcAft>
                <a:spcPts val="1200"/>
              </a:spcAft>
              <a:buNone/>
            </a:pPr>
            <a:r>
              <a:rPr lang="en-IN" sz="6200" b="1" dirty="0">
                <a:solidFill>
                  <a:srgbClr val="000000"/>
                </a:solidFill>
                <a:effectLst/>
                <a:ea typeface="Times New Roman" panose="02020603050405020304" pitchFamily="18" charset="0"/>
              </a:rPr>
              <a:t>       }</a:t>
            </a:r>
            <a:endParaRPr lang="en-IN" sz="6200" dirty="0">
              <a:solidFill>
                <a:srgbClr val="000000"/>
              </a:solidFill>
              <a:effectLst/>
              <a:ea typeface="Times New Roman" panose="02020603050405020304" pitchFamily="18" charset="0"/>
            </a:endParaRPr>
          </a:p>
          <a:p>
            <a:pPr marL="0" indent="0">
              <a:lnSpc>
                <a:spcPct val="150000"/>
              </a:lnSpc>
              <a:spcAft>
                <a:spcPts val="1200"/>
              </a:spcAft>
              <a:buNone/>
            </a:pPr>
            <a:r>
              <a:rPr lang="en-IN" sz="6200" b="1" dirty="0">
                <a:solidFill>
                  <a:srgbClr val="000000"/>
                </a:solidFill>
                <a:effectLst/>
                <a:ea typeface="Times New Roman" panose="02020603050405020304" pitchFamily="18" charset="0"/>
              </a:rPr>
              <a:t>} </a:t>
            </a:r>
            <a:endParaRPr lang="en-IN" sz="6200" dirty="0"/>
          </a:p>
        </p:txBody>
      </p:sp>
    </p:spTree>
    <p:extLst>
      <p:ext uri="{BB962C8B-B14F-4D97-AF65-F5344CB8AC3E}">
        <p14:creationId xmlns:p14="http://schemas.microsoft.com/office/powerpoint/2010/main" val="371419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CA28B-3AC6-4D60-843A-5CDF9E156171}"/>
              </a:ext>
            </a:extLst>
          </p:cNvPr>
          <p:cNvSpPr>
            <a:spLocks noGrp="1"/>
          </p:cNvSpPr>
          <p:nvPr>
            <p:ph type="title"/>
          </p:nvPr>
        </p:nvSpPr>
        <p:spPr/>
        <p:txBody>
          <a:bodyPr/>
          <a:lstStyle/>
          <a:p>
            <a:r>
              <a:rPr lang="en-IN" sz="4000" dirty="0">
                <a:latin typeface="+mn-lt"/>
              </a:rPr>
              <a:t>IMPLEMENTATION</a:t>
            </a:r>
            <a:r>
              <a:rPr lang="en-IN" dirty="0"/>
              <a:t> </a:t>
            </a:r>
          </a:p>
        </p:txBody>
      </p:sp>
      <p:sp>
        <p:nvSpPr>
          <p:cNvPr id="3" name="Content Placeholder 2">
            <a:extLst>
              <a:ext uri="{FF2B5EF4-FFF2-40B4-BE49-F238E27FC236}">
                <a16:creationId xmlns:a16="http://schemas.microsoft.com/office/drawing/2014/main" id="{645E6729-5BF5-46D0-BFE9-8A7D1256C70A}"/>
              </a:ext>
            </a:extLst>
          </p:cNvPr>
          <p:cNvSpPr>
            <a:spLocks noGrp="1"/>
          </p:cNvSpPr>
          <p:nvPr>
            <p:ph idx="1"/>
          </p:nvPr>
        </p:nvSpPr>
        <p:spPr/>
        <p:txBody>
          <a:bodyPr>
            <a:normAutofit lnSpcReduction="10000"/>
          </a:bodyPr>
          <a:lstStyle/>
          <a:p>
            <a:pPr algn="just">
              <a:lnSpc>
                <a:spcPct val="150000"/>
              </a:lnSpc>
              <a:spcAft>
                <a:spcPts val="1200"/>
              </a:spcAft>
            </a:pPr>
            <a:r>
              <a:rPr lang="en-IN" sz="1700" dirty="0">
                <a:solidFill>
                  <a:srgbClr val="000000"/>
                </a:solidFill>
                <a:effectLst/>
                <a:ea typeface="Times New Roman" panose="02020603050405020304" pitchFamily="18" charset="0"/>
              </a:rPr>
              <a:t>In HTML page we will specify name of servlet which process HTML input data by using FORM ACTION Tag. Each text field in the HTML page is associated with unique name and servlet can read input value of that text field by giving its name. </a:t>
            </a:r>
          </a:p>
          <a:p>
            <a:pPr marL="0" indent="0" algn="just">
              <a:lnSpc>
                <a:spcPct val="150000"/>
              </a:lnSpc>
              <a:spcAft>
                <a:spcPts val="1200"/>
              </a:spcAft>
              <a:buNone/>
            </a:pPr>
            <a:r>
              <a:rPr lang="en-IN" sz="1100" dirty="0">
                <a:solidFill>
                  <a:srgbClr val="000000"/>
                </a:solidFill>
                <a:effectLst/>
                <a:latin typeface="Times New Roman" panose="02020603050405020304" pitchFamily="18" charset="0"/>
                <a:ea typeface="Times New Roman" panose="02020603050405020304" pitchFamily="18" charset="0"/>
              </a:rPr>
              <a:t>&lt;HTML&gt;</a:t>
            </a:r>
          </a:p>
          <a:p>
            <a:pPr marL="0" indent="0" algn="just">
              <a:lnSpc>
                <a:spcPct val="150000"/>
              </a:lnSpc>
              <a:spcAft>
                <a:spcPts val="1200"/>
              </a:spcAft>
              <a:buNone/>
            </a:pPr>
            <a:r>
              <a:rPr lang="en-IN" sz="1100" dirty="0">
                <a:solidFill>
                  <a:srgbClr val="000000"/>
                </a:solidFill>
                <a:effectLst/>
                <a:latin typeface="Times New Roman" panose="02020603050405020304" pitchFamily="18" charset="0"/>
                <a:ea typeface="Times New Roman" panose="02020603050405020304" pitchFamily="18" charset="0"/>
              </a:rPr>
              <a:t>&lt;BODY&gt;</a:t>
            </a:r>
          </a:p>
          <a:p>
            <a:pPr marL="0" indent="0" algn="just">
              <a:lnSpc>
                <a:spcPct val="150000"/>
              </a:lnSpc>
              <a:spcAft>
                <a:spcPts val="1200"/>
              </a:spcAft>
              <a:buNone/>
            </a:pPr>
            <a:r>
              <a:rPr lang="en-IN" sz="1100" dirty="0">
                <a:solidFill>
                  <a:srgbClr val="000000"/>
                </a:solidFill>
                <a:effectLst/>
                <a:latin typeface="Times New Roman" panose="02020603050405020304" pitchFamily="18" charset="0"/>
                <a:ea typeface="Times New Roman" panose="02020603050405020304" pitchFamily="18" charset="0"/>
              </a:rPr>
              <a:t>&lt;FORM ACTION=”LOGIN” METHOD=”POST”&gt;</a:t>
            </a:r>
          </a:p>
          <a:p>
            <a:pPr marL="0" indent="0" algn="just">
              <a:lnSpc>
                <a:spcPct val="150000"/>
              </a:lnSpc>
              <a:spcAft>
                <a:spcPts val="1200"/>
              </a:spcAft>
              <a:buNone/>
            </a:pPr>
            <a:r>
              <a:rPr lang="en-IN" sz="1200" dirty="0">
                <a:solidFill>
                  <a:srgbClr val="000000"/>
                </a:solidFill>
                <a:effectLst/>
                <a:latin typeface="Times New Roman" panose="02020603050405020304" pitchFamily="18" charset="0"/>
                <a:ea typeface="Times New Roman" panose="02020603050405020304" pitchFamily="18" charset="0"/>
              </a:rPr>
              <a:t>Username &lt;INPUT TYPE=”TEXT” NAME=”t1” SIZE=”25”&gt;</a:t>
            </a:r>
            <a:endParaRPr lang="en-IN" sz="1200" dirty="0">
              <a:solidFill>
                <a:srgbClr val="000000"/>
              </a:solidFill>
              <a:latin typeface="Times New Roman" panose="02020603050405020304" pitchFamily="18" charset="0"/>
              <a:ea typeface="Times New Roman" panose="02020603050405020304" pitchFamily="18" charset="0"/>
            </a:endParaRPr>
          </a:p>
          <a:p>
            <a:pPr marL="0" indent="0" algn="just">
              <a:lnSpc>
                <a:spcPct val="150000"/>
              </a:lnSpc>
              <a:spcAft>
                <a:spcPts val="1200"/>
              </a:spcAft>
              <a:buNone/>
            </a:pPr>
            <a:r>
              <a:rPr lang="en-IN" sz="1200" dirty="0">
                <a:solidFill>
                  <a:srgbClr val="000000"/>
                </a:solidFill>
                <a:effectLst/>
                <a:latin typeface="Times New Roman" panose="02020603050405020304" pitchFamily="18" charset="0"/>
                <a:ea typeface="Times New Roman" panose="02020603050405020304" pitchFamily="18" charset="0"/>
              </a:rPr>
              <a:t>Password &lt;INPUT TYPE=”PASSWORD” NAME=”t2” SIZE=”25”&gt; </a:t>
            </a:r>
          </a:p>
          <a:p>
            <a:pPr marL="0" indent="0" algn="just">
              <a:lnSpc>
                <a:spcPct val="150000"/>
              </a:lnSpc>
              <a:spcAft>
                <a:spcPts val="1200"/>
              </a:spcAft>
              <a:buNone/>
            </a:pPr>
            <a:r>
              <a:rPr lang="en-IN" sz="1200" dirty="0">
                <a:solidFill>
                  <a:srgbClr val="000000"/>
                </a:solidFill>
                <a:effectLst/>
                <a:latin typeface="Times New Roman" panose="02020603050405020304" pitchFamily="18" charset="0"/>
                <a:ea typeface="Times New Roman" panose="02020603050405020304" pitchFamily="18" charset="0"/>
              </a:rPr>
              <a:t>&lt;INPUT TYPE=”SUBMIT” VALUE=”Login”&gt; </a:t>
            </a:r>
          </a:p>
          <a:p>
            <a:pPr marL="0" indent="0" algn="just">
              <a:lnSpc>
                <a:spcPct val="150000"/>
              </a:lnSpc>
              <a:spcAft>
                <a:spcPts val="1200"/>
              </a:spcAft>
              <a:buNone/>
            </a:pPr>
            <a:r>
              <a:rPr lang="en-IN" sz="1200" dirty="0">
                <a:solidFill>
                  <a:srgbClr val="000000"/>
                </a:solidFill>
                <a:effectLst/>
                <a:latin typeface="Times New Roman" panose="02020603050405020304" pitchFamily="18" charset="0"/>
                <a:ea typeface="Times New Roman" panose="02020603050405020304" pitchFamily="18" charset="0"/>
              </a:rPr>
              <a:t>&lt;/FORM&gt;&lt;/BODY&gt;&lt;/HTML&gt; </a:t>
            </a:r>
          </a:p>
        </p:txBody>
      </p:sp>
    </p:spTree>
    <p:extLst>
      <p:ext uri="{BB962C8B-B14F-4D97-AF65-F5344CB8AC3E}">
        <p14:creationId xmlns:p14="http://schemas.microsoft.com/office/powerpoint/2010/main" val="309054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97D5339-80E2-45EE-8223-4EB6D732F16E}"/>
              </a:ext>
            </a:extLst>
          </p:cNvPr>
          <p:cNvSpPr>
            <a:spLocks noGrp="1"/>
          </p:cNvSpPr>
          <p:nvPr>
            <p:ph idx="1"/>
          </p:nvPr>
        </p:nvSpPr>
        <p:spPr>
          <a:xfrm>
            <a:off x="457200" y="1066800"/>
            <a:ext cx="8229600" cy="5257800"/>
          </a:xfrm>
        </p:spPr>
        <p:txBody>
          <a:bodyPr>
            <a:noAutofit/>
          </a:bodyPr>
          <a:lstStyle/>
          <a:p>
            <a:pPr algn="just">
              <a:lnSpc>
                <a:spcPct val="150000"/>
              </a:lnSpc>
              <a:spcAft>
                <a:spcPts val="1200"/>
              </a:spcAft>
            </a:pPr>
            <a:r>
              <a:rPr lang="en-IN" sz="1600" dirty="0">
                <a:solidFill>
                  <a:srgbClr val="000000"/>
                </a:solidFill>
                <a:effectLst/>
                <a:ea typeface="Times New Roman" panose="02020603050405020304" pitchFamily="18" charset="0"/>
              </a:rPr>
              <a:t>Login.java servlet program</a:t>
            </a:r>
          </a:p>
          <a:p>
            <a:pPr marL="0" indent="0" algn="just">
              <a:lnSpc>
                <a:spcPct val="150000"/>
              </a:lnSpc>
              <a:spcAft>
                <a:spcPts val="1200"/>
              </a:spcAft>
              <a:buNone/>
            </a:pPr>
            <a:r>
              <a:rPr lang="en-IN" sz="1600" dirty="0">
                <a:solidFill>
                  <a:srgbClr val="000000"/>
                </a:solidFill>
                <a:effectLst/>
                <a:ea typeface="Times New Roman" panose="02020603050405020304" pitchFamily="18" charset="0"/>
              </a:rPr>
              <a:t>import </a:t>
            </a:r>
            <a:r>
              <a:rPr lang="en-IN" sz="1600" dirty="0" err="1">
                <a:solidFill>
                  <a:srgbClr val="000000"/>
                </a:solidFill>
                <a:effectLst/>
                <a:ea typeface="Times New Roman" panose="02020603050405020304" pitchFamily="18" charset="0"/>
              </a:rPr>
              <a:t>javax.servlet</a:t>
            </a:r>
            <a:r>
              <a:rPr lang="en-IN" sz="1600" dirty="0">
                <a:solidFill>
                  <a:srgbClr val="000000"/>
                </a:solidFill>
                <a:effectLst/>
                <a:ea typeface="Times New Roman" panose="02020603050405020304" pitchFamily="18" charset="0"/>
              </a:rPr>
              <a:t>.*;</a:t>
            </a:r>
          </a:p>
          <a:p>
            <a:pPr marL="0" indent="0" algn="just">
              <a:lnSpc>
                <a:spcPct val="150000"/>
              </a:lnSpc>
              <a:spcAft>
                <a:spcPts val="1200"/>
              </a:spcAft>
              <a:buNone/>
            </a:pPr>
            <a:r>
              <a:rPr lang="en-IN" sz="1600" dirty="0">
                <a:solidFill>
                  <a:srgbClr val="000000"/>
                </a:solidFill>
                <a:effectLst/>
                <a:ea typeface="Times New Roman" panose="02020603050405020304" pitchFamily="18" charset="0"/>
              </a:rPr>
              <a:t>import java.io.*;</a:t>
            </a:r>
          </a:p>
          <a:p>
            <a:pPr marL="0" indent="0">
              <a:buNone/>
            </a:pPr>
            <a:r>
              <a:rPr lang="en-IN" sz="1600" dirty="0">
                <a:solidFill>
                  <a:srgbClr val="000000"/>
                </a:solidFill>
                <a:effectLst/>
                <a:ea typeface="Times New Roman" panose="02020603050405020304" pitchFamily="18" charset="0"/>
              </a:rPr>
              <a:t>import </a:t>
            </a:r>
            <a:r>
              <a:rPr lang="en-IN" sz="1600" dirty="0" err="1">
                <a:solidFill>
                  <a:srgbClr val="000000"/>
                </a:solidFill>
                <a:effectLst/>
                <a:ea typeface="Times New Roman" panose="02020603050405020304" pitchFamily="18" charset="0"/>
              </a:rPr>
              <a:t>javax.servlet.http</a:t>
            </a:r>
            <a:r>
              <a:rPr lang="en-IN" sz="1600" dirty="0">
                <a:solidFill>
                  <a:srgbClr val="000000"/>
                </a:solidFill>
                <a:effectLst/>
                <a:ea typeface="Times New Roman" panose="02020603050405020304" pitchFamily="18" charset="0"/>
              </a:rPr>
              <a:t>.*; </a:t>
            </a:r>
          </a:p>
          <a:p>
            <a:pPr marL="0" indent="0">
              <a:buNone/>
            </a:pPr>
            <a:r>
              <a:rPr lang="en-IN" sz="1600" dirty="0">
                <a:solidFill>
                  <a:srgbClr val="000000"/>
                </a:solidFill>
                <a:effectLst/>
                <a:ea typeface="Times New Roman" panose="02020603050405020304" pitchFamily="18" charset="0"/>
              </a:rPr>
              <a:t>public class Login extends </a:t>
            </a:r>
            <a:r>
              <a:rPr lang="en-IN" sz="1600" dirty="0" err="1">
                <a:solidFill>
                  <a:srgbClr val="000000"/>
                </a:solidFill>
                <a:effectLst/>
                <a:ea typeface="Times New Roman" panose="02020603050405020304" pitchFamily="18" charset="0"/>
              </a:rPr>
              <a:t>HttpServlet</a:t>
            </a:r>
            <a:endParaRPr lang="en-IN" sz="1600" dirty="0">
              <a:solidFill>
                <a:srgbClr val="000000"/>
              </a:solidFill>
              <a:effectLst/>
              <a:ea typeface="Times New Roman" panose="02020603050405020304" pitchFamily="18" charset="0"/>
            </a:endParaRPr>
          </a:p>
          <a:p>
            <a:pPr marL="0" indent="0">
              <a:buNone/>
            </a:pPr>
            <a:r>
              <a:rPr lang="en-IN" sz="1600" dirty="0">
                <a:solidFill>
                  <a:srgbClr val="000000"/>
                </a:solidFill>
                <a:effectLst/>
                <a:ea typeface="Times New Roman" panose="02020603050405020304" pitchFamily="18" charset="0"/>
              </a:rPr>
              <a:t> {</a:t>
            </a:r>
          </a:p>
          <a:p>
            <a:pPr marL="0" indent="0">
              <a:buNone/>
            </a:pPr>
            <a:r>
              <a:rPr lang="en-IN" sz="1600" dirty="0">
                <a:solidFill>
                  <a:srgbClr val="000000"/>
                </a:solidFill>
                <a:effectLst/>
                <a:ea typeface="Times New Roman" panose="02020603050405020304" pitchFamily="18" charset="0"/>
              </a:rPr>
              <a:t>public void </a:t>
            </a:r>
            <a:r>
              <a:rPr lang="en-IN" sz="1600" dirty="0" err="1">
                <a:solidFill>
                  <a:srgbClr val="000000"/>
                </a:solidFill>
                <a:effectLst/>
                <a:ea typeface="Times New Roman" panose="02020603050405020304" pitchFamily="18" charset="0"/>
              </a:rPr>
              <a:t>doPost</a:t>
            </a:r>
            <a:r>
              <a:rPr lang="en-IN" sz="1600" dirty="0">
                <a:solidFill>
                  <a:srgbClr val="000000"/>
                </a:solidFill>
                <a:effectLst/>
                <a:ea typeface="Times New Roman" panose="02020603050405020304" pitchFamily="18" charset="0"/>
              </a:rPr>
              <a:t>(</a:t>
            </a:r>
            <a:r>
              <a:rPr lang="en-IN" sz="1600" dirty="0" err="1">
                <a:solidFill>
                  <a:srgbClr val="000000"/>
                </a:solidFill>
                <a:effectLst/>
                <a:ea typeface="Times New Roman" panose="02020603050405020304" pitchFamily="18" charset="0"/>
              </a:rPr>
              <a:t>HttpServletRequest</a:t>
            </a:r>
            <a:r>
              <a:rPr lang="en-IN" sz="1600" dirty="0">
                <a:solidFill>
                  <a:srgbClr val="000000"/>
                </a:solidFill>
                <a:effectLst/>
                <a:ea typeface="Times New Roman" panose="02020603050405020304" pitchFamily="18" charset="0"/>
              </a:rPr>
              <a:t> request, </a:t>
            </a:r>
            <a:r>
              <a:rPr lang="en-IN" sz="1600" dirty="0" err="1">
                <a:solidFill>
                  <a:srgbClr val="000000"/>
                </a:solidFill>
                <a:effectLst/>
                <a:ea typeface="Times New Roman" panose="02020603050405020304" pitchFamily="18" charset="0"/>
              </a:rPr>
              <a:t>HttpServletResponse</a:t>
            </a:r>
            <a:r>
              <a:rPr lang="en-IN" sz="1600" dirty="0">
                <a:solidFill>
                  <a:srgbClr val="000000"/>
                </a:solidFill>
                <a:effectLst/>
                <a:ea typeface="Times New Roman" panose="02020603050405020304" pitchFamily="18" charset="0"/>
              </a:rPr>
              <a:t> response)throws </a:t>
            </a:r>
            <a:r>
              <a:rPr lang="en-IN" sz="1600" dirty="0" err="1">
                <a:solidFill>
                  <a:srgbClr val="000000"/>
                </a:solidFill>
                <a:effectLst/>
                <a:ea typeface="Times New Roman" panose="02020603050405020304" pitchFamily="18" charset="0"/>
              </a:rPr>
              <a:t>ServletException</a:t>
            </a:r>
            <a:r>
              <a:rPr lang="en-IN" sz="1600" dirty="0">
                <a:solidFill>
                  <a:srgbClr val="000000"/>
                </a:solidFill>
                <a:effectLst/>
                <a:ea typeface="Times New Roman" panose="02020603050405020304" pitchFamily="18" charset="0"/>
              </a:rPr>
              <a:t>, </a:t>
            </a:r>
            <a:r>
              <a:rPr lang="en-IN" sz="1600" dirty="0" err="1">
                <a:solidFill>
                  <a:srgbClr val="000000"/>
                </a:solidFill>
                <a:effectLst/>
                <a:ea typeface="Times New Roman" panose="02020603050405020304" pitchFamily="18" charset="0"/>
              </a:rPr>
              <a:t>IOException</a:t>
            </a:r>
            <a:r>
              <a:rPr lang="en-IN" sz="1600" dirty="0">
                <a:solidFill>
                  <a:srgbClr val="000000"/>
                </a:solidFill>
                <a:effectLst/>
                <a:ea typeface="Times New Roman" panose="02020603050405020304" pitchFamily="18" charset="0"/>
              </a:rPr>
              <a:t> </a:t>
            </a:r>
          </a:p>
          <a:p>
            <a:pPr marL="0" indent="0">
              <a:buNone/>
            </a:pPr>
            <a:r>
              <a:rPr lang="en-IN" sz="1600" dirty="0">
                <a:solidFill>
                  <a:srgbClr val="000000"/>
                </a:solidFill>
                <a:effectLst/>
                <a:ea typeface="Times New Roman" panose="02020603050405020304" pitchFamily="18" charset="0"/>
              </a:rPr>
              <a:t>{</a:t>
            </a:r>
          </a:p>
          <a:p>
            <a:pPr marL="0" indent="0">
              <a:buNone/>
            </a:pPr>
            <a:r>
              <a:rPr lang="en-IN" sz="1600" dirty="0">
                <a:solidFill>
                  <a:srgbClr val="000000"/>
                </a:solidFill>
                <a:effectLst/>
                <a:ea typeface="Times New Roman" panose="02020603050405020304" pitchFamily="18" charset="0"/>
              </a:rPr>
              <a:t>String username = </a:t>
            </a:r>
            <a:r>
              <a:rPr lang="en-IN" sz="1600" dirty="0" err="1">
                <a:solidFill>
                  <a:srgbClr val="000000"/>
                </a:solidFill>
                <a:effectLst/>
                <a:ea typeface="Times New Roman" panose="02020603050405020304" pitchFamily="18" charset="0"/>
              </a:rPr>
              <a:t>request.getParameter</a:t>
            </a:r>
            <a:r>
              <a:rPr lang="en-IN" sz="1600" dirty="0">
                <a:solidFill>
                  <a:srgbClr val="000000"/>
                </a:solidFill>
                <a:effectLst/>
                <a:ea typeface="Times New Roman" panose="02020603050405020304" pitchFamily="18" charset="0"/>
              </a:rPr>
              <a:t> ("t1"); </a:t>
            </a:r>
            <a:endParaRPr lang="en-IN" sz="1600" dirty="0">
              <a:solidFill>
                <a:srgbClr val="000000"/>
              </a:solidFill>
              <a:ea typeface="Times New Roman" panose="02020603050405020304" pitchFamily="18" charset="0"/>
            </a:endParaRPr>
          </a:p>
          <a:p>
            <a:pPr marL="0" indent="0">
              <a:buNone/>
            </a:pPr>
            <a:r>
              <a:rPr lang="en-IN" sz="1600" dirty="0">
                <a:solidFill>
                  <a:srgbClr val="000000"/>
                </a:solidFill>
                <a:effectLst/>
                <a:ea typeface="Times New Roman" panose="02020603050405020304" pitchFamily="18" charset="0"/>
              </a:rPr>
              <a:t>String password = </a:t>
            </a:r>
            <a:r>
              <a:rPr lang="en-IN" sz="1600" dirty="0" err="1">
                <a:solidFill>
                  <a:srgbClr val="000000"/>
                </a:solidFill>
                <a:effectLst/>
                <a:ea typeface="Times New Roman" panose="02020603050405020304" pitchFamily="18" charset="0"/>
              </a:rPr>
              <a:t>request.getParameter</a:t>
            </a:r>
            <a:r>
              <a:rPr lang="en-IN" sz="1600" dirty="0">
                <a:solidFill>
                  <a:srgbClr val="000000"/>
                </a:solidFill>
                <a:effectLst/>
                <a:ea typeface="Times New Roman" panose="02020603050405020304" pitchFamily="18" charset="0"/>
              </a:rPr>
              <a:t> ("t2"); </a:t>
            </a:r>
          </a:p>
          <a:p>
            <a:pPr marL="0" indent="0" algn="just">
              <a:lnSpc>
                <a:spcPct val="150000"/>
              </a:lnSpc>
              <a:spcAft>
                <a:spcPts val="1200"/>
              </a:spcAft>
              <a:buNone/>
            </a:pPr>
            <a:r>
              <a:rPr lang="en-IN" sz="1600" dirty="0">
                <a:solidFill>
                  <a:srgbClr val="000000"/>
                </a:solidFill>
                <a:effectLst/>
                <a:ea typeface="Times New Roman" panose="02020603050405020304" pitchFamily="18" charset="0"/>
              </a:rPr>
              <a:t>if (</a:t>
            </a:r>
            <a:r>
              <a:rPr lang="en-IN" sz="1600" dirty="0" err="1">
                <a:solidFill>
                  <a:srgbClr val="000000"/>
                </a:solidFill>
                <a:effectLst/>
                <a:ea typeface="Times New Roman" panose="02020603050405020304" pitchFamily="18" charset="0"/>
              </a:rPr>
              <a:t>username.equals</a:t>
            </a:r>
            <a:r>
              <a:rPr lang="en-IN" sz="1600" dirty="0">
                <a:solidFill>
                  <a:srgbClr val="000000"/>
                </a:solidFill>
                <a:effectLst/>
                <a:ea typeface="Times New Roman" panose="02020603050405020304" pitchFamily="18" charset="0"/>
              </a:rPr>
              <a:t>("admin") &amp;&amp; </a:t>
            </a:r>
            <a:r>
              <a:rPr lang="en-IN" sz="1600" dirty="0" err="1">
                <a:solidFill>
                  <a:srgbClr val="000000"/>
                </a:solidFill>
                <a:effectLst/>
                <a:ea typeface="Times New Roman" panose="02020603050405020304" pitchFamily="18" charset="0"/>
              </a:rPr>
              <a:t>password.equals</a:t>
            </a:r>
            <a:r>
              <a:rPr lang="en-IN" sz="1600" dirty="0">
                <a:solidFill>
                  <a:srgbClr val="000000"/>
                </a:solidFill>
                <a:effectLst/>
                <a:ea typeface="Times New Roman" panose="02020603050405020304" pitchFamily="18" charset="0"/>
              </a:rPr>
              <a:t>("admin"))</a:t>
            </a:r>
          </a:p>
          <a:p>
            <a:pPr marL="0" indent="0">
              <a:buNone/>
            </a:pPr>
            <a:endParaRPr lang="en-IN" sz="16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16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4278811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DD5D4-35B8-48A7-BBE0-938084D02AB7}"/>
              </a:ext>
            </a:extLst>
          </p:cNvPr>
          <p:cNvSpPr>
            <a:spLocks noGrp="1"/>
          </p:cNvSpPr>
          <p:nvPr>
            <p:ph idx="1"/>
          </p:nvPr>
        </p:nvSpPr>
        <p:spPr>
          <a:xfrm>
            <a:off x="457200" y="1143000"/>
            <a:ext cx="8229600" cy="5181600"/>
          </a:xfrm>
        </p:spPr>
        <p:txBody>
          <a:bodyPr>
            <a:normAutofit fontScale="55000" lnSpcReduction="20000"/>
          </a:bodyPr>
          <a:lstStyle/>
          <a:p>
            <a:pPr marL="0" indent="0" algn="just">
              <a:lnSpc>
                <a:spcPct val="150000"/>
              </a:lnSpc>
              <a:spcAft>
                <a:spcPts val="1200"/>
              </a:spcAft>
              <a:buNone/>
            </a:pPr>
            <a:r>
              <a:rPr lang="en-IN" sz="2900" dirty="0">
                <a:solidFill>
                  <a:srgbClr val="000000"/>
                </a:solidFill>
                <a:effectLst/>
                <a:ea typeface="Times New Roman" panose="02020603050405020304" pitchFamily="18" charset="0"/>
              </a:rPr>
              <a:t>{ </a:t>
            </a:r>
          </a:p>
          <a:p>
            <a:pPr marL="0" indent="0" algn="just">
              <a:lnSpc>
                <a:spcPct val="150000"/>
              </a:lnSpc>
              <a:spcAft>
                <a:spcPts val="1200"/>
              </a:spcAft>
              <a:buNone/>
            </a:pPr>
            <a:r>
              <a:rPr lang="en-IN" sz="2900" dirty="0" err="1">
                <a:solidFill>
                  <a:srgbClr val="000000"/>
                </a:solidFill>
                <a:effectLst/>
                <a:ea typeface="Times New Roman" panose="02020603050405020304" pitchFamily="18" charset="0"/>
              </a:rPr>
              <a:t>HttpSession</a:t>
            </a:r>
            <a:r>
              <a:rPr lang="en-IN" sz="2900" dirty="0">
                <a:solidFill>
                  <a:srgbClr val="000000"/>
                </a:solidFill>
                <a:effectLst/>
                <a:ea typeface="Times New Roman" panose="02020603050405020304" pitchFamily="18" charset="0"/>
              </a:rPr>
              <a:t> session=</a:t>
            </a:r>
            <a:r>
              <a:rPr lang="en-IN" sz="2900" dirty="0" err="1">
                <a:solidFill>
                  <a:srgbClr val="000000"/>
                </a:solidFill>
                <a:effectLst/>
                <a:ea typeface="Times New Roman" panose="02020603050405020304" pitchFamily="18" charset="0"/>
              </a:rPr>
              <a:t>request.getSession</a:t>
            </a:r>
            <a:r>
              <a:rPr lang="en-IN" sz="2900" dirty="0">
                <a:solidFill>
                  <a:srgbClr val="000000"/>
                </a:solidFill>
                <a:effectLst/>
                <a:ea typeface="Times New Roman" panose="02020603050405020304" pitchFamily="18" charset="0"/>
              </a:rPr>
              <a:t>();</a:t>
            </a:r>
          </a:p>
          <a:p>
            <a:pPr marL="0" indent="0" algn="just">
              <a:lnSpc>
                <a:spcPct val="150000"/>
              </a:lnSpc>
              <a:spcAft>
                <a:spcPts val="1200"/>
              </a:spcAft>
              <a:buNone/>
            </a:pPr>
            <a:r>
              <a:rPr lang="en-IN" sz="2900" dirty="0" err="1">
                <a:solidFill>
                  <a:srgbClr val="000000"/>
                </a:solidFill>
                <a:effectLst/>
                <a:ea typeface="Times New Roman" panose="02020603050405020304" pitchFamily="18" charset="0"/>
              </a:rPr>
              <a:t>session.setAttribute</a:t>
            </a:r>
            <a:r>
              <a:rPr lang="en-IN" sz="2900" dirty="0">
                <a:solidFill>
                  <a:srgbClr val="000000"/>
                </a:solidFill>
                <a:effectLst/>
                <a:ea typeface="Times New Roman" panose="02020603050405020304" pitchFamily="18" charset="0"/>
              </a:rPr>
              <a:t>("</a:t>
            </a:r>
            <a:r>
              <a:rPr lang="en-IN" sz="2900" dirty="0" err="1">
                <a:solidFill>
                  <a:srgbClr val="000000"/>
                </a:solidFill>
                <a:effectLst/>
                <a:ea typeface="Times New Roman" panose="02020603050405020304" pitchFamily="18" charset="0"/>
              </a:rPr>
              <a:t>user",username</a:t>
            </a:r>
            <a:r>
              <a:rPr lang="en-IN" sz="2900" dirty="0">
                <a:solidFill>
                  <a:srgbClr val="000000"/>
                </a:solidFill>
                <a:effectLst/>
                <a:ea typeface="Times New Roman" panose="02020603050405020304" pitchFamily="18" charset="0"/>
              </a:rPr>
              <a:t>);</a:t>
            </a:r>
          </a:p>
          <a:p>
            <a:pPr marL="0" indent="0">
              <a:buNone/>
            </a:pPr>
            <a:r>
              <a:rPr lang="en-IN" sz="2900" dirty="0" err="1">
                <a:solidFill>
                  <a:srgbClr val="000000"/>
                </a:solidFill>
                <a:effectLst/>
                <a:ea typeface="Times New Roman" panose="02020603050405020304" pitchFamily="18" charset="0"/>
              </a:rPr>
              <a:t>response.sendRedirect</a:t>
            </a:r>
            <a:r>
              <a:rPr lang="en-IN" sz="2900" dirty="0">
                <a:solidFill>
                  <a:srgbClr val="000000"/>
                </a:solidFill>
                <a:effectLst/>
                <a:ea typeface="Times New Roman" panose="02020603050405020304" pitchFamily="18" charset="0"/>
              </a:rPr>
              <a:t>("AdminScreen.jsp?t1=Welcome "+user);  </a:t>
            </a:r>
          </a:p>
          <a:p>
            <a:pPr marL="0" indent="0">
              <a:buNone/>
            </a:pPr>
            <a:r>
              <a:rPr lang="en-IN" sz="2900" dirty="0">
                <a:solidFill>
                  <a:srgbClr val="000000"/>
                </a:solidFill>
                <a:effectLst/>
                <a:ea typeface="Times New Roman" panose="02020603050405020304" pitchFamily="18" charset="0"/>
              </a:rPr>
              <a:t>} </a:t>
            </a:r>
          </a:p>
          <a:p>
            <a:pPr marL="0" indent="0">
              <a:buNone/>
            </a:pPr>
            <a:r>
              <a:rPr lang="en-IN" sz="2900" dirty="0">
                <a:solidFill>
                  <a:srgbClr val="000000"/>
                </a:solidFill>
                <a:effectLst/>
                <a:ea typeface="Times New Roman" panose="02020603050405020304" pitchFamily="18" charset="0"/>
              </a:rPr>
              <a:t>else </a:t>
            </a:r>
          </a:p>
          <a:p>
            <a:pPr marL="0" indent="0">
              <a:buNone/>
            </a:pPr>
            <a:r>
              <a:rPr lang="en-IN" sz="2900" dirty="0">
                <a:solidFill>
                  <a:srgbClr val="000000"/>
                </a:solidFill>
                <a:effectLst/>
                <a:ea typeface="Times New Roman" panose="02020603050405020304" pitchFamily="18" charset="0"/>
              </a:rPr>
              <a:t>{ </a:t>
            </a:r>
          </a:p>
          <a:p>
            <a:pPr marL="0" indent="0" algn="just">
              <a:lnSpc>
                <a:spcPct val="150000"/>
              </a:lnSpc>
              <a:spcAft>
                <a:spcPts val="1200"/>
              </a:spcAft>
              <a:buNone/>
            </a:pPr>
            <a:r>
              <a:rPr lang="en-IN" sz="2900" dirty="0" err="1">
                <a:solidFill>
                  <a:srgbClr val="000000"/>
                </a:solidFill>
                <a:effectLst/>
                <a:ea typeface="Times New Roman" panose="02020603050405020304" pitchFamily="18" charset="0"/>
              </a:rPr>
              <a:t>RequestDispatcher</a:t>
            </a:r>
            <a:r>
              <a:rPr lang="en-IN" sz="2900" dirty="0">
                <a:solidFill>
                  <a:srgbClr val="000000"/>
                </a:solidFill>
                <a:effectLst/>
                <a:ea typeface="Times New Roman" panose="02020603050405020304" pitchFamily="18" charset="0"/>
              </a:rPr>
              <a:t> </a:t>
            </a:r>
            <a:r>
              <a:rPr lang="en-IN" sz="2900" dirty="0" err="1">
                <a:solidFill>
                  <a:srgbClr val="000000"/>
                </a:solidFill>
                <a:effectLst/>
                <a:ea typeface="Times New Roman" panose="02020603050405020304" pitchFamily="18" charset="0"/>
              </a:rPr>
              <a:t>rd</a:t>
            </a:r>
            <a:r>
              <a:rPr lang="en-IN" sz="2900" dirty="0">
                <a:solidFill>
                  <a:srgbClr val="000000"/>
                </a:solidFill>
                <a:effectLst/>
                <a:ea typeface="Times New Roman" panose="02020603050405020304" pitchFamily="18" charset="0"/>
              </a:rPr>
              <a:t> = </a:t>
            </a:r>
            <a:r>
              <a:rPr lang="en-IN" sz="2900" dirty="0" err="1">
                <a:solidFill>
                  <a:srgbClr val="000000"/>
                </a:solidFill>
                <a:effectLst/>
                <a:ea typeface="Times New Roman" panose="02020603050405020304" pitchFamily="18" charset="0"/>
              </a:rPr>
              <a:t>request.getRequestDispatcher</a:t>
            </a:r>
            <a:r>
              <a:rPr lang="en-IN" sz="2900" dirty="0">
                <a:solidFill>
                  <a:srgbClr val="000000"/>
                </a:solidFill>
                <a:effectLst/>
                <a:ea typeface="Times New Roman" panose="02020603050405020304" pitchFamily="18" charset="0"/>
              </a:rPr>
              <a:t>("AdminLogin.jsp?t1=invalid username or password");</a:t>
            </a:r>
          </a:p>
          <a:p>
            <a:pPr marL="0" indent="0" algn="just">
              <a:lnSpc>
                <a:spcPct val="150000"/>
              </a:lnSpc>
              <a:spcAft>
                <a:spcPts val="1200"/>
              </a:spcAft>
              <a:buNone/>
            </a:pPr>
            <a:r>
              <a:rPr lang="en-IN" sz="2900" dirty="0" err="1">
                <a:solidFill>
                  <a:srgbClr val="000000"/>
                </a:solidFill>
                <a:effectLst/>
                <a:ea typeface="Times New Roman" panose="02020603050405020304" pitchFamily="18" charset="0"/>
              </a:rPr>
              <a:t>rd.forward</a:t>
            </a:r>
            <a:r>
              <a:rPr lang="en-IN" sz="2900" dirty="0">
                <a:solidFill>
                  <a:srgbClr val="000000"/>
                </a:solidFill>
                <a:effectLst/>
                <a:ea typeface="Times New Roman" panose="02020603050405020304" pitchFamily="18" charset="0"/>
              </a:rPr>
              <a:t>(request, response);</a:t>
            </a:r>
          </a:p>
          <a:p>
            <a:pPr marL="0" indent="0" algn="just">
              <a:lnSpc>
                <a:spcPct val="150000"/>
              </a:lnSpc>
              <a:spcAft>
                <a:spcPts val="1200"/>
              </a:spcAft>
              <a:buNone/>
            </a:pPr>
            <a:r>
              <a:rPr lang="en-IN" sz="2900" dirty="0">
                <a:solidFill>
                  <a:srgbClr val="000000"/>
                </a:solidFill>
                <a:effectLst/>
                <a:ea typeface="Times New Roman" panose="02020603050405020304" pitchFamily="18" charset="0"/>
              </a:rPr>
              <a:t>}</a:t>
            </a:r>
          </a:p>
          <a:p>
            <a:endParaRPr lang="en-IN" dirty="0"/>
          </a:p>
        </p:txBody>
      </p:sp>
    </p:spTree>
    <p:extLst>
      <p:ext uri="{BB962C8B-B14F-4D97-AF65-F5344CB8AC3E}">
        <p14:creationId xmlns:p14="http://schemas.microsoft.com/office/powerpoint/2010/main" val="390684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215D-8E3E-4889-87D2-B8BD06432CAA}"/>
              </a:ext>
            </a:extLst>
          </p:cNvPr>
          <p:cNvSpPr>
            <a:spLocks noGrp="1"/>
          </p:cNvSpPr>
          <p:nvPr>
            <p:ph type="title"/>
          </p:nvPr>
        </p:nvSpPr>
        <p:spPr/>
        <p:txBody>
          <a:bodyPr>
            <a:normAutofit/>
          </a:bodyPr>
          <a:lstStyle/>
          <a:p>
            <a:r>
              <a:rPr lang="en-IN" sz="1600" dirty="0">
                <a:latin typeface="+mn-lt"/>
              </a:rPr>
              <a:t>WORKING PROCESS </a:t>
            </a:r>
            <a:br>
              <a:rPr lang="en-IN" dirty="0"/>
            </a:br>
            <a:endParaRPr lang="en-IN" dirty="0"/>
          </a:p>
        </p:txBody>
      </p:sp>
      <p:sp>
        <p:nvSpPr>
          <p:cNvPr id="5" name="Text Placeholder 4">
            <a:extLst>
              <a:ext uri="{FF2B5EF4-FFF2-40B4-BE49-F238E27FC236}">
                <a16:creationId xmlns:a16="http://schemas.microsoft.com/office/drawing/2014/main" id="{B0F40B23-468C-4906-B21A-6EF3FAB06421}"/>
              </a:ext>
            </a:extLst>
          </p:cNvPr>
          <p:cNvSpPr>
            <a:spLocks noGrp="1"/>
          </p:cNvSpPr>
          <p:nvPr>
            <p:ph type="body" sz="half" idx="2"/>
          </p:nvPr>
        </p:nvSpPr>
        <p:spPr/>
        <p:txBody>
          <a:bodyPr>
            <a:normAutofit/>
          </a:bodyPr>
          <a:lstStyle/>
          <a:p>
            <a:r>
              <a:rPr lang="en-IN" sz="1400" dirty="0">
                <a:solidFill>
                  <a:srgbClr val="000000"/>
                </a:solidFill>
                <a:effectLst/>
                <a:ea typeface="Times New Roman" panose="02020603050405020304" pitchFamily="18" charset="0"/>
              </a:rPr>
              <a:t>click on ‘Admin Login’ link to login as admin</a:t>
            </a:r>
            <a:endParaRPr lang="en-IN" sz="1400" dirty="0"/>
          </a:p>
        </p:txBody>
      </p:sp>
      <p:pic>
        <p:nvPicPr>
          <p:cNvPr id="4" name="Content Placeholder 3">
            <a:extLst>
              <a:ext uri="{FF2B5EF4-FFF2-40B4-BE49-F238E27FC236}">
                <a16:creationId xmlns:a16="http://schemas.microsoft.com/office/drawing/2014/main" id="{EE0437C8-BC84-41C7-A2F8-187522655456}"/>
              </a:ext>
            </a:extLst>
          </p:cNvPr>
          <p:cNvPicPr>
            <a:picLocks noGrp="1"/>
          </p:cNvPicPr>
          <p:nvPr>
            <p:ph type="pic" idx="1"/>
          </p:nvPr>
        </p:nvPicPr>
        <p:blipFill rotWithShape="1">
          <a:blip r:embed="rId2"/>
          <a:srcRect l="16996" t="10025" r="16996"/>
          <a:stretch/>
        </p:blipFill>
        <p:spPr bwMode="auto">
          <a:xfrm rot="420000">
            <a:off x="3461773" y="1592246"/>
            <a:ext cx="4617720" cy="35377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6611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95000"/>
              </a:schemeClr>
            </a:gs>
            <a:gs pos="93750">
              <a:srgbClr val="9B9B9B"/>
            </a:gs>
            <a:gs pos="87500">
              <a:srgbClr val="A1A1A1"/>
            </a:gs>
            <a:gs pos="75000">
              <a:srgbClr val="ADADAD"/>
            </a:gs>
            <a:gs pos="50000">
              <a:srgbClr val="C4C4C4"/>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0" indent="0">
              <a:buNone/>
            </a:pPr>
            <a:endParaRPr lang="en-IN" dirty="0"/>
          </a:p>
          <a:p>
            <a:endParaRPr lang="en-IN" dirty="0"/>
          </a:p>
          <a:p>
            <a:endParaRPr lang="en-IN" dirty="0"/>
          </a:p>
          <a:p>
            <a:endParaRPr lang="en-IN" dirty="0"/>
          </a:p>
          <a:p>
            <a:pPr>
              <a:buFont typeface="Wingdings" panose="05000000000000000000" pitchFamily="2" charset="2"/>
              <a:buChar char="Ø"/>
            </a:pPr>
            <a:r>
              <a:rPr lang="en-IN" sz="9600" dirty="0">
                <a:cs typeface="Times New Roman" pitchFamily="18" charset="0"/>
              </a:rPr>
              <a:t>Proper nutrition is crucial for everybody, but it is especially important for kids and women because inadequate nutrition effects not only on women’s own health but also on the health of their children.</a:t>
            </a:r>
          </a:p>
          <a:p>
            <a:pPr marL="0" indent="0">
              <a:buNone/>
            </a:pPr>
            <a:endParaRPr lang="en-IN" sz="9600" dirty="0">
              <a:cs typeface="Times New Roman" pitchFamily="18" charset="0"/>
            </a:endParaRPr>
          </a:p>
          <a:p>
            <a:pPr>
              <a:buFont typeface="Wingdings" panose="05000000000000000000" pitchFamily="2" charset="2"/>
              <a:buChar char="Ø"/>
            </a:pPr>
            <a:r>
              <a:rPr lang="en-IN" sz="9600" dirty="0">
                <a:cs typeface="Times New Roman" pitchFamily="18" charset="0"/>
              </a:rPr>
              <a:t> Nutrition is directly linked to their overall growth and development. The right nutrition in the right amount leads to a healthier life as they grow.</a:t>
            </a:r>
          </a:p>
          <a:p>
            <a:pPr marL="0" indent="0">
              <a:buNone/>
            </a:pPr>
            <a:endParaRPr lang="en-IN" sz="9600" dirty="0">
              <a:cs typeface="Times New Roman" pitchFamily="18" charset="0"/>
            </a:endParaRPr>
          </a:p>
          <a:p>
            <a:pPr>
              <a:buFont typeface="Wingdings" panose="05000000000000000000" pitchFamily="2" charset="2"/>
              <a:buChar char="Ø"/>
            </a:pPr>
            <a:r>
              <a:rPr lang="en-IN" sz="9600" dirty="0"/>
              <a:t> Nowadays consumption of extra nutrients has become mandatory to stay healthy and to maintain good immune system. </a:t>
            </a:r>
            <a:endParaRPr lang="en-US" sz="9600" dirty="0">
              <a:cs typeface="Times New Roman" pitchFamily="18" charset="0"/>
            </a:endParaRPr>
          </a:p>
          <a:p>
            <a:endParaRPr lang="en-IN" sz="11200"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dirty="0"/>
              <a:t> </a:t>
            </a:r>
            <a:endParaRPr lang="en-US" dirty="0"/>
          </a:p>
          <a:p>
            <a:endParaRPr lang="en-US" dirty="0"/>
          </a:p>
        </p:txBody>
      </p:sp>
      <p:sp>
        <p:nvSpPr>
          <p:cNvPr id="4" name="Title 3"/>
          <p:cNvSpPr>
            <a:spLocks noGrp="1"/>
          </p:cNvSpPr>
          <p:nvPr>
            <p:ph type="title"/>
          </p:nvPr>
        </p:nvSpPr>
        <p:spPr/>
        <p:txBody>
          <a:bodyPr>
            <a:normAutofit/>
          </a:bodyPr>
          <a:lstStyle/>
          <a:p>
            <a:r>
              <a:rPr lang="en-US" sz="4000" b="1" dirty="0">
                <a:latin typeface="+mn-lt"/>
              </a:rPr>
              <a:t>ABSTRACT</a:t>
            </a:r>
          </a:p>
        </p:txBody>
      </p:sp>
    </p:spTree>
    <p:extLst>
      <p:ext uri="{BB962C8B-B14F-4D97-AF65-F5344CB8AC3E}">
        <p14:creationId xmlns:p14="http://schemas.microsoft.com/office/powerpoint/2010/main" val="2251047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90BF4C4-C74D-41B6-AED7-D4298A721D7C}"/>
              </a:ext>
            </a:extLst>
          </p:cNvPr>
          <p:cNvSpPr>
            <a:spLocks noGrp="1"/>
          </p:cNvSpPr>
          <p:nvPr>
            <p:ph type="body" sz="half" idx="2"/>
          </p:nvPr>
        </p:nvSpPr>
        <p:spPr/>
        <p:txBody>
          <a:bodyPr/>
          <a:lstStyle/>
          <a:p>
            <a:r>
              <a:rPr lang="en-IN" sz="1400" dirty="0">
                <a:solidFill>
                  <a:srgbClr val="000000"/>
                </a:solidFill>
                <a:effectLst/>
                <a:ea typeface="Times New Roman" panose="02020603050405020304" pitchFamily="18" charset="0"/>
              </a:rPr>
              <a:t>Click on ‘Login’ button to get below screen </a:t>
            </a:r>
          </a:p>
          <a:p>
            <a:endParaRPr lang="en-IN" dirty="0"/>
          </a:p>
        </p:txBody>
      </p:sp>
      <p:pic>
        <p:nvPicPr>
          <p:cNvPr id="13" name="Picture Placeholder 12">
            <a:extLst>
              <a:ext uri="{FF2B5EF4-FFF2-40B4-BE49-F238E27FC236}">
                <a16:creationId xmlns:a16="http://schemas.microsoft.com/office/drawing/2014/main" id="{05EA1939-5728-4343-9836-C0886C019CB9}"/>
              </a:ext>
            </a:extLst>
          </p:cNvPr>
          <p:cNvPicPr>
            <a:picLocks noGrp="1" noChangeAspect="1"/>
          </p:cNvPicPr>
          <p:nvPr>
            <p:ph type="pic" idx="1"/>
          </p:nvPr>
        </p:nvPicPr>
        <p:blipFill>
          <a:blip r:embed="rId2"/>
          <a:srcRect l="21233" r="21233"/>
          <a:stretch>
            <a:fillRect/>
          </a:stretch>
        </p:blipFill>
        <p:spPr>
          <a:xfrm rot="420000">
            <a:off x="3263153" y="1189840"/>
            <a:ext cx="4905455" cy="3930579"/>
          </a:xfrm>
          <a:prstGeom prst="rect">
            <a:avLst/>
          </a:prstGeom>
        </p:spPr>
      </p:pic>
    </p:spTree>
    <p:extLst>
      <p:ext uri="{BB962C8B-B14F-4D97-AF65-F5344CB8AC3E}">
        <p14:creationId xmlns:p14="http://schemas.microsoft.com/office/powerpoint/2010/main" val="2168488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D9A64F-329E-4D31-959A-C10FC8A49891}"/>
              </a:ext>
            </a:extLst>
          </p:cNvPr>
          <p:cNvSpPr>
            <a:spLocks noGrp="1"/>
          </p:cNvSpPr>
          <p:nvPr>
            <p:ph type="body" sz="half" idx="2"/>
          </p:nvPr>
        </p:nvSpPr>
        <p:spPr/>
        <p:txBody>
          <a:bodyPr>
            <a:normAutofit/>
          </a:bodyPr>
          <a:lstStyle/>
          <a:p>
            <a:r>
              <a:rPr lang="en-IN" sz="1400" dirty="0">
                <a:solidFill>
                  <a:srgbClr val="000000"/>
                </a:solidFill>
                <a:effectLst/>
                <a:ea typeface="Times New Roman" panose="02020603050405020304" pitchFamily="18" charset="0"/>
              </a:rPr>
              <a:t>click on ‘Add Workers’ link to add worker details </a:t>
            </a:r>
            <a:endParaRPr lang="en-IN" sz="1400" dirty="0"/>
          </a:p>
        </p:txBody>
      </p:sp>
      <p:pic>
        <p:nvPicPr>
          <p:cNvPr id="12" name="Picture Placeholder 11">
            <a:extLst>
              <a:ext uri="{FF2B5EF4-FFF2-40B4-BE49-F238E27FC236}">
                <a16:creationId xmlns:a16="http://schemas.microsoft.com/office/drawing/2014/main" id="{EE6F3FA2-1E06-466B-B950-7E9AECBA5082}"/>
              </a:ext>
            </a:extLst>
          </p:cNvPr>
          <p:cNvPicPr>
            <a:picLocks noGrp="1"/>
          </p:cNvPicPr>
          <p:nvPr>
            <p:ph type="pic" idx="1"/>
          </p:nvPr>
        </p:nvPicPr>
        <p:blipFill rotWithShape="1">
          <a:blip r:embed="rId2"/>
          <a:srcRect l="14784" t="8736" r="16996" b="5420"/>
          <a:stretch/>
        </p:blipFill>
        <p:spPr bwMode="auto">
          <a:xfrm rot="422769">
            <a:off x="3266865" y="1510369"/>
            <a:ext cx="4772767" cy="33742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250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297B8E-8E40-4973-B736-3CA64077BFD7}"/>
              </a:ext>
            </a:extLst>
          </p:cNvPr>
          <p:cNvSpPr>
            <a:spLocks noGrp="1"/>
          </p:cNvSpPr>
          <p:nvPr>
            <p:ph type="body" sz="half" idx="2"/>
          </p:nvPr>
        </p:nvSpPr>
        <p:spPr>
          <a:xfrm>
            <a:off x="609600" y="2743200"/>
            <a:ext cx="2209800" cy="2179320"/>
          </a:xfrm>
        </p:spPr>
        <p:txBody>
          <a:bodyPr>
            <a:normAutofit/>
          </a:bodyPr>
          <a:lstStyle/>
          <a:p>
            <a:r>
              <a:rPr lang="en-IN" sz="1400" dirty="0"/>
              <a:t>After entering the details click on “Add Employee” Button </a:t>
            </a:r>
          </a:p>
        </p:txBody>
      </p:sp>
      <p:pic>
        <p:nvPicPr>
          <p:cNvPr id="6" name="Picture Placeholder 5">
            <a:extLst>
              <a:ext uri="{FF2B5EF4-FFF2-40B4-BE49-F238E27FC236}">
                <a16:creationId xmlns:a16="http://schemas.microsoft.com/office/drawing/2014/main" id="{EE9F5797-CFE1-4337-BEC4-AA9AE9E4E75A}"/>
              </a:ext>
            </a:extLst>
          </p:cNvPr>
          <p:cNvPicPr>
            <a:picLocks noGrp="1"/>
          </p:cNvPicPr>
          <p:nvPr>
            <p:ph type="pic" idx="1"/>
          </p:nvPr>
        </p:nvPicPr>
        <p:blipFill rotWithShape="1">
          <a:blip r:embed="rId2"/>
          <a:srcRect l="13707" t="6313" r="16763" b="3546"/>
          <a:stretch/>
        </p:blipFill>
        <p:spPr bwMode="auto">
          <a:xfrm rot="472563">
            <a:off x="3698516" y="1594601"/>
            <a:ext cx="4192588" cy="31469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7377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AB3682-4D7E-414D-B3B9-0931826715E3}"/>
              </a:ext>
            </a:extLst>
          </p:cNvPr>
          <p:cNvSpPr>
            <a:spLocks noGrp="1"/>
          </p:cNvSpPr>
          <p:nvPr>
            <p:ph type="body" sz="half" idx="2"/>
          </p:nvPr>
        </p:nvSpPr>
        <p:spPr/>
        <p:txBody>
          <a:bodyPr/>
          <a:lstStyle/>
          <a:p>
            <a:r>
              <a:rPr lang="en-IN" sz="1400" dirty="0"/>
              <a:t>We can view the workers details by clicking on “ View Workers” button</a:t>
            </a:r>
            <a:r>
              <a:rPr lang="en-IN" dirty="0"/>
              <a:t>.</a:t>
            </a:r>
          </a:p>
        </p:txBody>
      </p:sp>
      <p:pic>
        <p:nvPicPr>
          <p:cNvPr id="5" name="Picture Placeholder 4">
            <a:extLst>
              <a:ext uri="{FF2B5EF4-FFF2-40B4-BE49-F238E27FC236}">
                <a16:creationId xmlns:a16="http://schemas.microsoft.com/office/drawing/2014/main" id="{2F824296-9849-4099-BD95-52AF4765F6DF}"/>
              </a:ext>
            </a:extLst>
          </p:cNvPr>
          <p:cNvPicPr>
            <a:picLocks noGrp="1"/>
          </p:cNvPicPr>
          <p:nvPr>
            <p:ph type="pic" idx="1"/>
          </p:nvPr>
        </p:nvPicPr>
        <p:blipFill rotWithShape="1">
          <a:blip r:embed="rId2"/>
          <a:srcRect l="13687" t="12185" r="16997" b="5845"/>
          <a:stretch/>
        </p:blipFill>
        <p:spPr bwMode="auto">
          <a:xfrm rot="420000">
            <a:off x="3240009" y="1663601"/>
            <a:ext cx="4849176" cy="32229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60197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FAA522-4979-455E-9B68-3BF2A0A9677C}"/>
              </a:ext>
            </a:extLst>
          </p:cNvPr>
          <p:cNvSpPr>
            <a:spLocks noGrp="1"/>
          </p:cNvSpPr>
          <p:nvPr>
            <p:ph type="body" sz="half" idx="2"/>
          </p:nvPr>
        </p:nvSpPr>
        <p:spPr/>
        <p:txBody>
          <a:bodyPr>
            <a:normAutofit/>
          </a:bodyPr>
          <a:lstStyle/>
          <a:p>
            <a:r>
              <a:rPr lang="en-IN" sz="1400" dirty="0"/>
              <a:t>Now login to website as a “health worker” by entering your respective username and password .</a:t>
            </a:r>
          </a:p>
        </p:txBody>
      </p:sp>
      <p:pic>
        <p:nvPicPr>
          <p:cNvPr id="5" name="Picture Placeholder 4">
            <a:extLst>
              <a:ext uri="{FF2B5EF4-FFF2-40B4-BE49-F238E27FC236}">
                <a16:creationId xmlns:a16="http://schemas.microsoft.com/office/drawing/2014/main" id="{37D9EE5F-A363-47DC-9CB0-E09D1A921D50}"/>
              </a:ext>
            </a:extLst>
          </p:cNvPr>
          <p:cNvPicPr>
            <a:picLocks noGrp="1"/>
          </p:cNvPicPr>
          <p:nvPr>
            <p:ph type="pic" idx="1"/>
          </p:nvPr>
        </p:nvPicPr>
        <p:blipFill rotWithShape="1">
          <a:blip r:embed="rId2"/>
          <a:srcRect l="13804" t="10025" r="16996" b="6082"/>
          <a:stretch/>
        </p:blipFill>
        <p:spPr bwMode="auto">
          <a:xfrm rot="420000">
            <a:off x="3253861" y="1579529"/>
            <a:ext cx="4841034" cy="32986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45632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9B6A9F4-7447-4975-AC66-4ABFC8D3AE9A}"/>
              </a:ext>
            </a:extLst>
          </p:cNvPr>
          <p:cNvSpPr>
            <a:spLocks noGrp="1"/>
          </p:cNvSpPr>
          <p:nvPr>
            <p:ph type="body" sz="half" idx="2"/>
          </p:nvPr>
        </p:nvSpPr>
        <p:spPr>
          <a:xfrm>
            <a:off x="609600" y="2771843"/>
            <a:ext cx="2209800" cy="2179320"/>
          </a:xfrm>
        </p:spPr>
        <p:txBody>
          <a:bodyPr>
            <a:normAutofit/>
          </a:bodyPr>
          <a:lstStyle/>
          <a:p>
            <a:r>
              <a:rPr lang="en-IN" sz="1400" dirty="0"/>
              <a:t>You can add any children or women details who are going to the food.</a:t>
            </a:r>
          </a:p>
        </p:txBody>
      </p:sp>
      <p:pic>
        <p:nvPicPr>
          <p:cNvPr id="9" name="Picture Placeholder 8">
            <a:extLst>
              <a:ext uri="{FF2B5EF4-FFF2-40B4-BE49-F238E27FC236}">
                <a16:creationId xmlns:a16="http://schemas.microsoft.com/office/drawing/2014/main" id="{A42AA701-E5F3-436A-8DD3-BE19E3EFD2E3}"/>
              </a:ext>
            </a:extLst>
          </p:cNvPr>
          <p:cNvPicPr>
            <a:picLocks noGrp="1"/>
          </p:cNvPicPr>
          <p:nvPr>
            <p:ph type="pic" idx="1"/>
          </p:nvPr>
        </p:nvPicPr>
        <p:blipFill rotWithShape="1">
          <a:blip r:embed="rId2"/>
          <a:srcRect l="14769" t="10025" r="16996" b="11852"/>
          <a:stretch/>
        </p:blipFill>
        <p:spPr bwMode="auto">
          <a:xfrm rot="420000">
            <a:off x="3334926" y="1584487"/>
            <a:ext cx="4773544" cy="30717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21900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E08049-05E4-4EE4-9CF7-9A211C676281}"/>
              </a:ext>
            </a:extLst>
          </p:cNvPr>
          <p:cNvSpPr>
            <a:spLocks noGrp="1"/>
          </p:cNvSpPr>
          <p:nvPr>
            <p:ph type="body" sz="half" idx="2"/>
          </p:nvPr>
        </p:nvSpPr>
        <p:spPr/>
        <p:txBody>
          <a:bodyPr>
            <a:normAutofit/>
          </a:bodyPr>
          <a:lstStyle/>
          <a:p>
            <a:r>
              <a:rPr lang="en-IN" sz="1400" dirty="0"/>
              <a:t>This is the Screen where you can fill the details of the user.</a:t>
            </a:r>
          </a:p>
        </p:txBody>
      </p:sp>
      <p:pic>
        <p:nvPicPr>
          <p:cNvPr id="6" name="Picture Placeholder 5">
            <a:extLst>
              <a:ext uri="{FF2B5EF4-FFF2-40B4-BE49-F238E27FC236}">
                <a16:creationId xmlns:a16="http://schemas.microsoft.com/office/drawing/2014/main" id="{2606A3AC-E90D-4CA4-9388-24795EB8FFE7}"/>
              </a:ext>
            </a:extLst>
          </p:cNvPr>
          <p:cNvPicPr>
            <a:picLocks noGrp="1"/>
          </p:cNvPicPr>
          <p:nvPr>
            <p:ph type="pic" idx="1"/>
          </p:nvPr>
        </p:nvPicPr>
        <p:blipFill rotWithShape="1">
          <a:blip r:embed="rId2"/>
          <a:srcRect l="13687" t="8337" r="16997" b="5609"/>
          <a:stretch/>
        </p:blipFill>
        <p:spPr bwMode="auto">
          <a:xfrm rot="420000">
            <a:off x="3248661" y="1512865"/>
            <a:ext cx="4849176" cy="33835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6665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86DEDD-FF4E-48AF-B430-E91E00481225}"/>
              </a:ext>
            </a:extLst>
          </p:cNvPr>
          <p:cNvSpPr>
            <a:spLocks noGrp="1"/>
          </p:cNvSpPr>
          <p:nvPr>
            <p:ph type="body" sz="half" idx="2"/>
          </p:nvPr>
        </p:nvSpPr>
        <p:spPr/>
        <p:txBody>
          <a:bodyPr/>
          <a:lstStyle/>
          <a:p>
            <a:r>
              <a:rPr lang="en-IN" sz="1400" dirty="0"/>
              <a:t>You can view the details of the patients who took the dose and who missed the dose in this format</a:t>
            </a:r>
            <a:r>
              <a:rPr lang="en-IN" dirty="0"/>
              <a:t>.</a:t>
            </a:r>
          </a:p>
        </p:txBody>
      </p:sp>
      <p:pic>
        <p:nvPicPr>
          <p:cNvPr id="6" name="Picture Placeholder 5">
            <a:extLst>
              <a:ext uri="{FF2B5EF4-FFF2-40B4-BE49-F238E27FC236}">
                <a16:creationId xmlns:a16="http://schemas.microsoft.com/office/drawing/2014/main" id="{DE814FB7-CC74-4E90-BEC7-4117B3AD504E}"/>
              </a:ext>
            </a:extLst>
          </p:cNvPr>
          <p:cNvPicPr>
            <a:picLocks noGrp="1"/>
          </p:cNvPicPr>
          <p:nvPr>
            <p:ph type="pic" idx="1"/>
          </p:nvPr>
        </p:nvPicPr>
        <p:blipFill rotWithShape="1">
          <a:blip r:embed="rId2"/>
          <a:srcRect l="12973" t="6639" r="11243" b="20230"/>
          <a:stretch/>
        </p:blipFill>
        <p:spPr bwMode="auto">
          <a:xfrm rot="406304">
            <a:off x="3235721" y="1470114"/>
            <a:ext cx="5301986" cy="28745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9502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402532-67EB-40FF-8D04-B08C9A119F79}"/>
              </a:ext>
            </a:extLst>
          </p:cNvPr>
          <p:cNvSpPr>
            <a:spLocks noGrp="1"/>
          </p:cNvSpPr>
          <p:nvPr>
            <p:ph type="body" sz="half" idx="2"/>
          </p:nvPr>
        </p:nvSpPr>
        <p:spPr/>
        <p:txBody>
          <a:bodyPr>
            <a:normAutofit/>
          </a:bodyPr>
          <a:lstStyle/>
          <a:p>
            <a:r>
              <a:rPr lang="en-IN" sz="1400" dirty="0"/>
              <a:t>We can also send the notifications to the people who missed there dose.</a:t>
            </a:r>
          </a:p>
        </p:txBody>
      </p:sp>
      <p:pic>
        <p:nvPicPr>
          <p:cNvPr id="6" name="Picture Placeholder 5">
            <a:extLst>
              <a:ext uri="{FF2B5EF4-FFF2-40B4-BE49-F238E27FC236}">
                <a16:creationId xmlns:a16="http://schemas.microsoft.com/office/drawing/2014/main" id="{86ED5292-B4A6-46F5-BF2D-D5E8BCB35E83}"/>
              </a:ext>
            </a:extLst>
          </p:cNvPr>
          <p:cNvPicPr>
            <a:picLocks noGrp="1"/>
          </p:cNvPicPr>
          <p:nvPr>
            <p:ph type="pic" idx="1"/>
          </p:nvPr>
        </p:nvPicPr>
        <p:blipFill rotWithShape="1">
          <a:blip r:embed="rId2"/>
          <a:srcRect l="14430" t="9384" r="19562" b="5035"/>
          <a:stretch/>
        </p:blipFill>
        <p:spPr bwMode="auto">
          <a:xfrm rot="420000">
            <a:off x="3499952" y="1367685"/>
            <a:ext cx="4617720" cy="33649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2161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AC7A9D-6573-42EF-ADEB-E4857A932D56}"/>
              </a:ext>
            </a:extLst>
          </p:cNvPr>
          <p:cNvSpPr>
            <a:spLocks noGrp="1"/>
          </p:cNvSpPr>
          <p:nvPr>
            <p:ph type="body" sz="half" idx="2"/>
          </p:nvPr>
        </p:nvSpPr>
        <p:spPr>
          <a:xfrm>
            <a:off x="685800" y="2819400"/>
            <a:ext cx="2209800" cy="2179320"/>
          </a:xfrm>
        </p:spPr>
        <p:txBody>
          <a:bodyPr>
            <a:normAutofit/>
          </a:bodyPr>
          <a:lstStyle/>
          <a:p>
            <a:r>
              <a:rPr lang="en-IN" sz="1400" dirty="0"/>
              <a:t>This is how patients are supposed to get their notifications through the mail</a:t>
            </a:r>
          </a:p>
        </p:txBody>
      </p:sp>
      <p:pic>
        <p:nvPicPr>
          <p:cNvPr id="5" name="Picture Placeholder 4">
            <a:extLst>
              <a:ext uri="{FF2B5EF4-FFF2-40B4-BE49-F238E27FC236}">
                <a16:creationId xmlns:a16="http://schemas.microsoft.com/office/drawing/2014/main" id="{97C88111-CA2B-4840-A329-1D051CF8F820}"/>
              </a:ext>
            </a:extLst>
          </p:cNvPr>
          <p:cNvPicPr>
            <a:picLocks noGrp="1"/>
          </p:cNvPicPr>
          <p:nvPr>
            <p:ph type="pic" idx="1"/>
          </p:nvPr>
        </p:nvPicPr>
        <p:blipFill rotWithShape="1">
          <a:blip r:embed="rId2"/>
          <a:srcRect l="19210" t="17454" r="25805" b="18091"/>
          <a:stretch/>
        </p:blipFill>
        <p:spPr bwMode="auto">
          <a:xfrm rot="420000">
            <a:off x="3643885" y="1857762"/>
            <a:ext cx="3846606" cy="25343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591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cs typeface="Times New Roman" pitchFamily="18" charset="0"/>
              </a:rPr>
              <a:t>LITERATURE SURVEY</a:t>
            </a:r>
            <a:endParaRPr lang="en-US" sz="4000"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000" dirty="0"/>
              <a:t>India has attempted several nutrition programmes over the last 40 years, with the formulation of the Integrated Child Development Services (ICDS).</a:t>
            </a:r>
          </a:p>
          <a:p>
            <a:pPr>
              <a:buFont typeface="Wingdings" panose="05000000000000000000" pitchFamily="2" charset="2"/>
              <a:buChar char="Ø"/>
            </a:pPr>
            <a:endParaRPr lang="en-IN" sz="2000" dirty="0"/>
          </a:p>
          <a:p>
            <a:pPr marL="0" indent="0">
              <a:buNone/>
            </a:pPr>
            <a:endParaRPr lang="en-IN" sz="2000" dirty="0"/>
          </a:p>
          <a:p>
            <a:pPr>
              <a:buFont typeface="Wingdings" panose="05000000000000000000" pitchFamily="2" charset="2"/>
              <a:buChar char="Ø"/>
            </a:pPr>
            <a:r>
              <a:rPr lang="en-IN" sz="2000" dirty="0"/>
              <a:t>However, nutrition and stunting continue to persist as roadblocks for the country.</a:t>
            </a:r>
          </a:p>
          <a:p>
            <a:pPr>
              <a:buFont typeface="Wingdings" panose="05000000000000000000" pitchFamily="2" charset="2"/>
              <a:buChar char="Ø"/>
            </a:pPr>
            <a:endParaRPr lang="en-IN" sz="2000" dirty="0"/>
          </a:p>
          <a:p>
            <a:pPr marL="0" indent="0">
              <a:buNone/>
            </a:pPr>
            <a:endParaRPr lang="en-IN" sz="2000" dirty="0"/>
          </a:p>
          <a:p>
            <a:pPr>
              <a:buFont typeface="Wingdings" panose="05000000000000000000" pitchFamily="2" charset="2"/>
              <a:buChar char="Ø"/>
            </a:pPr>
            <a:r>
              <a:rPr lang="en-IN" sz="2000" dirty="0"/>
              <a:t>According to the National Family Health Survey 4 (NFHS-4) 2015-16, India has unacceptably high levels of stunting, despite marginal improvement over the years.</a:t>
            </a:r>
            <a:endParaRPr lang="en-US" sz="2000" dirty="0"/>
          </a:p>
        </p:txBody>
      </p:sp>
    </p:spTree>
    <p:extLst>
      <p:ext uri="{BB962C8B-B14F-4D97-AF65-F5344CB8AC3E}">
        <p14:creationId xmlns:p14="http://schemas.microsoft.com/office/powerpoint/2010/main" val="4061061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9B4C-2A8C-467E-8B01-E1EBE9E8AF29}"/>
              </a:ext>
            </a:extLst>
          </p:cNvPr>
          <p:cNvSpPr>
            <a:spLocks noGrp="1"/>
          </p:cNvSpPr>
          <p:nvPr>
            <p:ph type="title"/>
          </p:nvPr>
        </p:nvSpPr>
        <p:spPr/>
        <p:txBody>
          <a:bodyPr/>
          <a:lstStyle/>
          <a:p>
            <a:r>
              <a:rPr lang="en-IN" dirty="0"/>
              <a:t>      </a:t>
            </a:r>
            <a:r>
              <a:rPr lang="en-IN" sz="4000" dirty="0">
                <a:latin typeface="+mn-lt"/>
              </a:rPr>
              <a:t>Conclusion</a:t>
            </a:r>
          </a:p>
        </p:txBody>
      </p:sp>
      <p:sp>
        <p:nvSpPr>
          <p:cNvPr id="3" name="Content Placeholder 2">
            <a:extLst>
              <a:ext uri="{FF2B5EF4-FFF2-40B4-BE49-F238E27FC236}">
                <a16:creationId xmlns:a16="http://schemas.microsoft.com/office/drawing/2014/main" id="{BAC1BFC3-1978-49A2-B76B-E60E3D2BB785}"/>
              </a:ext>
            </a:extLst>
          </p:cNvPr>
          <p:cNvSpPr>
            <a:spLocks noGrp="1"/>
          </p:cNvSpPr>
          <p:nvPr>
            <p:ph idx="1"/>
          </p:nvPr>
        </p:nvSpPr>
        <p:spPr/>
        <p:txBody>
          <a:bodyPr/>
          <a:lstStyle/>
          <a:p>
            <a:pPr>
              <a:buFont typeface="Wingdings" panose="05000000000000000000" pitchFamily="2" charset="2"/>
              <a:buChar char="Ø"/>
            </a:pPr>
            <a:r>
              <a:rPr lang="en-IN" sz="2000" dirty="0"/>
              <a:t>We have created a web application for health worker to monitor and trigger alarms if some women/child have not come for upcoming dose. </a:t>
            </a:r>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marL="0" indent="0">
              <a:buNone/>
            </a:pPr>
            <a:endParaRPr lang="en-IN" sz="2000" dirty="0"/>
          </a:p>
          <a:p>
            <a:pPr>
              <a:buFont typeface="Wingdings" panose="05000000000000000000" pitchFamily="2" charset="2"/>
              <a:buChar char="Ø"/>
            </a:pPr>
            <a:r>
              <a:rPr lang="en-IN" sz="2000" dirty="0"/>
              <a:t>Along with that we provided a feature and by that we can automatically provide alert to the health workers so that they can communicate the same to the patients and can send notification through the mail id or mobile number.</a:t>
            </a:r>
          </a:p>
          <a:p>
            <a:pPr marL="0" indent="0">
              <a:buNone/>
            </a:pPr>
            <a:endParaRPr lang="en-IN" sz="2000" dirty="0"/>
          </a:p>
          <a:p>
            <a:pPr marL="0" indent="0">
              <a:buNone/>
            </a:pPr>
            <a:endParaRPr lang="en-IN" dirty="0"/>
          </a:p>
        </p:txBody>
      </p:sp>
    </p:spTree>
    <p:extLst>
      <p:ext uri="{BB962C8B-B14F-4D97-AF65-F5344CB8AC3E}">
        <p14:creationId xmlns:p14="http://schemas.microsoft.com/office/powerpoint/2010/main" val="2599344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9697-434C-4C3C-AAF3-01C2FECBE136}"/>
              </a:ext>
            </a:extLst>
          </p:cNvPr>
          <p:cNvSpPr>
            <a:spLocks noGrp="1"/>
          </p:cNvSpPr>
          <p:nvPr>
            <p:ph type="title"/>
          </p:nvPr>
        </p:nvSpPr>
        <p:spPr/>
        <p:txBody>
          <a:bodyPr/>
          <a:lstStyle/>
          <a:p>
            <a:r>
              <a:rPr lang="en-IN" dirty="0"/>
              <a:t>      </a:t>
            </a:r>
            <a:r>
              <a:rPr lang="en-IN" sz="4000" dirty="0">
                <a:latin typeface="+mn-lt"/>
              </a:rPr>
              <a:t>REFERENCES</a:t>
            </a:r>
            <a:r>
              <a:rPr lang="en-IN" dirty="0"/>
              <a:t> </a:t>
            </a:r>
          </a:p>
        </p:txBody>
      </p:sp>
      <p:sp>
        <p:nvSpPr>
          <p:cNvPr id="3" name="Content Placeholder 2">
            <a:extLst>
              <a:ext uri="{FF2B5EF4-FFF2-40B4-BE49-F238E27FC236}">
                <a16:creationId xmlns:a16="http://schemas.microsoft.com/office/drawing/2014/main" id="{95568C74-7EE8-4DC8-93F7-2C2CDF31A973}"/>
              </a:ext>
            </a:extLst>
          </p:cNvPr>
          <p:cNvSpPr>
            <a:spLocks noGrp="1"/>
          </p:cNvSpPr>
          <p:nvPr>
            <p:ph idx="1"/>
          </p:nvPr>
        </p:nvSpPr>
        <p:spPr/>
        <p:txBody>
          <a:bodyPr>
            <a:normAutofit/>
          </a:bodyPr>
          <a:lstStyle/>
          <a:p>
            <a:pPr>
              <a:lnSpc>
                <a:spcPct val="107000"/>
              </a:lnSpc>
              <a:spcAft>
                <a:spcPts val="1200"/>
              </a:spcAft>
              <a:buFont typeface="Wingdings" panose="05000000000000000000" pitchFamily="2" charset="2"/>
              <a:buChar char="Ø"/>
            </a:pPr>
            <a:r>
              <a:rPr lang="en-IN" sz="1700" u="sng" dirty="0">
                <a:effectLst/>
                <a:ea typeface="Times New Roman" panose="02020603050405020304" pitchFamily="18" charset="0"/>
                <a:hlinkClick r:id="rId2">
                  <a:extLst>
                    <a:ext uri="{A12FA001-AC4F-418D-AE19-62706E023703}">
                      <ahyp:hlinkClr xmlns:ahyp="http://schemas.microsoft.com/office/drawing/2018/hyperlinkcolor" val="tx"/>
                    </a:ext>
                  </a:extLst>
                </a:hlinkClick>
              </a:rPr>
              <a:t>https://www.india.gov.in/spotlight/poshan-abhiyaan-pms-overarching-scheme-holistic-nourishment</a:t>
            </a:r>
            <a:endParaRPr lang="en-IN" sz="1700" u="sng" dirty="0">
              <a:effectLst/>
              <a:ea typeface="Times New Roman" panose="02020603050405020304" pitchFamily="18" charset="0"/>
            </a:endParaRPr>
          </a:p>
          <a:p>
            <a:pPr>
              <a:lnSpc>
                <a:spcPct val="107000"/>
              </a:lnSpc>
              <a:spcAft>
                <a:spcPts val="1200"/>
              </a:spcAft>
              <a:buFont typeface="Wingdings" panose="05000000000000000000" pitchFamily="2" charset="2"/>
              <a:buChar char="Ø"/>
            </a:pPr>
            <a:r>
              <a:rPr lang="en-IN" sz="1700" u="sng" dirty="0">
                <a:effectLst/>
                <a:ea typeface="Times New Roman" panose="02020603050405020304" pitchFamily="18" charset="0"/>
                <a:hlinkClick r:id="rId3">
                  <a:extLst>
                    <a:ext uri="{A12FA001-AC4F-418D-AE19-62706E023703}">
                      <ahyp:hlinkClr xmlns:ahyp="http://schemas.microsoft.com/office/drawing/2018/hyperlinkcolor" val="tx"/>
                    </a:ext>
                  </a:extLst>
                </a:hlinkClick>
              </a:rPr>
              <a:t>https://www.orfonline.org/research/towards-a-malnutrition-free-india-63290/</a:t>
            </a:r>
            <a:r>
              <a:rPr lang="en-IN" sz="1700" dirty="0">
                <a:effectLst/>
                <a:ea typeface="Times New Roman" panose="02020603050405020304" pitchFamily="18" charset="0"/>
              </a:rPr>
              <a:t> </a:t>
            </a:r>
          </a:p>
          <a:p>
            <a:pPr>
              <a:lnSpc>
                <a:spcPct val="107000"/>
              </a:lnSpc>
              <a:spcAft>
                <a:spcPts val="1200"/>
              </a:spcAft>
              <a:buFont typeface="Wingdings" panose="05000000000000000000" pitchFamily="2" charset="2"/>
              <a:buChar char="Ø"/>
            </a:pPr>
            <a:r>
              <a:rPr lang="en-IN" sz="1700" u="sng" dirty="0">
                <a:effectLst/>
                <a:ea typeface="Times New Roman" panose="02020603050405020304" pitchFamily="18" charset="0"/>
                <a:hlinkClick r:id="rId4">
                  <a:extLst>
                    <a:ext uri="{A12FA001-AC4F-418D-AE19-62706E023703}">
                      <ahyp:hlinkClr xmlns:ahyp="http://schemas.microsoft.com/office/drawing/2018/hyperlinkcolor" val="tx"/>
                    </a:ext>
                  </a:extLst>
                </a:hlinkClick>
              </a:rPr>
              <a:t>https://niti.gov.in/sites/default/files/2020-10/POSHAN-Abhiyaan-Monitoring-Report22July2020.pdf</a:t>
            </a:r>
            <a:endParaRPr lang="en-IN" sz="1700" dirty="0">
              <a:effectLst/>
              <a:ea typeface="Times New Roman" panose="02020603050405020304" pitchFamily="18" charset="0"/>
            </a:endParaRPr>
          </a:p>
          <a:p>
            <a:pPr>
              <a:lnSpc>
                <a:spcPct val="107000"/>
              </a:lnSpc>
              <a:spcAft>
                <a:spcPts val="1200"/>
              </a:spcAft>
              <a:buFont typeface="Wingdings" panose="05000000000000000000" pitchFamily="2" charset="2"/>
              <a:buChar char="Ø"/>
            </a:pPr>
            <a:r>
              <a:rPr lang="en-IN" sz="1700" u="sng" dirty="0">
                <a:effectLst/>
                <a:ea typeface="Times New Roman" panose="02020603050405020304" pitchFamily="18" charset="0"/>
                <a:hlinkClick r:id="rId5">
                  <a:extLst>
                    <a:ext uri="{A12FA001-AC4F-418D-AE19-62706E023703}">
                      <ahyp:hlinkClr xmlns:ahyp="http://schemas.microsoft.com/office/drawing/2018/hyperlinkcolor" val="tx"/>
                    </a:ext>
                  </a:extLst>
                </a:hlinkClick>
              </a:rPr>
              <a:t>http://poshanabhiyaan.gov.in/</a:t>
            </a:r>
            <a:endParaRPr lang="en-IN" sz="1700" dirty="0">
              <a:effectLst/>
              <a:ea typeface="Times New Roman" panose="02020603050405020304" pitchFamily="18" charset="0"/>
            </a:endParaRPr>
          </a:p>
          <a:p>
            <a:pPr>
              <a:lnSpc>
                <a:spcPct val="107000"/>
              </a:lnSpc>
              <a:spcAft>
                <a:spcPts val="1200"/>
              </a:spcAft>
              <a:buFont typeface="Wingdings" panose="05000000000000000000" pitchFamily="2" charset="2"/>
              <a:buChar char="Ø"/>
            </a:pPr>
            <a:r>
              <a:rPr lang="en-IN" sz="1700" u="sng" dirty="0">
                <a:effectLst/>
                <a:ea typeface="Times New Roman" panose="02020603050405020304" pitchFamily="18" charset="0"/>
                <a:hlinkClick r:id="rId6">
                  <a:extLst>
                    <a:ext uri="{A12FA001-AC4F-418D-AE19-62706E023703}">
                      <ahyp:hlinkClr xmlns:ahyp="http://schemas.microsoft.com/office/drawing/2018/hyperlinkcolor" val="tx"/>
                    </a:ext>
                  </a:extLst>
                </a:hlinkClick>
              </a:rPr>
              <a:t>https://www.who.int/nutgrowthdb/database/countries/ind/en/</a:t>
            </a:r>
            <a:endParaRPr lang="en-IN" sz="1700" dirty="0">
              <a:effectLst/>
              <a:ea typeface="Times New Roman" panose="02020603050405020304" pitchFamily="18" charset="0"/>
            </a:endParaRPr>
          </a:p>
          <a:p>
            <a:pPr>
              <a:lnSpc>
                <a:spcPct val="107000"/>
              </a:lnSpc>
              <a:spcAft>
                <a:spcPts val="1200"/>
              </a:spcAft>
              <a:buFont typeface="Wingdings" panose="05000000000000000000" pitchFamily="2" charset="2"/>
              <a:buChar char="Ø"/>
            </a:pPr>
            <a:r>
              <a:rPr lang="en-IN" sz="1700" u="sng" dirty="0">
                <a:effectLst/>
                <a:ea typeface="Times New Roman" panose="02020603050405020304" pitchFamily="18" charset="0"/>
                <a:hlinkClick r:id="rId7">
                  <a:extLst>
                    <a:ext uri="{A12FA001-AC4F-418D-AE19-62706E023703}">
                      <ahyp:hlinkClr xmlns:ahyp="http://schemas.microsoft.com/office/drawing/2018/hyperlinkcolor" val="tx"/>
                    </a:ext>
                  </a:extLst>
                </a:hlinkClick>
              </a:rPr>
              <a:t>https://globalnutritionreport.org/resources/nutrition-profiles/asia/southern-asia/india/</a:t>
            </a:r>
            <a:r>
              <a:rPr lang="en-IN" sz="1700" b="1" dirty="0">
                <a:effectLst/>
                <a:ea typeface="Times New Roman" panose="02020603050405020304" pitchFamily="18" charset="0"/>
              </a:rPr>
              <a:t> </a:t>
            </a:r>
          </a:p>
          <a:p>
            <a:pPr>
              <a:lnSpc>
                <a:spcPct val="107000"/>
              </a:lnSpc>
              <a:spcAft>
                <a:spcPts val="1200"/>
              </a:spcAft>
              <a:buFont typeface="Wingdings" panose="05000000000000000000" pitchFamily="2" charset="2"/>
              <a:buChar char="Ø"/>
            </a:pPr>
            <a:r>
              <a:rPr lang="en-IN" sz="1700" u="sng" dirty="0">
                <a:effectLst/>
                <a:ea typeface="Times New Roman" panose="02020603050405020304" pitchFamily="18" charset="0"/>
              </a:rPr>
              <a:t>https://www.youtube.com/watch?v=s3rT81FfmE0   </a:t>
            </a:r>
          </a:p>
          <a:p>
            <a:pPr marL="0" indent="0">
              <a:lnSpc>
                <a:spcPct val="107000"/>
              </a:lnSpc>
              <a:spcAft>
                <a:spcPts val="1200"/>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71197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23A3E9-B59B-41E9-9E26-3EC44E8C00C3}"/>
              </a:ext>
            </a:extLst>
          </p:cNvPr>
          <p:cNvSpPr>
            <a:spLocks noGrp="1"/>
          </p:cNvSpPr>
          <p:nvPr>
            <p:ph type="ctrTitle"/>
          </p:nvPr>
        </p:nvSpPr>
        <p:spPr/>
        <p:txBody>
          <a:bodyPr/>
          <a:lstStyle/>
          <a:p>
            <a:r>
              <a:rPr lang="en-IN" dirty="0"/>
              <a:t>   </a:t>
            </a:r>
            <a:r>
              <a:rPr lang="en-IN" sz="6000" dirty="0">
                <a:solidFill>
                  <a:schemeClr val="tx1"/>
                </a:solidFill>
                <a:latin typeface="Algerian" panose="04020705040A02060702" pitchFamily="82" charset="0"/>
              </a:rPr>
              <a:t>THANK YOU </a:t>
            </a:r>
          </a:p>
        </p:txBody>
      </p:sp>
    </p:spTree>
    <p:extLst>
      <p:ext uri="{BB962C8B-B14F-4D97-AF65-F5344CB8AC3E}">
        <p14:creationId xmlns:p14="http://schemas.microsoft.com/office/powerpoint/2010/main" val="45676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228600" y="914400"/>
            <a:ext cx="8686800" cy="5791200"/>
          </a:xfrm>
        </p:spPr>
        <p:txBody>
          <a:bodyPr>
            <a:normAutofit lnSpcReduction="10000"/>
          </a:bodyPr>
          <a:lstStyle/>
          <a:p>
            <a:pPr>
              <a:buFont typeface="Wingdings" panose="05000000000000000000" pitchFamily="2" charset="2"/>
              <a:buChar char="Ø"/>
            </a:pPr>
            <a:r>
              <a:rPr lang="en-IN" sz="2000" dirty="0"/>
              <a:t>Under the ICDS umbrella, multiple schemes such as </a:t>
            </a:r>
            <a:r>
              <a:rPr lang="en-IN" sz="2000" dirty="0" err="1"/>
              <a:t>Anganwadi</a:t>
            </a:r>
            <a:r>
              <a:rPr lang="en-IN" sz="2000" dirty="0"/>
              <a:t> services, schemes for Adolescent Girls, and </a:t>
            </a:r>
            <a:r>
              <a:rPr lang="en-IN" sz="2000" i="1" dirty="0" err="1"/>
              <a:t>Pradhan</a:t>
            </a:r>
            <a:r>
              <a:rPr lang="en-IN" sz="2000" i="1" dirty="0"/>
              <a:t> </a:t>
            </a:r>
            <a:r>
              <a:rPr lang="en-IN" sz="2000" i="1" dirty="0" err="1"/>
              <a:t>Mantri</a:t>
            </a:r>
            <a:r>
              <a:rPr lang="en-IN" sz="2000" i="1" dirty="0"/>
              <a:t> </a:t>
            </a:r>
            <a:r>
              <a:rPr lang="en-IN" sz="2000" i="1" dirty="0" err="1"/>
              <a:t>Matru</a:t>
            </a:r>
            <a:r>
              <a:rPr lang="en-IN" sz="2000" i="1" dirty="0"/>
              <a:t> </a:t>
            </a:r>
            <a:r>
              <a:rPr lang="en-IN" sz="2000" i="1" dirty="0" err="1"/>
              <a:t>Vandana</a:t>
            </a:r>
            <a:r>
              <a:rPr lang="en-IN" sz="2000" i="1" dirty="0"/>
              <a:t> </a:t>
            </a:r>
            <a:r>
              <a:rPr lang="en-IN" sz="2000" i="1" dirty="0" err="1"/>
              <a:t>Yojna</a:t>
            </a:r>
            <a:r>
              <a:rPr lang="en-IN" sz="2000" dirty="0"/>
              <a:t> (PMMVY) have been initiated. Additionally, Nutritional Rehabilitation Centres were established by the Ministry of Health and Family Welfare to treat severe malnutrition in children.</a:t>
            </a:r>
          </a:p>
          <a:p>
            <a:pPr>
              <a:buFont typeface="Wingdings" panose="05000000000000000000" pitchFamily="2" charset="2"/>
              <a:buChar char="Ø"/>
            </a:pPr>
            <a:endParaRPr lang="en-IN" sz="2000" dirty="0"/>
          </a:p>
          <a:p>
            <a:pPr marL="0" indent="0">
              <a:buNone/>
            </a:pPr>
            <a:endParaRPr lang="en-IN" sz="2000" dirty="0"/>
          </a:p>
          <a:p>
            <a:pPr marL="0" indent="0">
              <a:buNone/>
            </a:pPr>
            <a:endParaRPr lang="en-US" sz="2000" dirty="0"/>
          </a:p>
          <a:p>
            <a:pPr>
              <a:buFont typeface="Wingdings" panose="05000000000000000000" pitchFamily="2" charset="2"/>
              <a:buChar char="Ø"/>
            </a:pPr>
            <a:r>
              <a:rPr lang="en-IN" sz="2000" dirty="0"/>
              <a:t>Despite of all programmes and schemes targeting maternal and child health and nutrition, the uptake of nutrition services by beneficiaries has been meagre.  </a:t>
            </a:r>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marL="0" indent="0">
              <a:buNone/>
            </a:pPr>
            <a:endParaRPr lang="en-IN" sz="2000" dirty="0"/>
          </a:p>
          <a:p>
            <a:pPr>
              <a:buFont typeface="Wingdings" panose="05000000000000000000" pitchFamily="2" charset="2"/>
              <a:buChar char="Ø"/>
            </a:pPr>
            <a:r>
              <a:rPr lang="en-IN" sz="2000" dirty="0"/>
              <a:t>According to the NFHS-4 data, only 51 </a:t>
            </a:r>
            <a:r>
              <a:rPr lang="en-IN" sz="2000" dirty="0" err="1"/>
              <a:t>percent</a:t>
            </a:r>
            <a:r>
              <a:rPr lang="en-IN" sz="2000" dirty="0"/>
              <a:t> of pregnant women attended the minimum four antenatal services and only 30 </a:t>
            </a:r>
            <a:r>
              <a:rPr lang="en-IN" sz="2000" dirty="0" err="1"/>
              <a:t>percent</a:t>
            </a:r>
            <a:r>
              <a:rPr lang="en-IN" sz="2000" dirty="0"/>
              <a:t> of women consumed IFA supplements. </a:t>
            </a:r>
            <a:endParaRPr lang="en-US" sz="2000" dirty="0"/>
          </a:p>
        </p:txBody>
      </p:sp>
    </p:spTree>
    <p:extLst>
      <p:ext uri="{BB962C8B-B14F-4D97-AF65-F5344CB8AC3E}">
        <p14:creationId xmlns:p14="http://schemas.microsoft.com/office/powerpoint/2010/main" val="25757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28600" y="990600"/>
            <a:ext cx="8686800" cy="5599113"/>
          </a:xfrm>
        </p:spPr>
        <p:txBody>
          <a:bodyPr>
            <a:normAutofit/>
          </a:bodyPr>
          <a:lstStyle/>
          <a:p>
            <a:pPr>
              <a:buFont typeface="Wingdings" panose="05000000000000000000" pitchFamily="2" charset="2"/>
              <a:buChar char="Ø"/>
            </a:pPr>
            <a:r>
              <a:rPr lang="en-IN" sz="2000" dirty="0"/>
              <a:t>With the objective of enhancing inclusion and increasing the quality and quantity of services, the Ministry of Women and Child Development launched the National Nutrition Mission (POSHAN </a:t>
            </a:r>
            <a:r>
              <a:rPr lang="en-IN" sz="2000" dirty="0" err="1"/>
              <a:t>Abhiyaan</a:t>
            </a:r>
            <a:r>
              <a:rPr lang="en-IN" sz="2000" dirty="0"/>
              <a:t>) in 2017. </a:t>
            </a:r>
          </a:p>
          <a:p>
            <a:pPr marL="0" indent="0">
              <a:buNone/>
            </a:pPr>
            <a:endParaRPr lang="en-IN" sz="2000" dirty="0"/>
          </a:p>
          <a:p>
            <a:pPr marL="0" indent="0">
              <a:buNone/>
            </a:pPr>
            <a:endParaRPr lang="en-IN" sz="2000" dirty="0"/>
          </a:p>
          <a:p>
            <a:pPr marL="0" indent="0">
              <a:buNone/>
            </a:pPr>
            <a:endParaRPr lang="en-IN" sz="2000" dirty="0"/>
          </a:p>
          <a:p>
            <a:pPr>
              <a:buFont typeface="Wingdings" panose="05000000000000000000" pitchFamily="2" charset="2"/>
              <a:buChar char="Ø"/>
            </a:pPr>
            <a:r>
              <a:rPr lang="en-IN" sz="2000" dirty="0"/>
              <a:t>The principal goal of POSHAN </a:t>
            </a:r>
            <a:r>
              <a:rPr lang="en-IN" sz="2000" dirty="0" err="1"/>
              <a:t>Abhiyaan</a:t>
            </a:r>
            <a:r>
              <a:rPr lang="en-IN" sz="2000" dirty="0"/>
              <a:t> is improving the nutritional status of children from 0-6 years, adolescent girls, pregnant women, and lactating mothers.</a:t>
            </a:r>
          </a:p>
          <a:p>
            <a:pPr marL="0" indent="0">
              <a:buNone/>
            </a:pPr>
            <a:endParaRPr lang="en-IN" sz="2000" dirty="0"/>
          </a:p>
          <a:p>
            <a:pPr marL="0" indent="0">
              <a:buNone/>
            </a:pPr>
            <a:endParaRPr lang="en-IN" sz="2000" dirty="0"/>
          </a:p>
          <a:p>
            <a:pPr marL="0" indent="0">
              <a:buNone/>
            </a:pPr>
            <a:endParaRPr lang="en-IN" sz="2000" dirty="0"/>
          </a:p>
          <a:p>
            <a:pPr>
              <a:buFont typeface="Wingdings" panose="05000000000000000000" pitchFamily="2" charset="2"/>
              <a:buChar char="Ø"/>
            </a:pPr>
            <a:r>
              <a:rPr lang="en-IN" sz="2000" dirty="0"/>
              <a:t>POSHAN </a:t>
            </a:r>
            <a:r>
              <a:rPr lang="en-IN" sz="2000" dirty="0" err="1"/>
              <a:t>Abhiyaan</a:t>
            </a:r>
            <a:r>
              <a:rPr lang="en-IN" sz="2000" dirty="0"/>
              <a:t> is a three-year programme established to ensure a holistic approach, covering all 36 States and Union Territories.</a:t>
            </a:r>
          </a:p>
        </p:txBody>
      </p:sp>
    </p:spTree>
    <p:extLst>
      <p:ext uri="{BB962C8B-B14F-4D97-AF65-F5344CB8AC3E}">
        <p14:creationId xmlns:p14="http://schemas.microsoft.com/office/powerpoint/2010/main" val="1083990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CF42-64D5-4D90-8221-B6900BD4023E}"/>
              </a:ext>
            </a:extLst>
          </p:cNvPr>
          <p:cNvSpPr>
            <a:spLocks noGrp="1"/>
          </p:cNvSpPr>
          <p:nvPr>
            <p:ph type="title"/>
          </p:nvPr>
        </p:nvSpPr>
        <p:spPr/>
        <p:txBody>
          <a:bodyPr>
            <a:normAutofit/>
          </a:bodyPr>
          <a:lstStyle/>
          <a:p>
            <a:r>
              <a:rPr lang="en-IN" dirty="0"/>
              <a:t>   </a:t>
            </a:r>
            <a:r>
              <a:rPr lang="en-IN" sz="4000" dirty="0">
                <a:latin typeface="+mn-lt"/>
              </a:rPr>
              <a:t>OBJECTIVE</a:t>
            </a:r>
            <a:r>
              <a:rPr lang="en-IN" dirty="0"/>
              <a:t>  </a:t>
            </a:r>
          </a:p>
        </p:txBody>
      </p:sp>
      <p:sp>
        <p:nvSpPr>
          <p:cNvPr id="6" name="Content Placeholder 5">
            <a:extLst>
              <a:ext uri="{FF2B5EF4-FFF2-40B4-BE49-F238E27FC236}">
                <a16:creationId xmlns:a16="http://schemas.microsoft.com/office/drawing/2014/main" id="{8AE7D0B0-A0BA-4CBC-B7D3-6B34CE415AD6}"/>
              </a:ext>
            </a:extLst>
          </p:cNvPr>
          <p:cNvSpPr>
            <a:spLocks noGrp="1"/>
          </p:cNvSpPr>
          <p:nvPr>
            <p:ph sz="half" idx="2"/>
          </p:nvPr>
        </p:nvSpPr>
        <p:spPr>
          <a:xfrm>
            <a:off x="609600" y="2666999"/>
            <a:ext cx="8077200" cy="3687925"/>
          </a:xfrm>
        </p:spPr>
        <p:txBody>
          <a:bodyPr>
            <a:normAutofit/>
          </a:bodyPr>
          <a:lstStyle/>
          <a:p>
            <a:r>
              <a:rPr lang="en-IN" sz="2000" dirty="0"/>
              <a:t>Promoting Holistic Nutrition Among Women and children through/with the help of IT for </a:t>
            </a:r>
            <a:r>
              <a:rPr lang="en-IN" sz="2000" dirty="0" err="1"/>
              <a:t>PoshanAbhiyaan</a:t>
            </a:r>
            <a:r>
              <a:rPr lang="en-IN" sz="2000" dirty="0"/>
              <a:t>. Design a system for health worker to monitor and trigger alarms if some women/child have not come for upcoming dose. Additionally, If the email Id of the patient is registered then provide notification to them to get the dose. . </a:t>
            </a:r>
          </a:p>
        </p:txBody>
      </p:sp>
    </p:spTree>
    <p:extLst>
      <p:ext uri="{BB962C8B-B14F-4D97-AF65-F5344CB8AC3E}">
        <p14:creationId xmlns:p14="http://schemas.microsoft.com/office/powerpoint/2010/main" val="236239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63D4-EED7-419D-B9C9-82A856F9EA11}"/>
              </a:ext>
            </a:extLst>
          </p:cNvPr>
          <p:cNvSpPr>
            <a:spLocks noGrp="1"/>
          </p:cNvSpPr>
          <p:nvPr>
            <p:ph type="title"/>
          </p:nvPr>
        </p:nvSpPr>
        <p:spPr>
          <a:xfrm>
            <a:off x="1295400" y="704088"/>
            <a:ext cx="7696200" cy="743712"/>
          </a:xfrm>
        </p:spPr>
        <p:txBody>
          <a:bodyPr>
            <a:normAutofit/>
          </a:bodyPr>
          <a:lstStyle/>
          <a:p>
            <a:r>
              <a:rPr lang="en-IN" sz="4000" dirty="0">
                <a:latin typeface="+mn-lt"/>
              </a:rPr>
              <a:t>INTRODUCTION</a:t>
            </a:r>
          </a:p>
        </p:txBody>
      </p:sp>
      <p:sp>
        <p:nvSpPr>
          <p:cNvPr id="3" name="Content Placeholder 2">
            <a:extLst>
              <a:ext uri="{FF2B5EF4-FFF2-40B4-BE49-F238E27FC236}">
                <a16:creationId xmlns:a16="http://schemas.microsoft.com/office/drawing/2014/main" id="{76981A0E-2899-4C12-AEF6-90334D21B019}"/>
              </a:ext>
            </a:extLst>
          </p:cNvPr>
          <p:cNvSpPr>
            <a:spLocks noGrp="1"/>
          </p:cNvSpPr>
          <p:nvPr>
            <p:ph sz="half" idx="1"/>
          </p:nvPr>
        </p:nvSpPr>
        <p:spPr>
          <a:xfrm>
            <a:off x="228600" y="1447800"/>
            <a:ext cx="8534400" cy="5257800"/>
          </a:xfrm>
        </p:spPr>
        <p:txBody>
          <a:bodyPr>
            <a:normAutofit/>
          </a:bodyPr>
          <a:lstStyle/>
          <a:p>
            <a:pPr marL="0" indent="0">
              <a:buNone/>
            </a:pPr>
            <a:r>
              <a:rPr lang="en-IN" dirty="0"/>
              <a:t>POSHAN ABHIYAAN:</a:t>
            </a:r>
          </a:p>
          <a:p>
            <a:pPr>
              <a:buFont typeface="Wingdings" panose="05000000000000000000" pitchFamily="2" charset="2"/>
              <a:buChar char="Ø"/>
            </a:pPr>
            <a:r>
              <a:rPr lang="en-IN" sz="2000" dirty="0"/>
              <a:t>There are 4-5 crore people in India who are suffering from malnutrition .</a:t>
            </a:r>
          </a:p>
          <a:p>
            <a:pPr>
              <a:buFont typeface="Wingdings" panose="05000000000000000000" pitchFamily="2" charset="2"/>
              <a:buChar char="Ø"/>
            </a:pPr>
            <a:r>
              <a:rPr lang="en-IN" sz="2000" dirty="0"/>
              <a:t>So, in order to remove this number by 2025 our government has launched a scheme called “</a:t>
            </a:r>
            <a:r>
              <a:rPr lang="en-IN" sz="2000" dirty="0" err="1"/>
              <a:t>Poshan</a:t>
            </a:r>
            <a:r>
              <a:rPr lang="en-IN" sz="2000" dirty="0"/>
              <a:t> </a:t>
            </a:r>
            <a:r>
              <a:rPr lang="en-IN" sz="2000" dirty="0" err="1"/>
              <a:t>Abhiyaan</a:t>
            </a:r>
            <a:r>
              <a:rPr lang="en-IN" sz="2000" dirty="0"/>
              <a:t>” in 2018 with a budget of 9046 crores.</a:t>
            </a:r>
          </a:p>
          <a:p>
            <a:pPr>
              <a:buFont typeface="Wingdings" panose="05000000000000000000" pitchFamily="2" charset="2"/>
              <a:buChar char="Ø"/>
            </a:pPr>
            <a:r>
              <a:rPr lang="en-IN" sz="2000" dirty="0"/>
              <a:t>The main aim of this scheme is to reduce 1.stunting </a:t>
            </a:r>
          </a:p>
          <a:p>
            <a:pPr marL="0" indent="0">
              <a:buNone/>
            </a:pPr>
            <a:r>
              <a:rPr lang="en-IN" sz="2000" dirty="0"/>
              <a:t>               2.under nutrition   </a:t>
            </a:r>
          </a:p>
          <a:p>
            <a:pPr marL="0" indent="0">
              <a:buNone/>
            </a:pPr>
            <a:r>
              <a:rPr lang="en-IN" sz="2000" dirty="0"/>
              <a:t>               3. anaemia   </a:t>
            </a:r>
          </a:p>
          <a:p>
            <a:pPr marL="0" indent="0">
              <a:buNone/>
            </a:pPr>
            <a:r>
              <a:rPr lang="en-IN" sz="2000" dirty="0"/>
              <a:t>         4.Reduce low birth weight.</a:t>
            </a:r>
          </a:p>
          <a:p>
            <a:pPr>
              <a:buFont typeface="Wingdings" panose="05000000000000000000" pitchFamily="2" charset="2"/>
              <a:buChar char="Ø"/>
            </a:pPr>
            <a:r>
              <a:rPr lang="en-IN" sz="2000" dirty="0"/>
              <a:t>According to our sustainability development goals , the goal no’s 2 and 3 are “People in India should not die with hunger and everyone should maintain good health.</a:t>
            </a:r>
          </a:p>
          <a:p>
            <a:pPr>
              <a:buFont typeface="Wingdings" panose="05000000000000000000" pitchFamily="2" charset="2"/>
              <a:buChar char="Ø"/>
            </a:pPr>
            <a:r>
              <a:rPr lang="en-IN" sz="2000" dirty="0"/>
              <a:t>That is the reason it is vital to maintain the record of the children and women who are suffering with nutritional problem and make them healthier through the scheme , which we can achieve through this website. </a:t>
            </a:r>
          </a:p>
          <a:p>
            <a:endParaRPr lang="en-IN" dirty="0"/>
          </a:p>
        </p:txBody>
      </p:sp>
    </p:spTree>
    <p:extLst>
      <p:ext uri="{BB962C8B-B14F-4D97-AF65-F5344CB8AC3E}">
        <p14:creationId xmlns:p14="http://schemas.microsoft.com/office/powerpoint/2010/main" val="286898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542288"/>
          </a:xfrm>
        </p:spPr>
        <p:txBody>
          <a:bodyPr>
            <a:normAutofit fontScale="90000"/>
          </a:bodyPr>
          <a:lstStyle/>
          <a:p>
            <a:br>
              <a:rPr lang="en-US" sz="5400" b="1" dirty="0">
                <a:solidFill>
                  <a:schemeClr val="tx1"/>
                </a:solidFill>
                <a:latin typeface="Times New Roman" pitchFamily="18" charset="0"/>
                <a:cs typeface="Times New Roman" pitchFamily="18" charset="0"/>
              </a:rPr>
            </a:br>
            <a:br>
              <a:rPr lang="en-US" sz="5400" b="1" dirty="0">
                <a:solidFill>
                  <a:schemeClr val="tx1"/>
                </a:solidFill>
                <a:latin typeface="Times New Roman" pitchFamily="18" charset="0"/>
                <a:cs typeface="Times New Roman" pitchFamily="18" charset="0"/>
              </a:rPr>
            </a:br>
            <a:br>
              <a:rPr lang="en-US" sz="5400" b="1" dirty="0">
                <a:solidFill>
                  <a:schemeClr val="tx1"/>
                </a:solidFill>
                <a:latin typeface="Times New Roman" pitchFamily="18" charset="0"/>
                <a:cs typeface="Times New Roman" pitchFamily="18" charset="0"/>
              </a:rPr>
            </a:br>
            <a:br>
              <a:rPr lang="en-US" sz="5400" b="1" dirty="0">
                <a:solidFill>
                  <a:schemeClr val="tx1"/>
                </a:solidFill>
                <a:latin typeface="Times New Roman" pitchFamily="18" charset="0"/>
                <a:cs typeface="Times New Roman" pitchFamily="18" charset="0"/>
              </a:rPr>
            </a:br>
            <a:br>
              <a:rPr lang="en-US" sz="5400" b="1" dirty="0">
                <a:solidFill>
                  <a:schemeClr val="tx1"/>
                </a:solidFill>
                <a:latin typeface="Times New Roman" pitchFamily="18" charset="0"/>
                <a:cs typeface="Times New Roman" pitchFamily="18" charset="0"/>
              </a:rPr>
            </a:br>
            <a:r>
              <a:rPr lang="en-US" sz="5400" b="1" dirty="0">
                <a:solidFill>
                  <a:schemeClr val="tx1"/>
                </a:solidFill>
                <a:latin typeface="Times New Roman" pitchFamily="18" charset="0"/>
                <a:cs typeface="Times New Roman" pitchFamily="18" charset="0"/>
              </a:rPr>
              <a:t>     </a:t>
            </a:r>
            <a:r>
              <a:rPr lang="en-US" sz="4400" b="1" dirty="0">
                <a:latin typeface="+mn-lt"/>
                <a:cs typeface="Times New Roman" pitchFamily="18" charset="0"/>
              </a:rPr>
              <a:t>EXISTING SYSYTEM </a:t>
            </a:r>
          </a:p>
        </p:txBody>
      </p:sp>
      <p:sp>
        <p:nvSpPr>
          <p:cNvPr id="3" name="Content Placeholder 2"/>
          <p:cNvSpPr>
            <a:spLocks noGrp="1"/>
          </p:cNvSpPr>
          <p:nvPr>
            <p:ph idx="1"/>
          </p:nvPr>
        </p:nvSpPr>
        <p:spPr/>
        <p:txBody>
          <a:bodyPr>
            <a:normAutofit/>
          </a:bodyPr>
          <a:lstStyle/>
          <a:p>
            <a:r>
              <a:rPr lang="en-IN" sz="2000" dirty="0"/>
              <a:t>All the applications which are available are only providing the information about dosage and the timing they have to take the dosage, but no application is providing the workers the track record of the customers about their daily consumption and the record of the missing people from the intake. </a:t>
            </a:r>
          </a:p>
          <a:p>
            <a:pPr marL="0" indent="0">
              <a:buNone/>
            </a:pPr>
            <a:endParaRPr lang="en-IN" sz="2000" dirty="0"/>
          </a:p>
          <a:p>
            <a:pPr marL="0" indent="0">
              <a:buNone/>
            </a:pPr>
            <a:endParaRPr lang="en-IN" sz="2000" dirty="0"/>
          </a:p>
          <a:p>
            <a:pPr marL="0" indent="0">
              <a:buNone/>
            </a:pPr>
            <a:endParaRPr lang="en-IN" sz="2000" dirty="0"/>
          </a:p>
          <a:p>
            <a:r>
              <a:rPr lang="en-US" sz="2000" dirty="0"/>
              <a:t>Above all the existing applications are not providing notification facilities to the people who enrolled and missed the dose.</a:t>
            </a:r>
          </a:p>
        </p:txBody>
      </p:sp>
    </p:spTree>
    <p:extLst>
      <p:ext uri="{BB962C8B-B14F-4D97-AF65-F5344CB8AC3E}">
        <p14:creationId xmlns:p14="http://schemas.microsoft.com/office/powerpoint/2010/main" val="73765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Times New Roman" pitchFamily="18" charset="0"/>
                <a:cs typeface="Times New Roman" pitchFamily="18" charset="0"/>
              </a:rPr>
              <a:t>       </a:t>
            </a:r>
            <a:r>
              <a:rPr lang="en-US" sz="4000" dirty="0">
                <a:latin typeface="Times New Roman" pitchFamily="18" charset="0"/>
                <a:cs typeface="Times New Roman" pitchFamily="18" charset="0"/>
              </a:rPr>
              <a:t>ARCHITECTURE</a:t>
            </a:r>
            <a:endParaRPr lang="en-US" sz="4000" dirty="0"/>
          </a:p>
        </p:txBody>
      </p:sp>
      <p:pic>
        <p:nvPicPr>
          <p:cNvPr id="4" name="Content Placeholder 3"/>
          <p:cNvPicPr>
            <a:picLocks noGrp="1"/>
          </p:cNvPicPr>
          <p:nvPr>
            <p:ph idx="1"/>
          </p:nvPr>
        </p:nvPicPr>
        <p:blipFill>
          <a:blip r:embed="rId2"/>
          <a:stretch>
            <a:fillRect/>
          </a:stretch>
        </p:blipFill>
        <p:spPr>
          <a:xfrm>
            <a:off x="1524001" y="2101056"/>
            <a:ext cx="5414962" cy="4057650"/>
          </a:xfrm>
          <a:prstGeom prst="rect">
            <a:avLst/>
          </a:prstGeom>
        </p:spPr>
      </p:pic>
    </p:spTree>
    <p:extLst>
      <p:ext uri="{BB962C8B-B14F-4D97-AF65-F5344CB8AC3E}">
        <p14:creationId xmlns:p14="http://schemas.microsoft.com/office/powerpoint/2010/main" val="3479749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352</TotalTime>
  <Words>1806</Words>
  <Application>Microsoft Office PowerPoint</Application>
  <PresentationFormat>On-screen Show (4:3)</PresentationFormat>
  <Paragraphs>176</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Algerian</vt:lpstr>
      <vt:lpstr>Calibri</vt:lpstr>
      <vt:lpstr>Constantia</vt:lpstr>
      <vt:lpstr>Times New Roman</vt:lpstr>
      <vt:lpstr>Wingdings</vt:lpstr>
      <vt:lpstr>Wingdings 2</vt:lpstr>
      <vt:lpstr>Flow</vt:lpstr>
      <vt:lpstr>Poshan abhiyaan</vt:lpstr>
      <vt:lpstr>ABSTRACT</vt:lpstr>
      <vt:lpstr>LITERATURE SURVEY</vt:lpstr>
      <vt:lpstr>PowerPoint Presentation</vt:lpstr>
      <vt:lpstr>PowerPoint Presentation</vt:lpstr>
      <vt:lpstr>   OBJECTIVE  </vt:lpstr>
      <vt:lpstr>INTRODUCTION</vt:lpstr>
      <vt:lpstr>          EXISTING SYSYTEM </vt:lpstr>
      <vt:lpstr>       ARCHITECTURE</vt:lpstr>
      <vt:lpstr>          PROPOSED SYSTEM</vt:lpstr>
      <vt:lpstr>PowerPoint Presentation</vt:lpstr>
      <vt:lpstr>REQUIREMENT SPECIFICATION </vt:lpstr>
      <vt:lpstr>                  Algorithm </vt:lpstr>
      <vt:lpstr>PowerPoint Presentation</vt:lpstr>
      <vt:lpstr>PowerPoint Presentation</vt:lpstr>
      <vt:lpstr>IMPLEMENTATION </vt:lpstr>
      <vt:lpstr>PowerPoint Presentation</vt:lpstr>
      <vt:lpstr>PowerPoint Presentation</vt:lpstr>
      <vt:lpstr>WORKING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      REFERENCES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Poshan abhiyaan</dc:title>
  <dc:creator>hp</dc:creator>
  <cp:lastModifiedBy>chandrahas kolluri</cp:lastModifiedBy>
  <cp:revision>23</cp:revision>
  <dcterms:created xsi:type="dcterms:W3CDTF">2021-01-19T02:51:51Z</dcterms:created>
  <dcterms:modified xsi:type="dcterms:W3CDTF">2021-01-19T15:06:20Z</dcterms:modified>
</cp:coreProperties>
</file>