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www.docker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715A-D867-497E-840A-9C0BA76641F2}"/>
              </a:ext>
            </a:extLst>
          </p:cNvPr>
          <p:cNvSpPr>
            <a:spLocks noGrp="1"/>
          </p:cNvSpPr>
          <p:nvPr>
            <p:ph type="ctrTitle"/>
          </p:nvPr>
        </p:nvSpPr>
        <p:spPr/>
        <p:txBody>
          <a:bodyPr/>
          <a:lstStyle/>
          <a:p>
            <a:r>
              <a:rPr lang="en-IN" dirty="0"/>
              <a:t>DOCKER      </a:t>
            </a:r>
          </a:p>
        </p:txBody>
      </p:sp>
    </p:spTree>
    <p:extLst>
      <p:ext uri="{BB962C8B-B14F-4D97-AF65-F5344CB8AC3E}">
        <p14:creationId xmlns:p14="http://schemas.microsoft.com/office/powerpoint/2010/main" val="123406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B79F-4E59-46CA-BACF-A2CC67FC6EF2}"/>
              </a:ext>
            </a:extLst>
          </p:cNvPr>
          <p:cNvSpPr>
            <a:spLocks noGrp="1"/>
          </p:cNvSpPr>
          <p:nvPr>
            <p:ph type="title"/>
          </p:nvPr>
        </p:nvSpPr>
        <p:spPr/>
        <p:txBody>
          <a:bodyPr/>
          <a:lstStyle/>
          <a:p>
            <a:r>
              <a:rPr lang="en-US" dirty="0"/>
              <a:t>DOCKER IMAGES:</a:t>
            </a:r>
            <a:endParaRPr lang="en-IN" dirty="0"/>
          </a:p>
        </p:txBody>
      </p:sp>
      <p:sp>
        <p:nvSpPr>
          <p:cNvPr id="3" name="Content Placeholder 2">
            <a:extLst>
              <a:ext uri="{FF2B5EF4-FFF2-40B4-BE49-F238E27FC236}">
                <a16:creationId xmlns:a16="http://schemas.microsoft.com/office/drawing/2014/main" id="{455C9015-999C-4EDE-81B7-6EA766003E53}"/>
              </a:ext>
            </a:extLst>
          </p:cNvPr>
          <p:cNvSpPr>
            <a:spLocks noGrp="1"/>
          </p:cNvSpPr>
          <p:nvPr>
            <p:ph idx="1"/>
          </p:nvPr>
        </p:nvSpPr>
        <p:spPr>
          <a:xfrm>
            <a:off x="677333" y="1535837"/>
            <a:ext cx="8866161" cy="4505526"/>
          </a:xfrm>
        </p:spPr>
        <p:txBody>
          <a:bodyPr/>
          <a:lstStyle/>
          <a:p>
            <a:r>
              <a:rPr lang="en-US" dirty="0"/>
              <a:t>A Docker image is a file, comprised of multiple layers, used to execute code in a Docker container. </a:t>
            </a:r>
          </a:p>
          <a:p>
            <a:r>
              <a:rPr lang="en-US" b="1" dirty="0"/>
              <a:t># docker run &lt;image-name&gt;</a:t>
            </a:r>
          </a:p>
          <a:p>
            <a:r>
              <a:rPr lang="en-US" b="1" dirty="0"/>
              <a:t># docker pull &lt;image-name&gt;</a:t>
            </a:r>
          </a:p>
          <a:p>
            <a:r>
              <a:rPr lang="en-US" b="1" dirty="0"/>
              <a:t># </a:t>
            </a:r>
            <a:r>
              <a:rPr lang="en-IN" b="1" dirty="0"/>
              <a:t>docker images </a:t>
            </a:r>
          </a:p>
          <a:p>
            <a:r>
              <a:rPr lang="en-US" dirty="0"/>
              <a:t>D</a:t>
            </a:r>
            <a:r>
              <a:rPr lang="en-IN" dirty="0"/>
              <a:t>angling Images are the one associated with containers.</a:t>
            </a:r>
          </a:p>
          <a:p>
            <a:r>
              <a:rPr lang="en-US" b="1" dirty="0"/>
              <a:t># </a:t>
            </a:r>
            <a:r>
              <a:rPr lang="en-IN" b="1" dirty="0"/>
              <a:t>docker images --help</a:t>
            </a:r>
          </a:p>
          <a:p>
            <a:r>
              <a:rPr lang="en-US" b="1" dirty="0"/>
              <a:t># docker images -f dangling=true</a:t>
            </a:r>
          </a:p>
          <a:p>
            <a:r>
              <a:rPr lang="en-US" b="1" dirty="0"/>
              <a:t># </a:t>
            </a:r>
            <a:r>
              <a:rPr lang="en-IN" b="1" dirty="0"/>
              <a:t>docker images -f dangling=false</a:t>
            </a:r>
            <a:endParaRPr lang="en-US" b="1" dirty="0"/>
          </a:p>
        </p:txBody>
      </p:sp>
    </p:spTree>
    <p:extLst>
      <p:ext uri="{BB962C8B-B14F-4D97-AF65-F5344CB8AC3E}">
        <p14:creationId xmlns:p14="http://schemas.microsoft.com/office/powerpoint/2010/main" val="126384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F513-E42E-4C6A-9FAC-7AB6E2713698}"/>
              </a:ext>
            </a:extLst>
          </p:cNvPr>
          <p:cNvSpPr>
            <a:spLocks noGrp="1"/>
          </p:cNvSpPr>
          <p:nvPr>
            <p:ph type="title"/>
          </p:nvPr>
        </p:nvSpPr>
        <p:spPr>
          <a:xfrm>
            <a:off x="677334" y="609600"/>
            <a:ext cx="8596668" cy="739806"/>
          </a:xfrm>
        </p:spPr>
        <p:txBody>
          <a:bodyPr/>
          <a:lstStyle/>
          <a:p>
            <a:r>
              <a:rPr lang="en-US" dirty="0"/>
              <a:t>DOCKER CONTAINER:</a:t>
            </a:r>
            <a:endParaRPr lang="en-IN" dirty="0"/>
          </a:p>
        </p:txBody>
      </p:sp>
      <p:sp>
        <p:nvSpPr>
          <p:cNvPr id="3" name="Content Placeholder 2">
            <a:extLst>
              <a:ext uri="{FF2B5EF4-FFF2-40B4-BE49-F238E27FC236}">
                <a16:creationId xmlns:a16="http://schemas.microsoft.com/office/drawing/2014/main" id="{215D108A-A544-421A-B8D5-EEBBCF2AD641}"/>
              </a:ext>
            </a:extLst>
          </p:cNvPr>
          <p:cNvSpPr>
            <a:spLocks noGrp="1"/>
          </p:cNvSpPr>
          <p:nvPr>
            <p:ph idx="1"/>
          </p:nvPr>
        </p:nvSpPr>
        <p:spPr>
          <a:xfrm>
            <a:off x="677334" y="1704513"/>
            <a:ext cx="8596668" cy="4336849"/>
          </a:xfrm>
        </p:spPr>
        <p:txBody>
          <a:bodyPr/>
          <a:lstStyle/>
          <a:p>
            <a:r>
              <a:rPr lang="en-US" dirty="0"/>
              <a:t>Docker Container is a run time instance of Docker Image.</a:t>
            </a:r>
          </a:p>
          <a:p>
            <a:r>
              <a:rPr lang="en-US" b="1" dirty="0"/>
              <a:t># docker </a:t>
            </a:r>
            <a:r>
              <a:rPr lang="en-US" b="1" dirty="0" err="1"/>
              <a:t>ps</a:t>
            </a:r>
            <a:r>
              <a:rPr lang="en-US" b="1" dirty="0"/>
              <a:t>  </a:t>
            </a:r>
            <a:r>
              <a:rPr lang="en-US" dirty="0"/>
              <a:t>(list the active containers)</a:t>
            </a:r>
            <a:endParaRPr lang="en-US" b="1" dirty="0"/>
          </a:p>
          <a:p>
            <a:r>
              <a:rPr lang="en-US" b="1" dirty="0"/>
              <a:t>#docker run &lt;image-name&gt; (will create a container)</a:t>
            </a:r>
          </a:p>
          <a:p>
            <a:r>
              <a:rPr lang="en-US" b="1" dirty="0"/>
              <a:t>#docker start &lt;container name/ID&gt;</a:t>
            </a:r>
          </a:p>
          <a:p>
            <a:r>
              <a:rPr lang="en-US" b="1" dirty="0"/>
              <a:t>#docker stop &lt;container name/ID&gt;</a:t>
            </a:r>
          </a:p>
          <a:p>
            <a:r>
              <a:rPr lang="en-US" b="1" dirty="0"/>
              <a:t>#docker pause &lt;container name/ID&gt;</a:t>
            </a:r>
          </a:p>
          <a:p>
            <a:r>
              <a:rPr lang="en-US" b="1" dirty="0"/>
              <a:t>#docker </a:t>
            </a:r>
            <a:r>
              <a:rPr lang="en-US" b="1" dirty="0" err="1"/>
              <a:t>unpause</a:t>
            </a:r>
            <a:r>
              <a:rPr lang="en-US" b="1" dirty="0"/>
              <a:t> &lt;container name/ ID&gt;</a:t>
            </a:r>
          </a:p>
          <a:p>
            <a:r>
              <a:rPr lang="en-US" b="1" dirty="0"/>
              <a:t>#docker kill &lt;container name/ID&gt;</a:t>
            </a:r>
          </a:p>
          <a:p>
            <a:r>
              <a:rPr lang="en-US" b="1" dirty="0"/>
              <a:t>#docker rm &lt;container name/ID&gt;</a:t>
            </a:r>
          </a:p>
          <a:p>
            <a:r>
              <a:rPr lang="en-US" b="1" dirty="0"/>
              <a:t>#docker history &lt;image name&gt;</a:t>
            </a:r>
            <a:endParaRPr lang="en-IN" b="1" dirty="0"/>
          </a:p>
        </p:txBody>
      </p:sp>
    </p:spTree>
    <p:extLst>
      <p:ext uri="{BB962C8B-B14F-4D97-AF65-F5344CB8AC3E}">
        <p14:creationId xmlns:p14="http://schemas.microsoft.com/office/powerpoint/2010/main" val="264211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E88E-BDF2-46AE-9C9D-25E8C93A7C25}"/>
              </a:ext>
            </a:extLst>
          </p:cNvPr>
          <p:cNvSpPr>
            <a:spLocks noGrp="1"/>
          </p:cNvSpPr>
          <p:nvPr>
            <p:ph type="title"/>
          </p:nvPr>
        </p:nvSpPr>
        <p:spPr>
          <a:xfrm>
            <a:off x="677334" y="306371"/>
            <a:ext cx="8596668" cy="683443"/>
          </a:xfrm>
        </p:spPr>
        <p:txBody>
          <a:bodyPr/>
          <a:lstStyle/>
          <a:p>
            <a:r>
              <a:rPr lang="en-US" dirty="0"/>
              <a:t>Install Jenkins on Docker Container:</a:t>
            </a:r>
            <a:endParaRPr lang="en-IN" dirty="0"/>
          </a:p>
        </p:txBody>
      </p:sp>
      <p:sp>
        <p:nvSpPr>
          <p:cNvPr id="3" name="Content Placeholder 2">
            <a:extLst>
              <a:ext uri="{FF2B5EF4-FFF2-40B4-BE49-F238E27FC236}">
                <a16:creationId xmlns:a16="http://schemas.microsoft.com/office/drawing/2014/main" id="{5362393B-8E72-43B1-8774-8119B5E9CFD0}"/>
              </a:ext>
            </a:extLst>
          </p:cNvPr>
          <p:cNvSpPr>
            <a:spLocks noGrp="1"/>
          </p:cNvSpPr>
          <p:nvPr>
            <p:ph idx="1"/>
          </p:nvPr>
        </p:nvSpPr>
        <p:spPr>
          <a:xfrm>
            <a:off x="677333" y="914400"/>
            <a:ext cx="8881445" cy="5637229"/>
          </a:xfrm>
        </p:spPr>
        <p:txBody>
          <a:bodyPr/>
          <a:lstStyle/>
          <a:p>
            <a:r>
              <a:rPr lang="en-US" dirty="0"/>
              <a:t>Step1: Pull the Jenkins Image</a:t>
            </a:r>
          </a:p>
          <a:p>
            <a:r>
              <a:rPr lang="en-US" dirty="0"/>
              <a:t>Step2: Run the Jenkins Image to create a Jenkins container</a:t>
            </a:r>
          </a:p>
          <a:p>
            <a:r>
              <a:rPr lang="en-US" dirty="0"/>
              <a:t>Map the port number with docker port number and launch </a:t>
            </a:r>
            <a:r>
              <a:rPr lang="en-US" dirty="0" err="1"/>
              <a:t>jekins</a:t>
            </a:r>
            <a:r>
              <a:rPr lang="en-US" dirty="0"/>
              <a:t> dashboard by using command #</a:t>
            </a:r>
            <a:r>
              <a:rPr lang="en-IN" b="1" dirty="0"/>
              <a:t>docker run -p 	8080:8080 -p 50000:50000 </a:t>
            </a:r>
            <a:r>
              <a:rPr lang="en-IN" b="1" dirty="0" err="1"/>
              <a:t>jenkins</a:t>
            </a:r>
            <a:r>
              <a:rPr lang="en-IN" b="1" dirty="0"/>
              <a:t> </a:t>
            </a:r>
          </a:p>
          <a:p>
            <a:r>
              <a:rPr lang="en-US" dirty="0"/>
              <a:t>-p stands for publish port. 50000 is the </a:t>
            </a:r>
            <a:r>
              <a:rPr lang="en-US" dirty="0" err="1"/>
              <a:t>jenkins</a:t>
            </a:r>
            <a:r>
              <a:rPr lang="en-US" dirty="0"/>
              <a:t> </a:t>
            </a:r>
            <a:r>
              <a:rPr lang="en-US" dirty="0" err="1"/>
              <a:t>spi</a:t>
            </a:r>
            <a:r>
              <a:rPr lang="en-US" dirty="0"/>
              <a:t> </a:t>
            </a:r>
            <a:r>
              <a:rPr lang="en-US"/>
              <a:t>port number.</a:t>
            </a:r>
            <a:endParaRPr lang="en-US" dirty="0"/>
          </a:p>
          <a:p>
            <a:r>
              <a:rPr lang="en-US" dirty="0"/>
              <a:t>Go to the browser and run &lt;</a:t>
            </a:r>
            <a:r>
              <a:rPr lang="en-US" b="1" dirty="0"/>
              <a:t>public </a:t>
            </a:r>
            <a:r>
              <a:rPr lang="en-US" b="1" dirty="0" err="1"/>
              <a:t>ip</a:t>
            </a:r>
            <a:r>
              <a:rPr lang="en-US" b="1" dirty="0"/>
              <a:t> address of </a:t>
            </a:r>
            <a:r>
              <a:rPr lang="en-US" b="1" dirty="0" err="1"/>
              <a:t>aws</a:t>
            </a:r>
            <a:r>
              <a:rPr lang="en-US" b="1" dirty="0"/>
              <a:t> instance&gt;:8080</a:t>
            </a:r>
          </a:p>
          <a:p>
            <a:r>
              <a:rPr lang="en-US" dirty="0"/>
              <a:t>Note: make sure that port 8080 is open, check in your security groups.</a:t>
            </a:r>
          </a:p>
          <a:p>
            <a:r>
              <a:rPr lang="en-US" dirty="0"/>
              <a:t>Similarly you can do this with any application, just map the port and use the port number while launching up the application.</a:t>
            </a:r>
          </a:p>
        </p:txBody>
      </p:sp>
      <p:pic>
        <p:nvPicPr>
          <p:cNvPr id="4" name="Picture 3">
            <a:extLst>
              <a:ext uri="{FF2B5EF4-FFF2-40B4-BE49-F238E27FC236}">
                <a16:creationId xmlns:a16="http://schemas.microsoft.com/office/drawing/2014/main" id="{7C86E5CC-29A1-4943-BD1E-8F9A731F2A17}"/>
              </a:ext>
            </a:extLst>
          </p:cNvPr>
          <p:cNvPicPr>
            <a:picLocks noChangeAspect="1"/>
          </p:cNvPicPr>
          <p:nvPr/>
        </p:nvPicPr>
        <p:blipFill>
          <a:blip r:embed="rId2"/>
          <a:stretch>
            <a:fillRect/>
          </a:stretch>
        </p:blipFill>
        <p:spPr>
          <a:xfrm>
            <a:off x="1239608" y="4251488"/>
            <a:ext cx="7143750" cy="2762054"/>
          </a:xfrm>
          <a:prstGeom prst="rect">
            <a:avLst/>
          </a:prstGeom>
        </p:spPr>
      </p:pic>
    </p:spTree>
    <p:extLst>
      <p:ext uri="{BB962C8B-B14F-4D97-AF65-F5344CB8AC3E}">
        <p14:creationId xmlns:p14="http://schemas.microsoft.com/office/powerpoint/2010/main" val="288354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EB5B-09B2-4F03-9A51-74199E50AF79}"/>
              </a:ext>
            </a:extLst>
          </p:cNvPr>
          <p:cNvSpPr>
            <a:spLocks noGrp="1"/>
          </p:cNvSpPr>
          <p:nvPr>
            <p:ph type="title"/>
          </p:nvPr>
        </p:nvSpPr>
        <p:spPr>
          <a:xfrm>
            <a:off x="677334" y="609600"/>
            <a:ext cx="8596668" cy="672445"/>
          </a:xfrm>
        </p:spPr>
        <p:txBody>
          <a:bodyPr/>
          <a:lstStyle/>
          <a:p>
            <a:r>
              <a:rPr lang="en-US" dirty="0"/>
              <a:t>DOCKERFILE</a:t>
            </a:r>
            <a:endParaRPr lang="en-IN" dirty="0"/>
          </a:p>
        </p:txBody>
      </p:sp>
      <p:sp>
        <p:nvSpPr>
          <p:cNvPr id="3" name="Content Placeholder 2">
            <a:extLst>
              <a:ext uri="{FF2B5EF4-FFF2-40B4-BE49-F238E27FC236}">
                <a16:creationId xmlns:a16="http://schemas.microsoft.com/office/drawing/2014/main" id="{DF720B8A-8DCE-4E43-89A2-B0F7708B1D1E}"/>
              </a:ext>
            </a:extLst>
          </p:cNvPr>
          <p:cNvSpPr>
            <a:spLocks noGrp="1"/>
          </p:cNvSpPr>
          <p:nvPr>
            <p:ph idx="1"/>
          </p:nvPr>
        </p:nvSpPr>
        <p:spPr>
          <a:xfrm>
            <a:off x="677334" y="1348033"/>
            <a:ext cx="8596668" cy="4693329"/>
          </a:xfrm>
        </p:spPr>
        <p:txBody>
          <a:bodyPr/>
          <a:lstStyle/>
          <a:p>
            <a:r>
              <a:rPr lang="en-US" dirty="0" err="1"/>
              <a:t>Dockerfile</a:t>
            </a:r>
            <a:r>
              <a:rPr lang="en-US" dirty="0"/>
              <a:t> is a text file with instructions to build and image.</a:t>
            </a:r>
          </a:p>
          <a:p>
            <a:endParaRPr lang="en-IN" dirty="0"/>
          </a:p>
        </p:txBody>
      </p:sp>
      <p:pic>
        <p:nvPicPr>
          <p:cNvPr id="4" name="Picture 3">
            <a:extLst>
              <a:ext uri="{FF2B5EF4-FFF2-40B4-BE49-F238E27FC236}">
                <a16:creationId xmlns:a16="http://schemas.microsoft.com/office/drawing/2014/main" id="{BE10D0C4-FE33-4B5D-A7D4-A6AF0D7938DF}"/>
              </a:ext>
            </a:extLst>
          </p:cNvPr>
          <p:cNvPicPr>
            <a:picLocks noChangeAspect="1"/>
          </p:cNvPicPr>
          <p:nvPr/>
        </p:nvPicPr>
        <p:blipFill>
          <a:blip r:embed="rId2"/>
          <a:stretch>
            <a:fillRect/>
          </a:stretch>
        </p:blipFill>
        <p:spPr>
          <a:xfrm>
            <a:off x="1677284" y="1819275"/>
            <a:ext cx="4333875" cy="1609725"/>
          </a:xfrm>
          <a:prstGeom prst="rect">
            <a:avLst/>
          </a:prstGeom>
        </p:spPr>
      </p:pic>
      <p:pic>
        <p:nvPicPr>
          <p:cNvPr id="6" name="Picture 5">
            <a:extLst>
              <a:ext uri="{FF2B5EF4-FFF2-40B4-BE49-F238E27FC236}">
                <a16:creationId xmlns:a16="http://schemas.microsoft.com/office/drawing/2014/main" id="{CE8450F9-0D37-4631-8EC2-8BEEC3ABDE25}"/>
              </a:ext>
            </a:extLst>
          </p:cNvPr>
          <p:cNvPicPr/>
          <p:nvPr/>
        </p:nvPicPr>
        <p:blipFill>
          <a:blip r:embed="rId3"/>
          <a:stretch>
            <a:fillRect/>
          </a:stretch>
        </p:blipFill>
        <p:spPr>
          <a:xfrm>
            <a:off x="779276" y="3737877"/>
            <a:ext cx="7610580" cy="2547620"/>
          </a:xfrm>
          <a:prstGeom prst="rect">
            <a:avLst/>
          </a:prstGeom>
        </p:spPr>
      </p:pic>
    </p:spTree>
    <p:extLst>
      <p:ext uri="{BB962C8B-B14F-4D97-AF65-F5344CB8AC3E}">
        <p14:creationId xmlns:p14="http://schemas.microsoft.com/office/powerpoint/2010/main" val="241585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F59F-1E8B-4520-A1E9-4D1336DDC65B}"/>
              </a:ext>
            </a:extLst>
          </p:cNvPr>
          <p:cNvSpPr>
            <a:spLocks noGrp="1"/>
          </p:cNvSpPr>
          <p:nvPr>
            <p:ph type="title"/>
          </p:nvPr>
        </p:nvSpPr>
        <p:spPr>
          <a:xfrm>
            <a:off x="677334" y="188537"/>
            <a:ext cx="8596668" cy="650450"/>
          </a:xfrm>
        </p:spPr>
        <p:txBody>
          <a:bodyPr/>
          <a:lstStyle/>
          <a:p>
            <a:r>
              <a:rPr lang="en-IN" dirty="0"/>
              <a:t>Docker file Instructions:</a:t>
            </a:r>
          </a:p>
        </p:txBody>
      </p:sp>
      <p:sp>
        <p:nvSpPr>
          <p:cNvPr id="3" name="Content Placeholder 2">
            <a:extLst>
              <a:ext uri="{FF2B5EF4-FFF2-40B4-BE49-F238E27FC236}">
                <a16:creationId xmlns:a16="http://schemas.microsoft.com/office/drawing/2014/main" id="{E8F68070-553D-4C33-A408-05DB3EBBB15D}"/>
              </a:ext>
            </a:extLst>
          </p:cNvPr>
          <p:cNvSpPr>
            <a:spLocks noGrp="1"/>
          </p:cNvSpPr>
          <p:nvPr>
            <p:ph idx="1"/>
          </p:nvPr>
        </p:nvSpPr>
        <p:spPr>
          <a:xfrm>
            <a:off x="677334" y="838988"/>
            <a:ext cx="10276612" cy="5674934"/>
          </a:xfrm>
        </p:spPr>
        <p:txBody>
          <a:bodyPr>
            <a:normAutofit fontScale="85000" lnSpcReduction="10000"/>
          </a:bodyPr>
          <a:lstStyle/>
          <a:p>
            <a:r>
              <a:rPr lang="en-IN" b="1" dirty="0"/>
              <a:t>FROM: </a:t>
            </a:r>
            <a:r>
              <a:rPr lang="en-IN" dirty="0"/>
              <a:t>FROM directive is probably the most crucial amongst all others for </a:t>
            </a:r>
            <a:r>
              <a:rPr lang="en-IN" dirty="0" err="1"/>
              <a:t>Dockerfile</a:t>
            </a:r>
            <a:r>
              <a:rPr lang="en-IN" dirty="0"/>
              <a:t>. It defines the base image to use to start the build process.</a:t>
            </a:r>
          </a:p>
          <a:p>
            <a:r>
              <a:rPr lang="en-IN" dirty="0" err="1"/>
              <a:t>Eg</a:t>
            </a:r>
            <a:r>
              <a:rPr lang="en-IN" b="1" dirty="0" err="1"/>
              <a:t>.</a:t>
            </a:r>
            <a:r>
              <a:rPr lang="en-IN" b="1" dirty="0"/>
              <a:t> FROM ubuntu </a:t>
            </a:r>
            <a:r>
              <a:rPr lang="en-IN" dirty="0"/>
              <a:t>(here ubuntu is the base image, if we don’t want to use any image, then you can go for scratch image. (scratch is an empty image in docker hub.))</a:t>
            </a:r>
          </a:p>
          <a:p>
            <a:r>
              <a:rPr lang="en-IN" b="1" dirty="0"/>
              <a:t>RUN</a:t>
            </a:r>
            <a:r>
              <a:rPr lang="en-IN" dirty="0"/>
              <a:t>: The RUN command is central executing directive for </a:t>
            </a:r>
            <a:r>
              <a:rPr lang="en-IN" dirty="0" err="1"/>
              <a:t>Dockerfiles</a:t>
            </a:r>
            <a:r>
              <a:rPr lang="en-IN" dirty="0"/>
              <a:t>. It runs at the time of image build.</a:t>
            </a:r>
          </a:p>
          <a:p>
            <a:r>
              <a:rPr lang="en-IN" dirty="0" err="1"/>
              <a:t>Eg.</a:t>
            </a:r>
            <a:r>
              <a:rPr lang="en-IN" dirty="0"/>
              <a:t> </a:t>
            </a:r>
            <a:r>
              <a:rPr lang="en-IN" b="1" dirty="0"/>
              <a:t>RUN apt-get install apache2 –y </a:t>
            </a:r>
            <a:r>
              <a:rPr lang="en-IN" dirty="0"/>
              <a:t>(This will install apache2 package at </a:t>
            </a:r>
            <a:r>
              <a:rPr lang="en-IN" dirty="0" err="1"/>
              <a:t>th</a:t>
            </a:r>
            <a:r>
              <a:rPr lang="en-IN" dirty="0"/>
              <a:t> </a:t>
            </a:r>
            <a:r>
              <a:rPr lang="en-IN" dirty="0" err="1"/>
              <a:t>etime</a:t>
            </a:r>
            <a:r>
              <a:rPr lang="en-IN" dirty="0"/>
              <a:t> of image building)</a:t>
            </a:r>
          </a:p>
          <a:p>
            <a:r>
              <a:rPr lang="en-IN" b="1" dirty="0"/>
              <a:t>CMD: </a:t>
            </a:r>
            <a:r>
              <a:rPr lang="en-IN" dirty="0"/>
              <a:t>It is similar to RUN, the only difference is unlike RUN, it Is not executed at the time of build. CMD runs when the container is instantiated using the image.</a:t>
            </a:r>
          </a:p>
          <a:p>
            <a:r>
              <a:rPr lang="en-IN" dirty="0" err="1"/>
              <a:t>Eg.</a:t>
            </a:r>
            <a:r>
              <a:rPr lang="en-IN" dirty="0"/>
              <a:t> </a:t>
            </a:r>
            <a:r>
              <a:rPr lang="en-IN" b="1" dirty="0"/>
              <a:t>CMD apt-get install </a:t>
            </a:r>
            <a:r>
              <a:rPr lang="en-IN" b="1" dirty="0" err="1"/>
              <a:t>nginx</a:t>
            </a:r>
            <a:r>
              <a:rPr lang="en-IN" b="1" dirty="0"/>
              <a:t> –y </a:t>
            </a:r>
          </a:p>
          <a:p>
            <a:r>
              <a:rPr lang="en-IN" b="1" dirty="0"/>
              <a:t>CMD echo “Hello Besant!”</a:t>
            </a:r>
          </a:p>
          <a:p>
            <a:r>
              <a:rPr lang="en-IN" b="1" dirty="0"/>
              <a:t>ENTRYPOINT: </a:t>
            </a:r>
            <a:r>
              <a:rPr lang="en-IN" dirty="0"/>
              <a:t>you define your first command to be executed here.</a:t>
            </a:r>
          </a:p>
          <a:p>
            <a:r>
              <a:rPr lang="en-IN" b="1" dirty="0"/>
              <a:t>ADD: </a:t>
            </a:r>
            <a:r>
              <a:rPr lang="en-IN" dirty="0"/>
              <a:t>ADD commands gets a source and a destination arguments. It copies the file from the source on the host into the container’s own filesystem at the set destination.</a:t>
            </a:r>
          </a:p>
          <a:p>
            <a:r>
              <a:rPr lang="en-IN" dirty="0" err="1"/>
              <a:t>Eg</a:t>
            </a:r>
            <a:r>
              <a:rPr lang="en-IN" b="1" dirty="0" err="1"/>
              <a:t>.</a:t>
            </a:r>
            <a:r>
              <a:rPr lang="en-IN" b="1" dirty="0"/>
              <a:t> ADD &lt;source path&gt; &lt;destination path&gt;</a:t>
            </a:r>
          </a:p>
          <a:p>
            <a:r>
              <a:rPr lang="en-IN" b="1" dirty="0"/>
              <a:t>WORKDIR: </a:t>
            </a:r>
            <a:r>
              <a:rPr lang="en-IN" dirty="0"/>
              <a:t>Its used to set where the command defined with CMD is to be executed. This command is used to change the working directory, so the CMD command will get executed in the new working directory.</a:t>
            </a:r>
          </a:p>
          <a:p>
            <a:r>
              <a:rPr lang="en-IN" b="1" dirty="0"/>
              <a:t>EXPOSE</a:t>
            </a:r>
            <a:r>
              <a:rPr lang="en-IN" dirty="0"/>
              <a:t>: This command is used to expose specified port to enable networking between the running process inside the container and the outside world.</a:t>
            </a:r>
          </a:p>
          <a:p>
            <a:r>
              <a:rPr lang="en-IN" b="1" dirty="0"/>
              <a:t>MAINTAINER</a:t>
            </a:r>
            <a:r>
              <a:rPr lang="en-IN" dirty="0"/>
              <a:t>: This non-executing commands declares the author. It should come after FROM.</a:t>
            </a:r>
          </a:p>
          <a:p>
            <a:endParaRPr lang="en-IN" b="1" dirty="0"/>
          </a:p>
        </p:txBody>
      </p:sp>
    </p:spTree>
    <p:extLst>
      <p:ext uri="{BB962C8B-B14F-4D97-AF65-F5344CB8AC3E}">
        <p14:creationId xmlns:p14="http://schemas.microsoft.com/office/powerpoint/2010/main" val="274251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C177-946E-4879-8505-FFAD003F36D5}"/>
              </a:ext>
            </a:extLst>
          </p:cNvPr>
          <p:cNvSpPr>
            <a:spLocks noGrp="1"/>
          </p:cNvSpPr>
          <p:nvPr>
            <p:ph type="title"/>
          </p:nvPr>
        </p:nvSpPr>
        <p:spPr>
          <a:xfrm>
            <a:off x="677334" y="276168"/>
            <a:ext cx="8596668" cy="540470"/>
          </a:xfrm>
        </p:spPr>
        <p:txBody>
          <a:bodyPr>
            <a:normAutofit fontScale="90000"/>
          </a:bodyPr>
          <a:lstStyle/>
          <a:p>
            <a:r>
              <a:rPr lang="en-IN" dirty="0"/>
              <a:t>Sample </a:t>
            </a:r>
            <a:r>
              <a:rPr lang="en-IN" dirty="0" err="1"/>
              <a:t>Dokcerfile</a:t>
            </a:r>
            <a:r>
              <a:rPr lang="en-IN" dirty="0"/>
              <a:t>:</a:t>
            </a:r>
          </a:p>
        </p:txBody>
      </p:sp>
      <p:sp>
        <p:nvSpPr>
          <p:cNvPr id="3" name="Content Placeholder 2">
            <a:extLst>
              <a:ext uri="{FF2B5EF4-FFF2-40B4-BE49-F238E27FC236}">
                <a16:creationId xmlns:a16="http://schemas.microsoft.com/office/drawing/2014/main" id="{25F404FF-5809-452B-BDA7-2ED6F1B82255}"/>
              </a:ext>
            </a:extLst>
          </p:cNvPr>
          <p:cNvSpPr>
            <a:spLocks noGrp="1"/>
          </p:cNvSpPr>
          <p:nvPr>
            <p:ph idx="1"/>
          </p:nvPr>
        </p:nvSpPr>
        <p:spPr>
          <a:xfrm>
            <a:off x="677334" y="816639"/>
            <a:ext cx="8596668" cy="5224724"/>
          </a:xfrm>
        </p:spPr>
        <p:txBody>
          <a:bodyPr>
            <a:normAutofit lnSpcReduction="10000"/>
          </a:bodyPr>
          <a:lstStyle/>
          <a:p>
            <a:r>
              <a:rPr lang="en-IN" sz="1400" dirty="0"/>
              <a:t>Create a folder #</a:t>
            </a:r>
            <a:r>
              <a:rPr lang="en-IN" sz="1400" dirty="0" err="1"/>
              <a:t>mkdir</a:t>
            </a:r>
            <a:r>
              <a:rPr lang="en-IN" sz="1400" dirty="0"/>
              <a:t> </a:t>
            </a:r>
            <a:r>
              <a:rPr lang="en-IN" sz="1400" dirty="0" err="1"/>
              <a:t>DockerFiles</a:t>
            </a:r>
            <a:endParaRPr lang="en-IN" sz="1400" dirty="0"/>
          </a:p>
          <a:p>
            <a:r>
              <a:rPr lang="en-IN" sz="1400" dirty="0"/>
              <a:t>And then # touch </a:t>
            </a:r>
            <a:r>
              <a:rPr lang="en-IN" sz="1400" dirty="0" err="1"/>
              <a:t>dockerfile</a:t>
            </a:r>
            <a:endParaRPr lang="en-IN" sz="1400" dirty="0"/>
          </a:p>
          <a:p>
            <a:r>
              <a:rPr lang="en-IN" sz="1400" dirty="0"/>
              <a:t>#vim </a:t>
            </a:r>
            <a:r>
              <a:rPr lang="en-IN" sz="1400" dirty="0" err="1"/>
              <a:t>dockerfile</a:t>
            </a:r>
            <a:endParaRPr lang="en-IN" sz="1400" dirty="0"/>
          </a:p>
          <a:p>
            <a:r>
              <a:rPr lang="en-IN" sz="1400" dirty="0"/>
              <a:t>FROM ubuntu (this give base image, if you don’t want to use base image, we have an empty image called as scratch)</a:t>
            </a:r>
          </a:p>
          <a:p>
            <a:r>
              <a:rPr lang="en-IN" sz="1400" dirty="0"/>
              <a:t>MAINTAINER &lt;your name&gt; &lt;your </a:t>
            </a:r>
            <a:r>
              <a:rPr lang="en-IN" sz="1400" dirty="0" err="1"/>
              <a:t>emaild</a:t>
            </a:r>
            <a:r>
              <a:rPr lang="en-IN" sz="1400" dirty="0"/>
              <a:t> id&gt;</a:t>
            </a:r>
          </a:p>
          <a:p>
            <a:r>
              <a:rPr lang="en-IN" sz="1400" dirty="0"/>
              <a:t>RUN apt-get update –y</a:t>
            </a:r>
          </a:p>
          <a:p>
            <a:r>
              <a:rPr lang="en-IN" sz="1400" dirty="0"/>
              <a:t>CMD apt-get install apache2 –y </a:t>
            </a:r>
          </a:p>
          <a:p>
            <a:r>
              <a:rPr lang="en-IN" sz="1400" dirty="0"/>
              <a:t>CMD [“echo”, “hello world..”]   (diff b/w RUN and CMD is RUN runs gets executed during the building of image and CMD executes at the container creation)</a:t>
            </a:r>
          </a:p>
          <a:p>
            <a:endParaRPr lang="en-IN" sz="1400" dirty="0"/>
          </a:p>
          <a:p>
            <a:endParaRPr lang="en-IN" sz="1400" dirty="0"/>
          </a:p>
          <a:p>
            <a:endParaRPr lang="en-IN" sz="1400" dirty="0"/>
          </a:p>
          <a:p>
            <a:endParaRPr lang="en-IN" sz="1400" dirty="0"/>
          </a:p>
          <a:p>
            <a:r>
              <a:rPr lang="en-IN" sz="1400" dirty="0"/>
              <a:t>Now build the docker file using command </a:t>
            </a:r>
            <a:r>
              <a:rPr lang="en-IN" sz="1400" b="1" dirty="0"/>
              <a:t>#docker build -t </a:t>
            </a:r>
            <a:r>
              <a:rPr lang="en-IN" sz="1400" b="1" dirty="0" err="1"/>
              <a:t>myimage</a:t>
            </a:r>
            <a:r>
              <a:rPr lang="en-IN" sz="1400" b="1" dirty="0"/>
              <a:t> .  </a:t>
            </a:r>
          </a:p>
          <a:p>
            <a:r>
              <a:rPr lang="en-IN" sz="1400" dirty="0"/>
              <a:t>“-</a:t>
            </a:r>
            <a:r>
              <a:rPr lang="en-IN" sz="1400" dirty="0" err="1"/>
              <a:t>t”is</a:t>
            </a:r>
            <a:r>
              <a:rPr lang="en-IN" sz="1400" dirty="0"/>
              <a:t> the name flag used to provide a name to the image “.” represents that docker file is present in the current path, you should specify your </a:t>
            </a:r>
            <a:r>
              <a:rPr lang="en-IN" sz="1400" dirty="0" err="1"/>
              <a:t>dockerfile</a:t>
            </a:r>
            <a:r>
              <a:rPr lang="en-IN" sz="1400" dirty="0"/>
              <a:t> name with –f flag only if the name of </a:t>
            </a:r>
            <a:r>
              <a:rPr lang="en-IN" sz="1400" dirty="0" err="1"/>
              <a:t>dockerfile</a:t>
            </a:r>
            <a:r>
              <a:rPr lang="en-IN" sz="1400" dirty="0"/>
              <a:t> is other than </a:t>
            </a:r>
            <a:r>
              <a:rPr lang="en-IN" sz="1400" dirty="0" err="1"/>
              <a:t>dockerfile</a:t>
            </a:r>
            <a:r>
              <a:rPr lang="en-IN" sz="1400" dirty="0"/>
              <a:t>. (by default commands take </a:t>
            </a:r>
            <a:r>
              <a:rPr lang="en-IN" sz="1400" dirty="0" err="1"/>
              <a:t>dockerfile</a:t>
            </a:r>
            <a:r>
              <a:rPr lang="en-IN" sz="1400"/>
              <a:t>)</a:t>
            </a:r>
            <a:endParaRPr lang="en-IN" sz="1400" dirty="0"/>
          </a:p>
        </p:txBody>
      </p:sp>
      <p:pic>
        <p:nvPicPr>
          <p:cNvPr id="4" name="Picture 3">
            <a:extLst>
              <a:ext uri="{FF2B5EF4-FFF2-40B4-BE49-F238E27FC236}">
                <a16:creationId xmlns:a16="http://schemas.microsoft.com/office/drawing/2014/main" id="{DEB00C5A-7674-47F4-BB58-C04E1135D4F8}"/>
              </a:ext>
            </a:extLst>
          </p:cNvPr>
          <p:cNvPicPr>
            <a:picLocks noChangeAspect="1"/>
          </p:cNvPicPr>
          <p:nvPr/>
        </p:nvPicPr>
        <p:blipFill>
          <a:blip r:embed="rId2"/>
          <a:stretch>
            <a:fillRect/>
          </a:stretch>
        </p:blipFill>
        <p:spPr>
          <a:xfrm>
            <a:off x="958588" y="3833084"/>
            <a:ext cx="5448300" cy="1144269"/>
          </a:xfrm>
          <a:prstGeom prst="rect">
            <a:avLst/>
          </a:prstGeom>
        </p:spPr>
      </p:pic>
    </p:spTree>
    <p:extLst>
      <p:ext uri="{BB962C8B-B14F-4D97-AF65-F5344CB8AC3E}">
        <p14:creationId xmlns:p14="http://schemas.microsoft.com/office/powerpoint/2010/main" val="143572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B9E39-0B6E-46AD-9ADB-E16624CE1D9C}"/>
              </a:ext>
            </a:extLst>
          </p:cNvPr>
          <p:cNvSpPr>
            <a:spLocks noGrp="1"/>
          </p:cNvSpPr>
          <p:nvPr>
            <p:ph idx="1"/>
          </p:nvPr>
        </p:nvSpPr>
        <p:spPr/>
        <p:txBody>
          <a:bodyPr/>
          <a:lstStyle/>
          <a:p>
            <a:endParaRPr lang="en-IN" dirty="0"/>
          </a:p>
          <a:p>
            <a:pPr marL="0" indent="0">
              <a:buNone/>
            </a:pPr>
            <a:endParaRPr lang="en-IN" dirty="0"/>
          </a:p>
          <a:p>
            <a:endParaRPr lang="en-IN" dirty="0"/>
          </a:p>
          <a:p>
            <a:r>
              <a:rPr lang="en-IN" sz="4800" b="1" dirty="0">
                <a:latin typeface="Bradley Hand ITC" panose="03070402050302030203" pitchFamily="66" charset="0"/>
              </a:rPr>
              <a:t>THANK YOU</a:t>
            </a:r>
          </a:p>
        </p:txBody>
      </p:sp>
    </p:spTree>
    <p:extLst>
      <p:ext uri="{BB962C8B-B14F-4D97-AF65-F5344CB8AC3E}">
        <p14:creationId xmlns:p14="http://schemas.microsoft.com/office/powerpoint/2010/main" val="224557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85CD-4A2C-4F1A-A8AD-A7A7FDCBA19D}"/>
              </a:ext>
            </a:extLst>
          </p:cNvPr>
          <p:cNvSpPr>
            <a:spLocks noGrp="1"/>
          </p:cNvSpPr>
          <p:nvPr>
            <p:ph type="title"/>
          </p:nvPr>
        </p:nvSpPr>
        <p:spPr/>
        <p:txBody>
          <a:bodyPr/>
          <a:lstStyle/>
          <a:p>
            <a:r>
              <a:rPr lang="en-IN" dirty="0"/>
              <a:t>Why Docker:</a:t>
            </a:r>
          </a:p>
        </p:txBody>
      </p:sp>
      <p:pic>
        <p:nvPicPr>
          <p:cNvPr id="1026" name="Picture 2" descr="Image result for developer and test er">
            <a:extLst>
              <a:ext uri="{FF2B5EF4-FFF2-40B4-BE49-F238E27FC236}">
                <a16:creationId xmlns:a16="http://schemas.microsoft.com/office/drawing/2014/main" id="{C9F1E292-E85E-4DC3-A1A5-736BDAA091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2863" y="2160588"/>
            <a:ext cx="588631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67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9DAC-CCCD-4302-BD5E-2DD5F69B9B13}"/>
              </a:ext>
            </a:extLst>
          </p:cNvPr>
          <p:cNvSpPr>
            <a:spLocks noGrp="1"/>
          </p:cNvSpPr>
          <p:nvPr>
            <p:ph type="title"/>
          </p:nvPr>
        </p:nvSpPr>
        <p:spPr/>
        <p:txBody>
          <a:bodyPr/>
          <a:lstStyle/>
          <a:p>
            <a:r>
              <a:rPr lang="en-IN" dirty="0"/>
              <a:t>Where does Docker Operate:</a:t>
            </a:r>
          </a:p>
        </p:txBody>
      </p:sp>
      <p:pic>
        <p:nvPicPr>
          <p:cNvPr id="4" name="Content Placeholder 3">
            <a:extLst>
              <a:ext uri="{FF2B5EF4-FFF2-40B4-BE49-F238E27FC236}">
                <a16:creationId xmlns:a16="http://schemas.microsoft.com/office/drawing/2014/main" id="{0E550DE3-1D0C-4527-B619-A0863BE36048}"/>
              </a:ext>
            </a:extLst>
          </p:cNvPr>
          <p:cNvPicPr>
            <a:picLocks noGrp="1" noChangeAspect="1"/>
          </p:cNvPicPr>
          <p:nvPr>
            <p:ph idx="1"/>
          </p:nvPr>
        </p:nvPicPr>
        <p:blipFill>
          <a:blip r:embed="rId2"/>
          <a:stretch>
            <a:fillRect/>
          </a:stretch>
        </p:blipFill>
        <p:spPr>
          <a:xfrm>
            <a:off x="3552548" y="1805481"/>
            <a:ext cx="5086903" cy="3881437"/>
          </a:xfrm>
          <a:prstGeom prst="rect">
            <a:avLst/>
          </a:prstGeom>
        </p:spPr>
      </p:pic>
      <p:pic>
        <p:nvPicPr>
          <p:cNvPr id="2050" name="Picture 2" descr="Image result for docker logo">
            <a:extLst>
              <a:ext uri="{FF2B5EF4-FFF2-40B4-BE49-F238E27FC236}">
                <a16:creationId xmlns:a16="http://schemas.microsoft.com/office/drawing/2014/main" id="{BBE236C6-A616-4FD1-9E65-E6802D709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71" y="2770380"/>
            <a:ext cx="1701882" cy="131723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C6108087-ED83-45D4-B22E-C63559DF599F}"/>
              </a:ext>
            </a:extLst>
          </p:cNvPr>
          <p:cNvCxnSpPr>
            <a:stCxn id="2050" idx="3"/>
          </p:cNvCxnSpPr>
          <p:nvPr/>
        </p:nvCxnSpPr>
        <p:spPr>
          <a:xfrm flipV="1">
            <a:off x="2166153" y="3428999"/>
            <a:ext cx="1420426"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744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B549-59F1-435D-8B47-921328568C80}"/>
              </a:ext>
            </a:extLst>
          </p:cNvPr>
          <p:cNvSpPr>
            <a:spLocks noGrp="1"/>
          </p:cNvSpPr>
          <p:nvPr>
            <p:ph type="title"/>
          </p:nvPr>
        </p:nvSpPr>
        <p:spPr/>
        <p:txBody>
          <a:bodyPr/>
          <a:lstStyle/>
          <a:p>
            <a:r>
              <a:rPr lang="en-IN" dirty="0"/>
              <a:t>What is Docker?</a:t>
            </a:r>
          </a:p>
        </p:txBody>
      </p:sp>
      <p:sp>
        <p:nvSpPr>
          <p:cNvPr id="3" name="Content Placeholder 2">
            <a:extLst>
              <a:ext uri="{FF2B5EF4-FFF2-40B4-BE49-F238E27FC236}">
                <a16:creationId xmlns:a16="http://schemas.microsoft.com/office/drawing/2014/main" id="{A20D1528-B0AD-4137-86F4-55ADBADEEF26}"/>
              </a:ext>
            </a:extLst>
          </p:cNvPr>
          <p:cNvSpPr>
            <a:spLocks noGrp="1"/>
          </p:cNvSpPr>
          <p:nvPr>
            <p:ph idx="1"/>
          </p:nvPr>
        </p:nvSpPr>
        <p:spPr/>
        <p:txBody>
          <a:bodyPr>
            <a:normAutofit/>
          </a:bodyPr>
          <a:lstStyle/>
          <a:p>
            <a:r>
              <a:rPr lang="en-US" sz="2400" dirty="0"/>
              <a:t>Docker is a tool designed to make it easier to create, deploy, and run applications by using containers. Containers allows to package up an application with all of the parts it needs, such as libraries and other dependencies, and ship it all out as one package. By doing so, this will resolve the issue of applications working on one environment and not on others.</a:t>
            </a:r>
            <a:endParaRPr lang="en-IN" sz="2400" dirty="0"/>
          </a:p>
        </p:txBody>
      </p:sp>
    </p:spTree>
    <p:extLst>
      <p:ext uri="{BB962C8B-B14F-4D97-AF65-F5344CB8AC3E}">
        <p14:creationId xmlns:p14="http://schemas.microsoft.com/office/powerpoint/2010/main" val="181356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CEB0-D8DE-4A42-8D7A-99EC2AE4CCDE}"/>
              </a:ext>
            </a:extLst>
          </p:cNvPr>
          <p:cNvSpPr>
            <a:spLocks noGrp="1"/>
          </p:cNvSpPr>
          <p:nvPr>
            <p:ph type="title"/>
          </p:nvPr>
        </p:nvSpPr>
        <p:spPr/>
        <p:txBody>
          <a:bodyPr/>
          <a:lstStyle/>
          <a:p>
            <a:r>
              <a:rPr lang="en-IN" dirty="0"/>
              <a:t>How Docker Works?</a:t>
            </a:r>
          </a:p>
        </p:txBody>
      </p:sp>
      <p:pic>
        <p:nvPicPr>
          <p:cNvPr id="6" name="Content Placeholder 5">
            <a:extLst>
              <a:ext uri="{FF2B5EF4-FFF2-40B4-BE49-F238E27FC236}">
                <a16:creationId xmlns:a16="http://schemas.microsoft.com/office/drawing/2014/main" id="{68266F83-6122-4D20-8C50-AF502FF6A605}"/>
              </a:ext>
            </a:extLst>
          </p:cNvPr>
          <p:cNvPicPr>
            <a:picLocks noGrp="1" noChangeAspect="1"/>
          </p:cNvPicPr>
          <p:nvPr>
            <p:ph idx="1"/>
          </p:nvPr>
        </p:nvPicPr>
        <p:blipFill>
          <a:blip r:embed="rId2"/>
          <a:stretch>
            <a:fillRect/>
          </a:stretch>
        </p:blipFill>
        <p:spPr>
          <a:xfrm>
            <a:off x="1613299" y="2160588"/>
            <a:ext cx="6725439" cy="3881437"/>
          </a:xfrm>
          <a:prstGeom prst="rect">
            <a:avLst/>
          </a:prstGeom>
        </p:spPr>
      </p:pic>
    </p:spTree>
    <p:extLst>
      <p:ext uri="{BB962C8B-B14F-4D97-AF65-F5344CB8AC3E}">
        <p14:creationId xmlns:p14="http://schemas.microsoft.com/office/powerpoint/2010/main" val="94245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2AB7-A8AB-45BF-A134-D291272E773E}"/>
              </a:ext>
            </a:extLst>
          </p:cNvPr>
          <p:cNvSpPr>
            <a:spLocks noGrp="1"/>
          </p:cNvSpPr>
          <p:nvPr>
            <p:ph type="title"/>
          </p:nvPr>
        </p:nvSpPr>
        <p:spPr/>
        <p:txBody>
          <a:bodyPr/>
          <a:lstStyle/>
          <a:p>
            <a:r>
              <a:rPr lang="en-US" dirty="0"/>
              <a:t>Virtualization vs Containerization:</a:t>
            </a:r>
            <a:endParaRPr lang="en-IN" dirty="0"/>
          </a:p>
        </p:txBody>
      </p:sp>
      <p:pic>
        <p:nvPicPr>
          <p:cNvPr id="4" name="Content Placeholder 3">
            <a:extLst>
              <a:ext uri="{FF2B5EF4-FFF2-40B4-BE49-F238E27FC236}">
                <a16:creationId xmlns:a16="http://schemas.microsoft.com/office/drawing/2014/main" id="{338F99DC-2994-45DB-A628-2AE5674CCDA0}"/>
              </a:ext>
            </a:extLst>
          </p:cNvPr>
          <p:cNvPicPr>
            <a:picLocks noGrp="1" noChangeAspect="1"/>
          </p:cNvPicPr>
          <p:nvPr>
            <p:ph idx="1"/>
          </p:nvPr>
        </p:nvPicPr>
        <p:blipFill>
          <a:blip r:embed="rId2"/>
          <a:stretch>
            <a:fillRect/>
          </a:stretch>
        </p:blipFill>
        <p:spPr>
          <a:xfrm>
            <a:off x="1592530" y="2160588"/>
            <a:ext cx="6766978" cy="3881437"/>
          </a:xfrm>
          <a:prstGeom prst="rect">
            <a:avLst/>
          </a:prstGeom>
        </p:spPr>
      </p:pic>
    </p:spTree>
    <p:extLst>
      <p:ext uri="{BB962C8B-B14F-4D97-AF65-F5344CB8AC3E}">
        <p14:creationId xmlns:p14="http://schemas.microsoft.com/office/powerpoint/2010/main" val="366329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D682-C6E1-41E9-8A5C-DA8863D52EF2}"/>
              </a:ext>
            </a:extLst>
          </p:cNvPr>
          <p:cNvSpPr>
            <a:spLocks noGrp="1"/>
          </p:cNvSpPr>
          <p:nvPr>
            <p:ph type="title"/>
          </p:nvPr>
        </p:nvSpPr>
        <p:spPr/>
        <p:txBody>
          <a:bodyPr/>
          <a:lstStyle/>
          <a:p>
            <a:r>
              <a:rPr lang="en-US" dirty="0"/>
              <a:t>Install Docker on Linux		</a:t>
            </a:r>
            <a:endParaRPr lang="en-IN" dirty="0"/>
          </a:p>
        </p:txBody>
      </p:sp>
      <p:sp>
        <p:nvSpPr>
          <p:cNvPr id="3" name="Content Placeholder 2">
            <a:extLst>
              <a:ext uri="{FF2B5EF4-FFF2-40B4-BE49-F238E27FC236}">
                <a16:creationId xmlns:a16="http://schemas.microsoft.com/office/drawing/2014/main" id="{5C6B976E-9902-45A3-A1CE-5A79A87165EF}"/>
              </a:ext>
            </a:extLst>
          </p:cNvPr>
          <p:cNvSpPr>
            <a:spLocks noGrp="1"/>
          </p:cNvSpPr>
          <p:nvPr>
            <p:ph sz="half" idx="2"/>
          </p:nvPr>
        </p:nvSpPr>
        <p:spPr>
          <a:xfrm>
            <a:off x="675745" y="1473693"/>
            <a:ext cx="9316667" cy="4567669"/>
          </a:xfrm>
        </p:spPr>
        <p:txBody>
          <a:bodyPr>
            <a:normAutofit fontScale="92500" lnSpcReduction="20000"/>
          </a:bodyPr>
          <a:lstStyle/>
          <a:p>
            <a:r>
              <a:rPr lang="en-US" dirty="0"/>
              <a:t>Login to AWS console and run the below commands:</a:t>
            </a:r>
          </a:p>
          <a:p>
            <a:r>
              <a:rPr lang="en-US" dirty="0"/>
              <a:t># </a:t>
            </a:r>
            <a:r>
              <a:rPr lang="en-US" b="1" dirty="0" err="1"/>
              <a:t>sudo</a:t>
            </a:r>
            <a:r>
              <a:rPr lang="en-US" b="1" dirty="0"/>
              <a:t> yum update –y  </a:t>
            </a:r>
            <a:r>
              <a:rPr lang="en-US" dirty="0"/>
              <a:t>(updates all the packages)</a:t>
            </a:r>
          </a:p>
          <a:p>
            <a:r>
              <a:rPr lang="en-US" dirty="0"/>
              <a:t># </a:t>
            </a:r>
            <a:r>
              <a:rPr lang="en-US" b="1" dirty="0" err="1"/>
              <a:t>sudo</a:t>
            </a:r>
            <a:r>
              <a:rPr lang="en-US" b="1" dirty="0"/>
              <a:t> yum install docker –y  </a:t>
            </a:r>
            <a:r>
              <a:rPr lang="en-US" dirty="0"/>
              <a:t>(install docker engine)</a:t>
            </a:r>
          </a:p>
          <a:p>
            <a:r>
              <a:rPr lang="en-US" dirty="0"/>
              <a:t>#</a:t>
            </a:r>
            <a:r>
              <a:rPr lang="en-US" b="1" dirty="0"/>
              <a:t>docker</a:t>
            </a:r>
            <a:r>
              <a:rPr lang="en-US" dirty="0"/>
              <a:t> (if docker installed, it gives you all docker related commands)</a:t>
            </a:r>
          </a:p>
          <a:p>
            <a:r>
              <a:rPr lang="en-US" dirty="0"/>
              <a:t>#</a:t>
            </a:r>
            <a:r>
              <a:rPr lang="en-US" b="1" dirty="0"/>
              <a:t>docker –version </a:t>
            </a:r>
            <a:r>
              <a:rPr lang="en-US" dirty="0"/>
              <a:t>(give info about docker version)</a:t>
            </a:r>
          </a:p>
          <a:p>
            <a:r>
              <a:rPr lang="en-US" dirty="0"/>
              <a:t>#</a:t>
            </a:r>
            <a:r>
              <a:rPr lang="en-US" b="1" dirty="0"/>
              <a:t>docker info </a:t>
            </a:r>
            <a:r>
              <a:rPr lang="en-US" dirty="0"/>
              <a:t>(give information about list of docker containers, images, status, </a:t>
            </a:r>
            <a:r>
              <a:rPr lang="en-US" dirty="0" err="1"/>
              <a:t>etc</a:t>
            </a:r>
            <a:r>
              <a:rPr lang="en-US" dirty="0"/>
              <a:t>,.)</a:t>
            </a:r>
          </a:p>
          <a:p>
            <a:r>
              <a:rPr lang="en-US" dirty="0"/>
              <a:t># </a:t>
            </a:r>
            <a:r>
              <a:rPr lang="en-US" b="1" dirty="0" err="1"/>
              <a:t>sudo</a:t>
            </a:r>
            <a:r>
              <a:rPr lang="en-US" b="1" dirty="0"/>
              <a:t> service docker start  </a:t>
            </a:r>
            <a:r>
              <a:rPr lang="en-US" dirty="0"/>
              <a:t>(starts docker service)</a:t>
            </a:r>
          </a:p>
          <a:p>
            <a:r>
              <a:rPr lang="en-US" dirty="0"/>
              <a:t>#</a:t>
            </a:r>
            <a:r>
              <a:rPr lang="en-US" b="1" dirty="0"/>
              <a:t>docker info</a:t>
            </a:r>
          </a:p>
          <a:p>
            <a:r>
              <a:rPr lang="en-US" dirty="0"/>
              <a:t>#</a:t>
            </a:r>
            <a:r>
              <a:rPr lang="en-US" b="1" dirty="0" err="1"/>
              <a:t>sudo</a:t>
            </a:r>
            <a:r>
              <a:rPr lang="en-US" b="1" dirty="0"/>
              <a:t> </a:t>
            </a:r>
            <a:r>
              <a:rPr lang="en-US" b="1" dirty="0" err="1"/>
              <a:t>usermod</a:t>
            </a:r>
            <a:r>
              <a:rPr lang="en-US" b="1" dirty="0"/>
              <a:t> –</a:t>
            </a:r>
            <a:r>
              <a:rPr lang="en-US" b="1" dirty="0" err="1"/>
              <a:t>aG</a:t>
            </a:r>
            <a:r>
              <a:rPr lang="en-US" b="1" dirty="0"/>
              <a:t> docker ec2-user </a:t>
            </a:r>
            <a:r>
              <a:rPr lang="en-US" dirty="0"/>
              <a:t>(adding user ec2-user to group docker)</a:t>
            </a:r>
          </a:p>
          <a:p>
            <a:r>
              <a:rPr lang="en-US" dirty="0"/>
              <a:t>#</a:t>
            </a:r>
            <a:r>
              <a:rPr lang="en-US" b="1" dirty="0"/>
              <a:t>docker images </a:t>
            </a:r>
            <a:r>
              <a:rPr lang="en-US" dirty="0"/>
              <a:t>(lists docker images)</a:t>
            </a:r>
          </a:p>
          <a:p>
            <a:r>
              <a:rPr lang="en-US" dirty="0"/>
              <a:t>#</a:t>
            </a:r>
            <a:r>
              <a:rPr lang="en-US" b="1" dirty="0"/>
              <a:t>docker </a:t>
            </a:r>
            <a:r>
              <a:rPr lang="en-US" b="1" dirty="0" err="1"/>
              <a:t>ps</a:t>
            </a:r>
            <a:r>
              <a:rPr lang="en-US" b="1" dirty="0"/>
              <a:t> </a:t>
            </a:r>
            <a:r>
              <a:rPr lang="en-US" dirty="0"/>
              <a:t>(lists docker running/active containers)</a:t>
            </a:r>
          </a:p>
          <a:p>
            <a:r>
              <a:rPr lang="en-US" dirty="0"/>
              <a:t>#</a:t>
            </a:r>
            <a:r>
              <a:rPr lang="en-US" b="1" dirty="0" err="1"/>
              <a:t>sudo</a:t>
            </a:r>
            <a:r>
              <a:rPr lang="en-US" b="1" dirty="0"/>
              <a:t> service docker stop </a:t>
            </a:r>
            <a:r>
              <a:rPr lang="en-US" dirty="0"/>
              <a:t>(stops docker service)</a:t>
            </a:r>
          </a:p>
          <a:p>
            <a:r>
              <a:rPr lang="en-US" dirty="0"/>
              <a:t>#</a:t>
            </a:r>
            <a:r>
              <a:rPr lang="en-US" b="1" dirty="0" err="1"/>
              <a:t>sudo</a:t>
            </a:r>
            <a:r>
              <a:rPr lang="en-US" b="1" dirty="0"/>
              <a:t> yum remove docker  </a:t>
            </a:r>
            <a:r>
              <a:rPr lang="en-US" dirty="0"/>
              <a:t>(removes docker )</a:t>
            </a:r>
            <a:endParaRPr lang="en-IN" dirty="0"/>
          </a:p>
        </p:txBody>
      </p:sp>
    </p:spTree>
    <p:extLst>
      <p:ext uri="{BB962C8B-B14F-4D97-AF65-F5344CB8AC3E}">
        <p14:creationId xmlns:p14="http://schemas.microsoft.com/office/powerpoint/2010/main" val="12995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F052-EAF8-44FA-8AF6-0837E06B28C4}"/>
              </a:ext>
            </a:extLst>
          </p:cNvPr>
          <p:cNvSpPr>
            <a:spLocks noGrp="1"/>
          </p:cNvSpPr>
          <p:nvPr>
            <p:ph type="title"/>
          </p:nvPr>
        </p:nvSpPr>
        <p:spPr>
          <a:xfrm>
            <a:off x="677334" y="609600"/>
            <a:ext cx="8596668" cy="691299"/>
          </a:xfrm>
        </p:spPr>
        <p:txBody>
          <a:bodyPr>
            <a:normAutofit fontScale="90000"/>
          </a:bodyPr>
          <a:lstStyle/>
          <a:p>
            <a:r>
              <a:rPr lang="en-US" dirty="0"/>
              <a:t>Basic Docker Commands :</a:t>
            </a:r>
            <a:br>
              <a:rPr lang="en-US" dirty="0"/>
            </a:br>
            <a:endParaRPr lang="en-IN" dirty="0"/>
          </a:p>
        </p:txBody>
      </p:sp>
      <p:sp>
        <p:nvSpPr>
          <p:cNvPr id="3" name="Content Placeholder 2">
            <a:extLst>
              <a:ext uri="{FF2B5EF4-FFF2-40B4-BE49-F238E27FC236}">
                <a16:creationId xmlns:a16="http://schemas.microsoft.com/office/drawing/2014/main" id="{58D738F4-64B4-474E-BA96-14220B1A365E}"/>
              </a:ext>
            </a:extLst>
          </p:cNvPr>
          <p:cNvSpPr>
            <a:spLocks noGrp="1"/>
          </p:cNvSpPr>
          <p:nvPr>
            <p:ph idx="1"/>
          </p:nvPr>
        </p:nvSpPr>
        <p:spPr>
          <a:xfrm>
            <a:off x="677334" y="1300899"/>
            <a:ext cx="8596668" cy="4740464"/>
          </a:xfrm>
        </p:spPr>
        <p:txBody>
          <a:bodyPr>
            <a:normAutofit fontScale="85000" lnSpcReduction="20000"/>
          </a:bodyPr>
          <a:lstStyle/>
          <a:p>
            <a:r>
              <a:rPr lang="en-US" dirty="0"/>
              <a:t>#</a:t>
            </a:r>
            <a:r>
              <a:rPr lang="en-US" b="1" dirty="0"/>
              <a:t>docker version  </a:t>
            </a:r>
            <a:r>
              <a:rPr lang="en-US" dirty="0"/>
              <a:t>(provides details about docker version)	</a:t>
            </a:r>
          </a:p>
          <a:p>
            <a:r>
              <a:rPr lang="en-US" dirty="0"/>
              <a:t>#</a:t>
            </a:r>
            <a:r>
              <a:rPr lang="en-US" b="1" dirty="0"/>
              <a:t>docker --help  </a:t>
            </a:r>
            <a:r>
              <a:rPr lang="en-US" dirty="0"/>
              <a:t>(lists all the docker related helpful commands)</a:t>
            </a:r>
          </a:p>
          <a:p>
            <a:r>
              <a:rPr lang="en-US" dirty="0"/>
              <a:t>#</a:t>
            </a:r>
            <a:r>
              <a:rPr lang="en-US" b="1" dirty="0"/>
              <a:t>docker login </a:t>
            </a:r>
            <a:r>
              <a:rPr lang="en-US" dirty="0"/>
              <a:t>(login to your </a:t>
            </a:r>
            <a:r>
              <a:rPr lang="en-US" dirty="0" err="1"/>
              <a:t>dockerhub</a:t>
            </a:r>
            <a:r>
              <a:rPr lang="en-US" dirty="0"/>
              <a:t> account </a:t>
            </a:r>
            <a:r>
              <a:rPr lang="en-US" dirty="0">
                <a:hlinkClick r:id="rId2"/>
              </a:rPr>
              <a:t>www.dockerhub.com</a:t>
            </a:r>
            <a:r>
              <a:rPr lang="en-US" dirty="0"/>
              <a:t>)</a:t>
            </a:r>
          </a:p>
          <a:p>
            <a:r>
              <a:rPr lang="en-US" dirty="0"/>
              <a:t>#</a:t>
            </a:r>
            <a:r>
              <a:rPr lang="en-US" b="1" dirty="0"/>
              <a:t>docker pull &lt;image-name</a:t>
            </a:r>
            <a:r>
              <a:rPr lang="en-US" dirty="0"/>
              <a:t>&gt; (pull docker images from docker hub)</a:t>
            </a:r>
          </a:p>
          <a:p>
            <a:r>
              <a:rPr lang="en-US" dirty="0"/>
              <a:t>#</a:t>
            </a:r>
            <a:r>
              <a:rPr lang="en-US" b="1" dirty="0"/>
              <a:t>docker run &lt;image name&gt;  </a:t>
            </a:r>
            <a:r>
              <a:rPr lang="en-US" dirty="0"/>
              <a:t>(running docker image to create a container out of it)</a:t>
            </a:r>
          </a:p>
          <a:p>
            <a:r>
              <a:rPr lang="en-US" dirty="0"/>
              <a:t># </a:t>
            </a:r>
            <a:r>
              <a:rPr lang="en-US" b="1" dirty="0"/>
              <a:t>docker run –it &lt;container name&gt; </a:t>
            </a:r>
            <a:r>
              <a:rPr lang="en-US" dirty="0"/>
              <a:t>(command to go inside a container)</a:t>
            </a:r>
          </a:p>
          <a:p>
            <a:r>
              <a:rPr lang="en-US" dirty="0"/>
              <a:t>#</a:t>
            </a:r>
            <a:r>
              <a:rPr lang="en-US" b="1" dirty="0"/>
              <a:t>docker images –q </a:t>
            </a:r>
            <a:r>
              <a:rPr lang="en-US" dirty="0"/>
              <a:t>(list the id of docker image only)</a:t>
            </a:r>
            <a:endParaRPr lang="en-US" b="1" dirty="0"/>
          </a:p>
          <a:p>
            <a:r>
              <a:rPr lang="en-US" dirty="0"/>
              <a:t>#</a:t>
            </a:r>
            <a:r>
              <a:rPr lang="en-US" b="1" dirty="0"/>
              <a:t>docker image ls </a:t>
            </a:r>
            <a:r>
              <a:rPr lang="en-US" dirty="0"/>
              <a:t>(list docker images present/pulled on your machine)</a:t>
            </a:r>
          </a:p>
          <a:p>
            <a:r>
              <a:rPr lang="en-US" dirty="0"/>
              <a:t>#</a:t>
            </a:r>
            <a:r>
              <a:rPr lang="en-US" b="1" dirty="0"/>
              <a:t>docker </a:t>
            </a:r>
            <a:r>
              <a:rPr lang="en-US" b="1" dirty="0" err="1"/>
              <a:t>rmi</a:t>
            </a:r>
            <a:r>
              <a:rPr lang="en-US" b="1" dirty="0"/>
              <a:t> &lt;image name/ID&gt; </a:t>
            </a:r>
            <a:r>
              <a:rPr lang="en-US" dirty="0"/>
              <a:t>(delete docker mage)</a:t>
            </a:r>
          </a:p>
          <a:p>
            <a:r>
              <a:rPr lang="en-US" dirty="0"/>
              <a:t>#</a:t>
            </a:r>
            <a:r>
              <a:rPr lang="en-US" b="1" dirty="0"/>
              <a:t>docker</a:t>
            </a:r>
            <a:r>
              <a:rPr lang="en-US" dirty="0"/>
              <a:t> </a:t>
            </a:r>
            <a:r>
              <a:rPr lang="en-US" b="1" dirty="0" err="1"/>
              <a:t>ps</a:t>
            </a:r>
            <a:r>
              <a:rPr lang="en-US" dirty="0"/>
              <a:t> (list active docker container)</a:t>
            </a:r>
          </a:p>
          <a:p>
            <a:r>
              <a:rPr lang="en-US" dirty="0"/>
              <a:t>#</a:t>
            </a:r>
            <a:r>
              <a:rPr lang="en-US" b="1" dirty="0"/>
              <a:t>docker </a:t>
            </a:r>
            <a:r>
              <a:rPr lang="en-US" b="1" dirty="0" err="1"/>
              <a:t>ps</a:t>
            </a:r>
            <a:r>
              <a:rPr lang="en-US" b="1" dirty="0"/>
              <a:t> –a </a:t>
            </a:r>
            <a:r>
              <a:rPr lang="en-US" dirty="0"/>
              <a:t>(list active as well as inactive docker containers, -a represents all)</a:t>
            </a:r>
          </a:p>
          <a:p>
            <a:r>
              <a:rPr lang="en-US" dirty="0"/>
              <a:t>#</a:t>
            </a:r>
            <a:r>
              <a:rPr lang="en-US" b="1" dirty="0"/>
              <a:t>docker stats  </a:t>
            </a:r>
            <a:r>
              <a:rPr lang="en-US" dirty="0"/>
              <a:t>(give memory information, run a container and check)</a:t>
            </a:r>
          </a:p>
          <a:p>
            <a:r>
              <a:rPr lang="en-US" dirty="0"/>
              <a:t>#</a:t>
            </a:r>
            <a:r>
              <a:rPr lang="en-US" b="1" dirty="0"/>
              <a:t>docker system </a:t>
            </a:r>
            <a:r>
              <a:rPr lang="en-US" b="1" dirty="0" err="1"/>
              <a:t>df</a:t>
            </a:r>
            <a:r>
              <a:rPr lang="en-US" b="1" dirty="0"/>
              <a:t> </a:t>
            </a:r>
            <a:r>
              <a:rPr lang="en-US" dirty="0"/>
              <a:t>(provides details about images, containers, etc.,)</a:t>
            </a:r>
          </a:p>
          <a:p>
            <a:r>
              <a:rPr lang="en-US" dirty="0"/>
              <a:t>#</a:t>
            </a:r>
            <a:r>
              <a:rPr lang="en-US" b="1" dirty="0"/>
              <a:t>docker system prune </a:t>
            </a:r>
            <a:r>
              <a:rPr lang="en-US" dirty="0"/>
              <a:t>(</a:t>
            </a:r>
            <a:r>
              <a:rPr lang="en-IN" dirty="0"/>
              <a:t>this command will even delete all the dangling images, stopped containers, so we should be very careful while using prune command)</a:t>
            </a:r>
          </a:p>
          <a:p>
            <a:endParaRPr lang="en-IN" dirty="0"/>
          </a:p>
        </p:txBody>
      </p:sp>
    </p:spTree>
    <p:extLst>
      <p:ext uri="{BB962C8B-B14F-4D97-AF65-F5344CB8AC3E}">
        <p14:creationId xmlns:p14="http://schemas.microsoft.com/office/powerpoint/2010/main" val="126408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37FA-5C48-4E90-BF46-FEF0EDF10D90}"/>
              </a:ext>
            </a:extLst>
          </p:cNvPr>
          <p:cNvSpPr>
            <a:spLocks noGrp="1"/>
          </p:cNvSpPr>
          <p:nvPr>
            <p:ph type="title"/>
          </p:nvPr>
        </p:nvSpPr>
        <p:spPr>
          <a:xfrm>
            <a:off x="677334" y="609600"/>
            <a:ext cx="8596668" cy="1320800"/>
          </a:xfrm>
        </p:spPr>
        <p:txBody>
          <a:bodyPr/>
          <a:lstStyle/>
          <a:p>
            <a:r>
              <a:rPr lang="en-US" dirty="0"/>
              <a:t>Useful links:</a:t>
            </a:r>
            <a:endParaRPr lang="en-IN" dirty="0"/>
          </a:p>
        </p:txBody>
      </p:sp>
      <p:pic>
        <p:nvPicPr>
          <p:cNvPr id="4" name="Content Placeholder 3">
            <a:extLst>
              <a:ext uri="{FF2B5EF4-FFF2-40B4-BE49-F238E27FC236}">
                <a16:creationId xmlns:a16="http://schemas.microsoft.com/office/drawing/2014/main" id="{77648F0E-9E55-4C55-B0F3-CD083BFAB13C}"/>
              </a:ext>
            </a:extLst>
          </p:cNvPr>
          <p:cNvPicPr>
            <a:picLocks noGrp="1" noChangeAspect="1"/>
          </p:cNvPicPr>
          <p:nvPr>
            <p:ph idx="1"/>
          </p:nvPr>
        </p:nvPicPr>
        <p:blipFill>
          <a:blip r:embed="rId2"/>
          <a:stretch>
            <a:fillRect/>
          </a:stretch>
        </p:blipFill>
        <p:spPr>
          <a:xfrm>
            <a:off x="1145257" y="2539015"/>
            <a:ext cx="7839075" cy="2181232"/>
          </a:xfrm>
          <a:prstGeom prst="rect">
            <a:avLst/>
          </a:prstGeom>
        </p:spPr>
      </p:pic>
    </p:spTree>
    <p:extLst>
      <p:ext uri="{BB962C8B-B14F-4D97-AF65-F5344CB8AC3E}">
        <p14:creationId xmlns:p14="http://schemas.microsoft.com/office/powerpoint/2010/main" val="42920891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1307</TotalTime>
  <Words>947</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Bradley Hand ITC</vt:lpstr>
      <vt:lpstr>Trebuchet MS</vt:lpstr>
      <vt:lpstr>Wingdings 3</vt:lpstr>
      <vt:lpstr>Facet</vt:lpstr>
      <vt:lpstr>DOCKER      </vt:lpstr>
      <vt:lpstr>Why Docker:</vt:lpstr>
      <vt:lpstr>Where does Docker Operate:</vt:lpstr>
      <vt:lpstr>What is Docker?</vt:lpstr>
      <vt:lpstr>How Docker Works?</vt:lpstr>
      <vt:lpstr>Virtualization vs Containerization:</vt:lpstr>
      <vt:lpstr>Install Docker on Linux  </vt:lpstr>
      <vt:lpstr>Basic Docker Commands : </vt:lpstr>
      <vt:lpstr>Useful links:</vt:lpstr>
      <vt:lpstr>DOCKER IMAGES:</vt:lpstr>
      <vt:lpstr>DOCKER CONTAINER:</vt:lpstr>
      <vt:lpstr>Install Jenkins on Docker Container:</vt:lpstr>
      <vt:lpstr>DOCKERFILE</vt:lpstr>
      <vt:lpstr>Docker file Instructions:</vt:lpstr>
      <vt:lpstr>Sample Dokcerfile: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alok prasad</dc:creator>
  <cp:lastModifiedBy>Sonali Prasad</cp:lastModifiedBy>
  <cp:revision>114</cp:revision>
  <dcterms:created xsi:type="dcterms:W3CDTF">2018-11-25T12:29:33Z</dcterms:created>
  <dcterms:modified xsi:type="dcterms:W3CDTF">2019-01-20T06:03:51Z</dcterms:modified>
</cp:coreProperties>
</file>