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2"/>
  </p:notesMasterIdLst>
  <p:sldIdLst>
    <p:sldId id="256" r:id="rId2"/>
    <p:sldId id="257" r:id="rId3"/>
    <p:sldId id="287" r:id="rId4"/>
    <p:sldId id="288" r:id="rId5"/>
    <p:sldId id="275" r:id="rId6"/>
    <p:sldId id="259" r:id="rId7"/>
    <p:sldId id="274" r:id="rId8"/>
    <p:sldId id="260" r:id="rId9"/>
    <p:sldId id="261" r:id="rId10"/>
    <p:sldId id="262" r:id="rId11"/>
    <p:sldId id="263" r:id="rId12"/>
    <p:sldId id="265" r:id="rId13"/>
    <p:sldId id="266" r:id="rId14"/>
    <p:sldId id="267" r:id="rId15"/>
    <p:sldId id="268" r:id="rId16"/>
    <p:sldId id="269" r:id="rId17"/>
    <p:sldId id="270" r:id="rId18"/>
    <p:sldId id="271" r:id="rId19"/>
    <p:sldId id="272" r:id="rId20"/>
    <p:sldId id="273" r:id="rId21"/>
    <p:sldId id="286" r:id="rId22"/>
    <p:sldId id="276" r:id="rId23"/>
    <p:sldId id="277" r:id="rId24"/>
    <p:sldId id="278" r:id="rId25"/>
    <p:sldId id="279" r:id="rId26"/>
    <p:sldId id="280" r:id="rId27"/>
    <p:sldId id="281" r:id="rId28"/>
    <p:sldId id="282" r:id="rId29"/>
    <p:sldId id="283" r:id="rId30"/>
    <p:sldId id="284" r:id="rId31"/>
    <p:sldId id="285" r:id="rId32"/>
    <p:sldId id="289" r:id="rId33"/>
    <p:sldId id="290" r:id="rId34"/>
    <p:sldId id="291" r:id="rId35"/>
    <p:sldId id="292" r:id="rId36"/>
    <p:sldId id="293" r:id="rId37"/>
    <p:sldId id="294" r:id="rId38"/>
    <p:sldId id="295" r:id="rId39"/>
    <p:sldId id="296" r:id="rId40"/>
    <p:sldId id="297"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p:scale>
          <a:sx n="75" d="100"/>
          <a:sy n="75" d="100"/>
        </p:scale>
        <p:origin x="811" y="120"/>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EA5D9B-38C9-4FA5-9193-6FD246D8C0B4}" type="datetimeFigureOut">
              <a:rPr lang="en-IN" smtClean="0"/>
              <a:t>05-09-2025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52114C-A27D-4666-BE90-A3330716FED6}" type="slidenum">
              <a:rPr lang="en-IN" smtClean="0"/>
              <a:t>‹#›</a:t>
            </a:fld>
            <a:endParaRPr lang="en-IN"/>
          </a:p>
        </p:txBody>
      </p:sp>
    </p:spTree>
    <p:extLst>
      <p:ext uri="{BB962C8B-B14F-4D97-AF65-F5344CB8AC3E}">
        <p14:creationId xmlns:p14="http://schemas.microsoft.com/office/powerpoint/2010/main" val="1937441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52114C-A27D-4666-BE90-A3330716FED6}" type="slidenum">
              <a:rPr lang="en-IN" smtClean="0"/>
              <a:t>1</a:t>
            </a:fld>
            <a:endParaRPr lang="en-IN"/>
          </a:p>
        </p:txBody>
      </p:sp>
    </p:spTree>
    <p:extLst>
      <p:ext uri="{BB962C8B-B14F-4D97-AF65-F5344CB8AC3E}">
        <p14:creationId xmlns:p14="http://schemas.microsoft.com/office/powerpoint/2010/main" val="1839971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9/5/2025</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939876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9/5/2025</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44699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9/5/2025</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242230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9/5/2025</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026859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9/5/2025</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90129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9/5/2025</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0697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9/5/2025</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94574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9/5/2025</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07681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9/5/2025</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84549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9/5/2025</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677615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9/5/2025</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74085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9/5/2025</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231451416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68B9B56-97D2-22E8-10F1-E0836AAB0E84}"/>
              </a:ext>
            </a:extLst>
          </p:cNvPr>
          <p:cNvSpPr>
            <a:spLocks noGrp="1"/>
          </p:cNvSpPr>
          <p:nvPr>
            <p:ph type="subTitle" idx="1"/>
          </p:nvPr>
        </p:nvSpPr>
        <p:spPr>
          <a:xfrm>
            <a:off x="1946787" y="3846283"/>
            <a:ext cx="8839200" cy="1392646"/>
          </a:xfrm>
        </p:spPr>
        <p:txBody>
          <a:bodyPr>
            <a:normAutofit/>
          </a:bodyPr>
          <a:lstStyle/>
          <a:p>
            <a:r>
              <a:rPr lang="en-US" sz="2800" dirty="0">
                <a:solidFill>
                  <a:schemeClr val="tx1">
                    <a:alpha val="70000"/>
                  </a:schemeClr>
                </a:solidFill>
                <a:latin typeface="Elephant" panose="02020904090505020303" pitchFamily="18" charset="0"/>
              </a:rPr>
              <a:t>Data-Driven Analysis of Incident Management and Service Desk Operations”</a:t>
            </a:r>
            <a:endParaRPr lang="en-IN" sz="2800" dirty="0">
              <a:solidFill>
                <a:schemeClr val="tx1">
                  <a:alpha val="70000"/>
                </a:schemeClr>
              </a:solidFill>
              <a:latin typeface="Elephant" panose="02020904090505020303" pitchFamily="18" charset="0"/>
            </a:endParaRPr>
          </a:p>
        </p:txBody>
      </p:sp>
      <p:pic>
        <p:nvPicPr>
          <p:cNvPr id="9" name="Picture 8">
            <a:extLst>
              <a:ext uri="{FF2B5EF4-FFF2-40B4-BE49-F238E27FC236}">
                <a16:creationId xmlns:a16="http://schemas.microsoft.com/office/drawing/2014/main" id="{DD40A8C7-9E70-27DF-D251-68FFBD5D7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645" y="930126"/>
            <a:ext cx="8593394" cy="2183990"/>
          </a:xfrm>
          <a:prstGeom prst="rect">
            <a:avLst/>
          </a:prstGeom>
        </p:spPr>
      </p:pic>
    </p:spTree>
    <p:extLst>
      <p:ext uri="{BB962C8B-B14F-4D97-AF65-F5344CB8AC3E}">
        <p14:creationId xmlns:p14="http://schemas.microsoft.com/office/powerpoint/2010/main" val="641629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30B527-3E1A-7043-5614-92CCBE0A97D3}"/>
              </a:ext>
            </a:extLst>
          </p:cNvPr>
          <p:cNvPicPr>
            <a:picLocks noGrp="1" noChangeAspect="1"/>
          </p:cNvPicPr>
          <p:nvPr>
            <p:ph idx="1"/>
          </p:nvPr>
        </p:nvPicPr>
        <p:blipFill>
          <a:blip r:embed="rId2"/>
          <a:stretch>
            <a:fillRect/>
          </a:stretch>
        </p:blipFill>
        <p:spPr>
          <a:xfrm>
            <a:off x="936523" y="1509700"/>
            <a:ext cx="10515600" cy="3838599"/>
          </a:xfrm>
          <a:prstGeom prst="rect">
            <a:avLst/>
          </a:prstGeom>
        </p:spPr>
      </p:pic>
    </p:spTree>
    <p:extLst>
      <p:ext uri="{BB962C8B-B14F-4D97-AF65-F5344CB8AC3E}">
        <p14:creationId xmlns:p14="http://schemas.microsoft.com/office/powerpoint/2010/main" val="922899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3681-DEBD-1B39-CD6A-22CC312B7B7B}"/>
              </a:ext>
            </a:extLst>
          </p:cNvPr>
          <p:cNvSpPr>
            <a:spLocks noGrp="1"/>
          </p:cNvSpPr>
          <p:nvPr>
            <p:ph type="title"/>
          </p:nvPr>
        </p:nvSpPr>
        <p:spPr>
          <a:xfrm>
            <a:off x="619432" y="540775"/>
            <a:ext cx="10734368" cy="484391"/>
          </a:xfrm>
        </p:spPr>
        <p:txBody>
          <a:bodyPr>
            <a:normAutofit/>
          </a:bodyPr>
          <a:lstStyle/>
          <a:p>
            <a:r>
              <a:rPr lang="en-IN" sz="2400" dirty="0">
                <a:effectLst>
                  <a:outerShdw blurRad="38100" dist="38100" dir="2700000" algn="tl">
                    <a:srgbClr val="000000">
                      <a:alpha val="43137"/>
                    </a:srgbClr>
                  </a:outerShdw>
                </a:effectLst>
              </a:rPr>
              <a:t>FINDING DUPLICATE DATA</a:t>
            </a:r>
          </a:p>
        </p:txBody>
      </p:sp>
      <p:pic>
        <p:nvPicPr>
          <p:cNvPr id="5" name="Content Placeholder 4">
            <a:extLst>
              <a:ext uri="{FF2B5EF4-FFF2-40B4-BE49-F238E27FC236}">
                <a16:creationId xmlns:a16="http://schemas.microsoft.com/office/drawing/2014/main" id="{33C6A07D-4323-8BBE-1646-6DCB090F3F01}"/>
              </a:ext>
            </a:extLst>
          </p:cNvPr>
          <p:cNvPicPr>
            <a:picLocks noGrp="1" noChangeAspect="1"/>
          </p:cNvPicPr>
          <p:nvPr>
            <p:ph idx="1"/>
          </p:nvPr>
        </p:nvPicPr>
        <p:blipFill>
          <a:blip r:embed="rId2"/>
          <a:stretch>
            <a:fillRect/>
          </a:stretch>
        </p:blipFill>
        <p:spPr>
          <a:xfrm>
            <a:off x="1189703" y="1302979"/>
            <a:ext cx="3392129" cy="3998913"/>
          </a:xfrm>
          <a:prstGeom prst="rect">
            <a:avLst/>
          </a:prstGeom>
        </p:spPr>
      </p:pic>
      <p:pic>
        <p:nvPicPr>
          <p:cNvPr id="7" name="Picture 6">
            <a:extLst>
              <a:ext uri="{FF2B5EF4-FFF2-40B4-BE49-F238E27FC236}">
                <a16:creationId xmlns:a16="http://schemas.microsoft.com/office/drawing/2014/main" id="{153FA3A3-2945-05ED-7B31-F237FDF46AA5}"/>
              </a:ext>
            </a:extLst>
          </p:cNvPr>
          <p:cNvPicPr>
            <a:picLocks noChangeAspect="1"/>
          </p:cNvPicPr>
          <p:nvPr/>
        </p:nvPicPr>
        <p:blipFill>
          <a:blip r:embed="rId3"/>
          <a:stretch>
            <a:fillRect/>
          </a:stretch>
        </p:blipFill>
        <p:spPr>
          <a:xfrm>
            <a:off x="5696132" y="2854697"/>
            <a:ext cx="5306165" cy="895475"/>
          </a:xfrm>
          <a:prstGeom prst="rect">
            <a:avLst/>
          </a:prstGeom>
        </p:spPr>
      </p:pic>
    </p:spTree>
    <p:extLst>
      <p:ext uri="{BB962C8B-B14F-4D97-AF65-F5344CB8AC3E}">
        <p14:creationId xmlns:p14="http://schemas.microsoft.com/office/powerpoint/2010/main" val="621376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EC190-438C-2B6D-0181-38154C9B565B}"/>
              </a:ext>
            </a:extLst>
          </p:cNvPr>
          <p:cNvSpPr>
            <a:spLocks noGrp="1"/>
          </p:cNvSpPr>
          <p:nvPr>
            <p:ph type="title"/>
          </p:nvPr>
        </p:nvSpPr>
        <p:spPr>
          <a:xfrm>
            <a:off x="609601" y="825909"/>
            <a:ext cx="5879690" cy="422787"/>
          </a:xfrm>
        </p:spPr>
        <p:txBody>
          <a:bodyPr>
            <a:normAutofit fontScale="90000"/>
          </a:bodyPr>
          <a:lstStyle/>
          <a:p>
            <a:r>
              <a:rPr lang="en-IN" sz="2800" dirty="0">
                <a:effectLst>
                  <a:outerShdw blurRad="38100" dist="38100" dir="2700000" algn="tl">
                    <a:srgbClr val="000000">
                      <a:alpha val="43137"/>
                    </a:srgbClr>
                  </a:outerShdw>
                </a:effectLst>
              </a:rPr>
              <a:t>REMOVE DUPLICATES</a:t>
            </a:r>
          </a:p>
        </p:txBody>
      </p:sp>
      <p:pic>
        <p:nvPicPr>
          <p:cNvPr id="5" name="Content Placeholder 4">
            <a:extLst>
              <a:ext uri="{FF2B5EF4-FFF2-40B4-BE49-F238E27FC236}">
                <a16:creationId xmlns:a16="http://schemas.microsoft.com/office/drawing/2014/main" id="{BD96412D-1FBD-E420-5540-9D4640305A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6690" y="1535654"/>
            <a:ext cx="10515600" cy="3966181"/>
          </a:xfrm>
        </p:spPr>
      </p:pic>
    </p:spTree>
    <p:extLst>
      <p:ext uri="{BB962C8B-B14F-4D97-AF65-F5344CB8AC3E}">
        <p14:creationId xmlns:p14="http://schemas.microsoft.com/office/powerpoint/2010/main" val="252472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4D22777B-67D9-94CC-13CF-BFA532BEC5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37935" y="698090"/>
            <a:ext cx="4650659" cy="5270091"/>
          </a:xfrm>
        </p:spPr>
      </p:pic>
    </p:spTree>
    <p:extLst>
      <p:ext uri="{BB962C8B-B14F-4D97-AF65-F5344CB8AC3E}">
        <p14:creationId xmlns:p14="http://schemas.microsoft.com/office/powerpoint/2010/main" val="4222615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2C77A-4524-D17C-513E-E1330A86D9BE}"/>
              </a:ext>
            </a:extLst>
          </p:cNvPr>
          <p:cNvSpPr>
            <a:spLocks noGrp="1"/>
          </p:cNvSpPr>
          <p:nvPr>
            <p:ph type="title"/>
          </p:nvPr>
        </p:nvSpPr>
        <p:spPr>
          <a:xfrm>
            <a:off x="838200" y="681037"/>
            <a:ext cx="6958781" cy="675815"/>
          </a:xfrm>
        </p:spPr>
        <p:txBody>
          <a:bodyPr>
            <a:normAutofit/>
          </a:bodyPr>
          <a:lstStyle/>
          <a:p>
            <a:r>
              <a:rPr lang="en-IN" sz="2800" dirty="0">
                <a:effectLst>
                  <a:outerShdw blurRad="38100" dist="38100" dir="2700000" algn="tl">
                    <a:srgbClr val="000000">
                      <a:alpha val="43137"/>
                    </a:srgbClr>
                  </a:outerShdw>
                </a:effectLst>
              </a:rPr>
              <a:t>DETECTING MISSING VALUE</a:t>
            </a:r>
          </a:p>
        </p:txBody>
      </p:sp>
      <p:pic>
        <p:nvPicPr>
          <p:cNvPr id="5" name="Content Placeholder 4">
            <a:extLst>
              <a:ext uri="{FF2B5EF4-FFF2-40B4-BE49-F238E27FC236}">
                <a16:creationId xmlns:a16="http://schemas.microsoft.com/office/drawing/2014/main" id="{F5DDA7C6-9F33-D679-5858-473B78A95C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93573" y="1474839"/>
            <a:ext cx="4208207" cy="4520702"/>
          </a:xfrm>
        </p:spPr>
      </p:pic>
    </p:spTree>
    <p:extLst>
      <p:ext uri="{BB962C8B-B14F-4D97-AF65-F5344CB8AC3E}">
        <p14:creationId xmlns:p14="http://schemas.microsoft.com/office/powerpoint/2010/main" val="96665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36496-19C2-A58A-CB2B-7BAB0F3FD725}"/>
              </a:ext>
            </a:extLst>
          </p:cNvPr>
          <p:cNvSpPr>
            <a:spLocks noGrp="1"/>
          </p:cNvSpPr>
          <p:nvPr>
            <p:ph type="title"/>
          </p:nvPr>
        </p:nvSpPr>
        <p:spPr>
          <a:xfrm>
            <a:off x="993058" y="700464"/>
            <a:ext cx="6359013" cy="223531"/>
          </a:xfrm>
        </p:spPr>
        <p:txBody>
          <a:bodyPr>
            <a:normAutofit fontScale="90000"/>
          </a:bodyPr>
          <a:lstStyle/>
          <a:p>
            <a:r>
              <a:rPr lang="en-IN" sz="2800" dirty="0">
                <a:effectLst>
                  <a:outerShdw blurRad="38100" dist="38100" dir="2700000" algn="tl">
                    <a:srgbClr val="000000">
                      <a:alpha val="43137"/>
                    </a:srgbClr>
                  </a:outerShdw>
                </a:effectLst>
              </a:rPr>
              <a:t>HANDLING MISSING VALUES</a:t>
            </a:r>
          </a:p>
        </p:txBody>
      </p:sp>
      <p:pic>
        <p:nvPicPr>
          <p:cNvPr id="5" name="Content Placeholder 4">
            <a:extLst>
              <a:ext uri="{FF2B5EF4-FFF2-40B4-BE49-F238E27FC236}">
                <a16:creationId xmlns:a16="http://schemas.microsoft.com/office/drawing/2014/main" id="{6F88176A-4A0F-7408-C49B-ED35A5A040C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5742" y="1595426"/>
            <a:ext cx="7344800" cy="543001"/>
          </a:xfrm>
        </p:spPr>
      </p:pic>
      <p:pic>
        <p:nvPicPr>
          <p:cNvPr id="7" name="Picture 6">
            <a:extLst>
              <a:ext uri="{FF2B5EF4-FFF2-40B4-BE49-F238E27FC236}">
                <a16:creationId xmlns:a16="http://schemas.microsoft.com/office/drawing/2014/main" id="{69511B16-95ED-E636-1371-7911AAC45E45}"/>
              </a:ext>
            </a:extLst>
          </p:cNvPr>
          <p:cNvPicPr>
            <a:picLocks noChangeAspect="1"/>
          </p:cNvPicPr>
          <p:nvPr/>
        </p:nvPicPr>
        <p:blipFill>
          <a:blip r:embed="rId3"/>
          <a:stretch>
            <a:fillRect/>
          </a:stretch>
        </p:blipFill>
        <p:spPr>
          <a:xfrm>
            <a:off x="2772798" y="2505390"/>
            <a:ext cx="7354326" cy="647790"/>
          </a:xfrm>
          <a:prstGeom prst="rect">
            <a:avLst/>
          </a:prstGeom>
        </p:spPr>
      </p:pic>
      <p:pic>
        <p:nvPicPr>
          <p:cNvPr id="9" name="Picture 8">
            <a:extLst>
              <a:ext uri="{FF2B5EF4-FFF2-40B4-BE49-F238E27FC236}">
                <a16:creationId xmlns:a16="http://schemas.microsoft.com/office/drawing/2014/main" id="{EC40189E-6DD0-14CF-36B0-6684B5DA444B}"/>
              </a:ext>
            </a:extLst>
          </p:cNvPr>
          <p:cNvPicPr>
            <a:picLocks noChangeAspect="1"/>
          </p:cNvPicPr>
          <p:nvPr/>
        </p:nvPicPr>
        <p:blipFill>
          <a:blip r:embed="rId4"/>
          <a:stretch>
            <a:fillRect/>
          </a:stretch>
        </p:blipFill>
        <p:spPr>
          <a:xfrm>
            <a:off x="1199679" y="3704821"/>
            <a:ext cx="6744641" cy="628738"/>
          </a:xfrm>
          <a:prstGeom prst="rect">
            <a:avLst/>
          </a:prstGeom>
        </p:spPr>
      </p:pic>
      <p:pic>
        <p:nvPicPr>
          <p:cNvPr id="11" name="Picture 10">
            <a:extLst>
              <a:ext uri="{FF2B5EF4-FFF2-40B4-BE49-F238E27FC236}">
                <a16:creationId xmlns:a16="http://schemas.microsoft.com/office/drawing/2014/main" id="{A0EB4105-80BA-35B3-A030-9A6181086D76}"/>
              </a:ext>
            </a:extLst>
          </p:cNvPr>
          <p:cNvPicPr>
            <a:picLocks noChangeAspect="1"/>
          </p:cNvPicPr>
          <p:nvPr/>
        </p:nvPicPr>
        <p:blipFill>
          <a:blip r:embed="rId5"/>
          <a:stretch>
            <a:fillRect/>
          </a:stretch>
        </p:blipFill>
        <p:spPr>
          <a:xfrm>
            <a:off x="2594288" y="5039513"/>
            <a:ext cx="7259063" cy="838317"/>
          </a:xfrm>
          <a:prstGeom prst="rect">
            <a:avLst/>
          </a:prstGeom>
        </p:spPr>
      </p:pic>
    </p:spTree>
    <p:extLst>
      <p:ext uri="{BB962C8B-B14F-4D97-AF65-F5344CB8AC3E}">
        <p14:creationId xmlns:p14="http://schemas.microsoft.com/office/powerpoint/2010/main" val="3782970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3E3D806-3ACA-682B-6F1E-2504DBC62B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83742" y="786581"/>
            <a:ext cx="4355690" cy="5220929"/>
          </a:xfrm>
        </p:spPr>
      </p:pic>
    </p:spTree>
    <p:extLst>
      <p:ext uri="{BB962C8B-B14F-4D97-AF65-F5344CB8AC3E}">
        <p14:creationId xmlns:p14="http://schemas.microsoft.com/office/powerpoint/2010/main" val="3663756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C12A6-7433-EF34-1848-C47E5F3BAABC}"/>
              </a:ext>
            </a:extLst>
          </p:cNvPr>
          <p:cNvSpPr>
            <a:spLocks noGrp="1"/>
          </p:cNvSpPr>
          <p:nvPr>
            <p:ph type="title"/>
          </p:nvPr>
        </p:nvSpPr>
        <p:spPr>
          <a:xfrm>
            <a:off x="838200" y="681038"/>
            <a:ext cx="9554497" cy="508666"/>
          </a:xfrm>
        </p:spPr>
        <p:txBody>
          <a:bodyPr>
            <a:normAutofit/>
          </a:bodyPr>
          <a:lstStyle/>
          <a:p>
            <a:r>
              <a:rPr lang="en-IN" sz="2800" dirty="0"/>
              <a:t>CONVERT THE COLUMN TO DATE TIME</a:t>
            </a:r>
          </a:p>
        </p:txBody>
      </p:sp>
      <p:pic>
        <p:nvPicPr>
          <p:cNvPr id="5" name="Content Placeholder 4">
            <a:extLst>
              <a:ext uri="{FF2B5EF4-FFF2-40B4-BE49-F238E27FC236}">
                <a16:creationId xmlns:a16="http://schemas.microsoft.com/office/drawing/2014/main" id="{3CDE36B6-7623-986D-B87E-28DCAD9FC2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4422" y="1309941"/>
            <a:ext cx="7763958" cy="1133633"/>
          </a:xfrm>
        </p:spPr>
      </p:pic>
      <p:pic>
        <p:nvPicPr>
          <p:cNvPr id="7" name="Picture 6">
            <a:extLst>
              <a:ext uri="{FF2B5EF4-FFF2-40B4-BE49-F238E27FC236}">
                <a16:creationId xmlns:a16="http://schemas.microsoft.com/office/drawing/2014/main" id="{52EBDBE1-90E9-9E79-A9D2-04B875473CC1}"/>
              </a:ext>
            </a:extLst>
          </p:cNvPr>
          <p:cNvPicPr>
            <a:picLocks noChangeAspect="1"/>
          </p:cNvPicPr>
          <p:nvPr/>
        </p:nvPicPr>
        <p:blipFill>
          <a:blip r:embed="rId3"/>
          <a:stretch>
            <a:fillRect/>
          </a:stretch>
        </p:blipFill>
        <p:spPr>
          <a:xfrm>
            <a:off x="1637071" y="2830827"/>
            <a:ext cx="8917858" cy="2916895"/>
          </a:xfrm>
          <a:prstGeom prst="rect">
            <a:avLst/>
          </a:prstGeom>
        </p:spPr>
      </p:pic>
    </p:spTree>
    <p:extLst>
      <p:ext uri="{BB962C8B-B14F-4D97-AF65-F5344CB8AC3E}">
        <p14:creationId xmlns:p14="http://schemas.microsoft.com/office/powerpoint/2010/main" val="2866089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E5786-7115-EF6F-367E-CD95C6650612}"/>
              </a:ext>
            </a:extLst>
          </p:cNvPr>
          <p:cNvSpPr>
            <a:spLocks noGrp="1"/>
          </p:cNvSpPr>
          <p:nvPr>
            <p:ph type="title"/>
          </p:nvPr>
        </p:nvSpPr>
        <p:spPr>
          <a:xfrm>
            <a:off x="838200" y="445064"/>
            <a:ext cx="9387348" cy="734808"/>
          </a:xfrm>
        </p:spPr>
        <p:txBody>
          <a:bodyPr>
            <a:normAutofit/>
          </a:bodyPr>
          <a:lstStyle/>
          <a:p>
            <a:r>
              <a:rPr lang="en-IN" sz="2800" dirty="0">
                <a:effectLst>
                  <a:outerShdw blurRad="38100" dist="38100" dir="2700000" algn="tl">
                    <a:srgbClr val="000000">
                      <a:alpha val="43137"/>
                    </a:srgbClr>
                  </a:outerShdw>
                </a:effectLst>
              </a:rPr>
              <a:t>WHITESPACE REMOVAL</a:t>
            </a:r>
          </a:p>
        </p:txBody>
      </p:sp>
      <p:sp>
        <p:nvSpPr>
          <p:cNvPr id="3" name="Content Placeholder 2">
            <a:extLst>
              <a:ext uri="{FF2B5EF4-FFF2-40B4-BE49-F238E27FC236}">
                <a16:creationId xmlns:a16="http://schemas.microsoft.com/office/drawing/2014/main" id="{55C30F60-6E69-9FC1-F610-8C0B63966050}"/>
              </a:ext>
            </a:extLst>
          </p:cNvPr>
          <p:cNvSpPr>
            <a:spLocks noGrp="1"/>
          </p:cNvSpPr>
          <p:nvPr>
            <p:ph idx="1"/>
          </p:nvPr>
        </p:nvSpPr>
        <p:spPr>
          <a:xfrm>
            <a:off x="678426" y="3195481"/>
            <a:ext cx="9547122" cy="599771"/>
          </a:xfrm>
        </p:spPr>
        <p:txBody>
          <a:bodyPr/>
          <a:lstStyle/>
          <a:p>
            <a:r>
              <a:rPr lang="en-IN" dirty="0">
                <a:effectLst>
                  <a:outerShdw blurRad="38100" dist="38100" dir="2700000" algn="tl">
                    <a:srgbClr val="000000">
                      <a:alpha val="43137"/>
                    </a:srgbClr>
                  </a:outerShdw>
                </a:effectLst>
              </a:rPr>
              <a:t>REPLACEING INCONSISTANT CASING</a:t>
            </a:r>
          </a:p>
        </p:txBody>
      </p:sp>
      <p:pic>
        <p:nvPicPr>
          <p:cNvPr id="5" name="Picture 4">
            <a:extLst>
              <a:ext uri="{FF2B5EF4-FFF2-40B4-BE49-F238E27FC236}">
                <a16:creationId xmlns:a16="http://schemas.microsoft.com/office/drawing/2014/main" id="{53CEF17B-9609-8009-62E9-ED9E6A4356A0}"/>
              </a:ext>
            </a:extLst>
          </p:cNvPr>
          <p:cNvPicPr>
            <a:picLocks noChangeAspect="1"/>
          </p:cNvPicPr>
          <p:nvPr/>
        </p:nvPicPr>
        <p:blipFill>
          <a:blip r:embed="rId2"/>
          <a:stretch>
            <a:fillRect/>
          </a:stretch>
        </p:blipFill>
        <p:spPr>
          <a:xfrm>
            <a:off x="1679892" y="1445341"/>
            <a:ext cx="9402487" cy="1484671"/>
          </a:xfrm>
          <a:prstGeom prst="rect">
            <a:avLst/>
          </a:prstGeom>
        </p:spPr>
      </p:pic>
      <p:pic>
        <p:nvPicPr>
          <p:cNvPr id="7" name="Picture 6">
            <a:extLst>
              <a:ext uri="{FF2B5EF4-FFF2-40B4-BE49-F238E27FC236}">
                <a16:creationId xmlns:a16="http://schemas.microsoft.com/office/drawing/2014/main" id="{EAAE1C48-7CF8-D641-5452-53B9AD853A0C}"/>
              </a:ext>
            </a:extLst>
          </p:cNvPr>
          <p:cNvPicPr>
            <a:picLocks noChangeAspect="1"/>
          </p:cNvPicPr>
          <p:nvPr/>
        </p:nvPicPr>
        <p:blipFill>
          <a:blip r:embed="rId3"/>
          <a:stretch>
            <a:fillRect/>
          </a:stretch>
        </p:blipFill>
        <p:spPr>
          <a:xfrm>
            <a:off x="1679892" y="4402657"/>
            <a:ext cx="8364117" cy="628738"/>
          </a:xfrm>
          <a:prstGeom prst="rect">
            <a:avLst/>
          </a:prstGeom>
        </p:spPr>
      </p:pic>
    </p:spTree>
    <p:extLst>
      <p:ext uri="{BB962C8B-B14F-4D97-AF65-F5344CB8AC3E}">
        <p14:creationId xmlns:p14="http://schemas.microsoft.com/office/powerpoint/2010/main" val="3611371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3AF46-F3B5-F4CB-D251-3339B230C80A}"/>
              </a:ext>
            </a:extLst>
          </p:cNvPr>
          <p:cNvSpPr>
            <a:spLocks noGrp="1"/>
          </p:cNvSpPr>
          <p:nvPr>
            <p:ph type="title"/>
          </p:nvPr>
        </p:nvSpPr>
        <p:spPr>
          <a:xfrm>
            <a:off x="838201" y="681038"/>
            <a:ext cx="8010832" cy="380846"/>
          </a:xfrm>
        </p:spPr>
        <p:txBody>
          <a:bodyPr>
            <a:normAutofit fontScale="90000"/>
          </a:bodyPr>
          <a:lstStyle/>
          <a:p>
            <a:r>
              <a:rPr lang="en-IN" sz="2800" dirty="0"/>
              <a:t>UPDATE COLUMN NAME</a:t>
            </a:r>
          </a:p>
        </p:txBody>
      </p:sp>
      <p:sp>
        <p:nvSpPr>
          <p:cNvPr id="3" name="Content Placeholder 2">
            <a:extLst>
              <a:ext uri="{FF2B5EF4-FFF2-40B4-BE49-F238E27FC236}">
                <a16:creationId xmlns:a16="http://schemas.microsoft.com/office/drawing/2014/main" id="{857DA9EE-E7F1-C049-A745-E245B167F2F1}"/>
              </a:ext>
            </a:extLst>
          </p:cNvPr>
          <p:cNvSpPr>
            <a:spLocks noGrp="1"/>
          </p:cNvSpPr>
          <p:nvPr>
            <p:ph idx="1"/>
          </p:nvPr>
        </p:nvSpPr>
        <p:spPr>
          <a:xfrm>
            <a:off x="943898" y="2762866"/>
            <a:ext cx="7384026" cy="481780"/>
          </a:xfrm>
        </p:spPr>
        <p:txBody>
          <a:bodyPr>
            <a:normAutofit fontScale="92500" lnSpcReduction="20000"/>
          </a:bodyPr>
          <a:lstStyle/>
          <a:p>
            <a:r>
              <a:rPr lang="en-IN" dirty="0"/>
              <a:t>SORTING BY RESOLUTION TIME </a:t>
            </a:r>
          </a:p>
        </p:txBody>
      </p:sp>
      <p:pic>
        <p:nvPicPr>
          <p:cNvPr id="5" name="Picture 4">
            <a:extLst>
              <a:ext uri="{FF2B5EF4-FFF2-40B4-BE49-F238E27FC236}">
                <a16:creationId xmlns:a16="http://schemas.microsoft.com/office/drawing/2014/main" id="{BE080FE2-5268-7610-47CC-A536348AED61}"/>
              </a:ext>
            </a:extLst>
          </p:cNvPr>
          <p:cNvPicPr>
            <a:picLocks noChangeAspect="1"/>
          </p:cNvPicPr>
          <p:nvPr/>
        </p:nvPicPr>
        <p:blipFill>
          <a:blip r:embed="rId2"/>
          <a:stretch>
            <a:fillRect/>
          </a:stretch>
        </p:blipFill>
        <p:spPr>
          <a:xfrm>
            <a:off x="1442388" y="1577644"/>
            <a:ext cx="9307224" cy="905001"/>
          </a:xfrm>
          <a:prstGeom prst="rect">
            <a:avLst/>
          </a:prstGeom>
        </p:spPr>
      </p:pic>
      <p:pic>
        <p:nvPicPr>
          <p:cNvPr id="7" name="Picture 6">
            <a:extLst>
              <a:ext uri="{FF2B5EF4-FFF2-40B4-BE49-F238E27FC236}">
                <a16:creationId xmlns:a16="http://schemas.microsoft.com/office/drawing/2014/main" id="{817F97E6-1826-7D93-7049-03EFB00AAED9}"/>
              </a:ext>
            </a:extLst>
          </p:cNvPr>
          <p:cNvPicPr>
            <a:picLocks noChangeAspect="1"/>
          </p:cNvPicPr>
          <p:nvPr/>
        </p:nvPicPr>
        <p:blipFill>
          <a:blip r:embed="rId3"/>
          <a:stretch>
            <a:fillRect/>
          </a:stretch>
        </p:blipFill>
        <p:spPr>
          <a:xfrm>
            <a:off x="2285468" y="3613355"/>
            <a:ext cx="7621064" cy="895475"/>
          </a:xfrm>
          <a:prstGeom prst="rect">
            <a:avLst/>
          </a:prstGeom>
        </p:spPr>
      </p:pic>
      <p:pic>
        <p:nvPicPr>
          <p:cNvPr id="9" name="Picture 8">
            <a:extLst>
              <a:ext uri="{FF2B5EF4-FFF2-40B4-BE49-F238E27FC236}">
                <a16:creationId xmlns:a16="http://schemas.microsoft.com/office/drawing/2014/main" id="{D39D7700-FFE8-BC16-4150-2234CF99C508}"/>
              </a:ext>
            </a:extLst>
          </p:cNvPr>
          <p:cNvPicPr>
            <a:picLocks noChangeAspect="1"/>
          </p:cNvPicPr>
          <p:nvPr/>
        </p:nvPicPr>
        <p:blipFill>
          <a:blip r:embed="rId4"/>
          <a:stretch>
            <a:fillRect/>
          </a:stretch>
        </p:blipFill>
        <p:spPr>
          <a:xfrm>
            <a:off x="3095206" y="4945628"/>
            <a:ext cx="6001588" cy="666843"/>
          </a:xfrm>
          <a:prstGeom prst="rect">
            <a:avLst/>
          </a:prstGeom>
        </p:spPr>
      </p:pic>
    </p:spTree>
    <p:extLst>
      <p:ext uri="{BB962C8B-B14F-4D97-AF65-F5344CB8AC3E}">
        <p14:creationId xmlns:p14="http://schemas.microsoft.com/office/powerpoint/2010/main" val="3024096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9D64D17-930D-F890-9355-DA1A08122AA9}"/>
              </a:ext>
            </a:extLst>
          </p:cNvPr>
          <p:cNvSpPr>
            <a:spLocks noGrp="1"/>
          </p:cNvSpPr>
          <p:nvPr>
            <p:ph type="title"/>
          </p:nvPr>
        </p:nvSpPr>
        <p:spPr>
          <a:xfrm>
            <a:off x="1160514" y="4146755"/>
            <a:ext cx="4622800" cy="2420938"/>
          </a:xfrm>
        </p:spPr>
        <p:txBody>
          <a:bodyPr>
            <a:normAutofit fontScale="90000"/>
          </a:bodyPr>
          <a:lstStyle/>
          <a:p>
            <a:pPr>
              <a:defRPr sz="1800"/>
            </a:pPr>
            <a:r>
              <a:rPr lang="en-IN" sz="2400" dirty="0"/>
              <a:t> </a:t>
            </a:r>
            <a:r>
              <a:rPr lang="en-IN" sz="2200" dirty="0">
                <a:effectLst>
                  <a:outerShdw blurRad="38100" dist="38100" dir="2700000" algn="tl">
                    <a:srgbClr val="000000">
                      <a:alpha val="43137"/>
                    </a:srgbClr>
                  </a:outerShdw>
                </a:effectLst>
              </a:rPr>
              <a:t>What is Data Cleaning?</a:t>
            </a:r>
            <a:br>
              <a:rPr lang="en-IN" sz="2000" dirty="0"/>
            </a:br>
            <a:br>
              <a:rPr lang="en-IN" sz="2000" dirty="0"/>
            </a:br>
            <a:r>
              <a:rPr lang="en-US" sz="2000" dirty="0"/>
              <a:t>Detecting and correcting errors, inconsistencies, and missing values in data.</a:t>
            </a:r>
            <a:br>
              <a:rPr lang="en-US" sz="2000" dirty="0"/>
            </a:br>
            <a:r>
              <a:rPr lang="en-US" sz="2000" dirty="0"/>
              <a:t>Ensures dataset is accurate, complete, and ready for analysis.</a:t>
            </a:r>
            <a:br>
              <a:rPr lang="en-US" sz="2000" dirty="0"/>
            </a:br>
            <a:br>
              <a:rPr lang="en-US" sz="2200" dirty="0"/>
            </a:br>
            <a:r>
              <a:rPr lang="en-IN" sz="2200" dirty="0">
                <a:effectLst>
                  <a:outerShdw blurRad="38100" dist="38100" dir="2700000" algn="tl">
                    <a:srgbClr val="000000">
                      <a:alpha val="43137"/>
                    </a:srgbClr>
                  </a:outerShdw>
                </a:effectLst>
              </a:rPr>
              <a:t>Importance of Data Cleaning </a:t>
            </a:r>
            <a:r>
              <a:rPr lang="en-IN" sz="2200" u="sng" dirty="0">
                <a:effectLst>
                  <a:outerShdw blurRad="38100" dist="38100" dir="2700000" algn="tl">
                    <a:srgbClr val="000000">
                      <a:alpha val="43137"/>
                    </a:srgbClr>
                  </a:outerShdw>
                </a:effectLst>
              </a:rPr>
              <a:t>:</a:t>
            </a:r>
            <a:br>
              <a:rPr lang="en-IN" sz="2200" u="sng" dirty="0">
                <a:effectLst>
                  <a:outerShdw blurRad="38100" dist="38100" dir="2700000" algn="tl">
                    <a:srgbClr val="000000">
                      <a:alpha val="43137"/>
                    </a:srgbClr>
                  </a:outerShdw>
                </a:effectLst>
              </a:rPr>
            </a:br>
            <a:br>
              <a:rPr lang="en-IN" sz="2200" u="sng" dirty="0">
                <a:effectLst>
                  <a:outerShdw blurRad="38100" dist="38100" dir="2700000" algn="tl">
                    <a:srgbClr val="000000">
                      <a:alpha val="43137"/>
                    </a:srgbClr>
                  </a:outerShdw>
                </a:effectLst>
              </a:rPr>
            </a:br>
            <a:r>
              <a:rPr lang="en-US" sz="2000" dirty="0"/>
              <a:t>Accuracy – Clean data gives correct and reliable results</a:t>
            </a:r>
            <a:br>
              <a:rPr lang="en-US" sz="2200" u="sng" dirty="0">
                <a:effectLst>
                  <a:outerShdw blurRad="38100" dist="38100" dir="2700000" algn="tl">
                    <a:srgbClr val="000000">
                      <a:alpha val="43137"/>
                    </a:srgbClr>
                  </a:outerShdw>
                </a:effectLst>
              </a:rPr>
            </a:br>
            <a:br>
              <a:rPr lang="en-US" sz="2200" u="sng" dirty="0">
                <a:effectLst>
                  <a:outerShdw blurRad="38100" dist="38100" dir="2700000" algn="tl">
                    <a:srgbClr val="000000">
                      <a:alpha val="43137"/>
                    </a:srgbClr>
                  </a:outerShdw>
                </a:effectLst>
              </a:rPr>
            </a:br>
            <a:r>
              <a:rPr lang="en-US" sz="2000" dirty="0"/>
              <a:t>Efficiency – Saves time and makes analysis easier.</a:t>
            </a:r>
            <a:br>
              <a:rPr lang="en-IN" sz="2000" dirty="0"/>
            </a:br>
            <a:br>
              <a:rPr lang="en-IN" sz="2000" dirty="0"/>
            </a:br>
            <a:r>
              <a:rPr lang="en-US" sz="2000" dirty="0"/>
              <a:t>Better Decisions – High-quality data leads to better business decisions.</a:t>
            </a:r>
            <a:br>
              <a:rPr lang="en-IN" sz="2000" dirty="0"/>
            </a:br>
            <a:br>
              <a:rPr lang="en-IN" sz="2200" u="sng" dirty="0">
                <a:effectLst>
                  <a:outerShdw blurRad="38100" dist="38100" dir="2700000" algn="tl">
                    <a:srgbClr val="000000">
                      <a:alpha val="43137"/>
                    </a:srgbClr>
                  </a:outerShdw>
                </a:effectLst>
              </a:rPr>
            </a:br>
            <a:br>
              <a:rPr lang="en-IN" sz="2000" u="sng" dirty="0"/>
            </a:br>
            <a:br>
              <a:rPr lang="en-IN" sz="2000" u="sng" dirty="0"/>
            </a:br>
            <a:br>
              <a:rPr lang="en-US" sz="2000" dirty="0"/>
            </a:br>
            <a:br>
              <a:rPr lang="en-IN" sz="2000" dirty="0"/>
            </a:br>
            <a:br>
              <a:rPr lang="en-US" sz="2400" dirty="0"/>
            </a:br>
            <a:br>
              <a:rPr lang="en-IN" sz="2400" dirty="0"/>
            </a:br>
            <a:br>
              <a:rPr lang="en-IN" sz="2400" dirty="0"/>
            </a:br>
            <a:br>
              <a:rPr lang="en-IN" sz="2400" dirty="0"/>
            </a:br>
            <a:br>
              <a:rPr lang="en-IN" sz="2400" dirty="0"/>
            </a:br>
            <a:br>
              <a:rPr lang="en-IN" sz="2400" dirty="0"/>
            </a:br>
            <a:br>
              <a:rPr lang="en-IN" sz="2400" dirty="0"/>
            </a:br>
            <a:br>
              <a:rPr lang="en-IN" sz="2400" dirty="0"/>
            </a:br>
            <a:br>
              <a:rPr lang="en-IN" sz="2400" dirty="0"/>
            </a:br>
            <a:endParaRPr lang="en-IN" sz="2400" dirty="0"/>
          </a:p>
        </p:txBody>
      </p:sp>
      <p:pic>
        <p:nvPicPr>
          <p:cNvPr id="6" name="Picture 5">
            <a:extLst>
              <a:ext uri="{FF2B5EF4-FFF2-40B4-BE49-F238E27FC236}">
                <a16:creationId xmlns:a16="http://schemas.microsoft.com/office/drawing/2014/main" id="{69F442F2-F7AE-25CF-A9E4-D9E77F8D20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6606" y="1563329"/>
            <a:ext cx="4454013" cy="3529781"/>
          </a:xfrm>
          <a:prstGeom prst="rect">
            <a:avLst/>
          </a:prstGeom>
        </p:spPr>
      </p:pic>
    </p:spTree>
    <p:extLst>
      <p:ext uri="{BB962C8B-B14F-4D97-AF65-F5344CB8AC3E}">
        <p14:creationId xmlns:p14="http://schemas.microsoft.com/office/powerpoint/2010/main" val="20122086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8CA17-52D6-9309-E624-D31E54900A0C}"/>
              </a:ext>
            </a:extLst>
          </p:cNvPr>
          <p:cNvSpPr>
            <a:spLocks noGrp="1"/>
          </p:cNvSpPr>
          <p:nvPr>
            <p:ph type="title"/>
          </p:nvPr>
        </p:nvSpPr>
        <p:spPr/>
        <p:txBody>
          <a:bodyPr>
            <a:normAutofit/>
          </a:bodyPr>
          <a:lstStyle/>
          <a:p>
            <a:r>
              <a:rPr lang="en-IN" sz="3200" dirty="0"/>
              <a:t>CONCLUSION</a:t>
            </a:r>
          </a:p>
        </p:txBody>
      </p:sp>
      <p:sp>
        <p:nvSpPr>
          <p:cNvPr id="3" name="Content Placeholder 2">
            <a:extLst>
              <a:ext uri="{FF2B5EF4-FFF2-40B4-BE49-F238E27FC236}">
                <a16:creationId xmlns:a16="http://schemas.microsoft.com/office/drawing/2014/main" id="{1802DDF7-2B47-B8CD-F9C6-BC972AE47CE7}"/>
              </a:ext>
            </a:extLst>
          </p:cNvPr>
          <p:cNvSpPr>
            <a:spLocks noGrp="1"/>
          </p:cNvSpPr>
          <p:nvPr>
            <p:ph idx="1"/>
          </p:nvPr>
        </p:nvSpPr>
        <p:spPr>
          <a:xfrm>
            <a:off x="658761" y="1582994"/>
            <a:ext cx="10695039" cy="4593969"/>
          </a:xfrm>
        </p:spPr>
        <p:txBody>
          <a:bodyPr/>
          <a:lstStyle/>
          <a:p>
            <a:pPr marL="228600" indent="0">
              <a:buNone/>
            </a:pPr>
            <a:endParaRPr lang="en-US" dirty="0"/>
          </a:p>
          <a:p>
            <a:r>
              <a:rPr lang="en-US" sz="2400" dirty="0"/>
              <a:t>Data cleaning is an important step that removes errors, duplicates, and inconsistencies from the dataset. It also handles missing or incorrect values, ensuring that the data is accurate and reliable. By preparing the data properly, we can make better and more informed decisions based on the results.</a:t>
            </a:r>
          </a:p>
          <a:p>
            <a:r>
              <a:rPr lang="en-US" sz="2400" dirty="0"/>
              <a:t>Pandas is a powerful python library that helps in data cleaning, manipulation, and analysis in a simple and efficient way.</a:t>
            </a:r>
            <a:endParaRPr lang="en-IN" sz="2400" dirty="0"/>
          </a:p>
        </p:txBody>
      </p:sp>
    </p:spTree>
    <p:extLst>
      <p:ext uri="{BB962C8B-B14F-4D97-AF65-F5344CB8AC3E}">
        <p14:creationId xmlns:p14="http://schemas.microsoft.com/office/powerpoint/2010/main" val="4006337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E7EC35C-35A1-F26F-86C9-02F6600DCA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6787" y="1186323"/>
            <a:ext cx="7973961" cy="4485354"/>
          </a:xfrm>
        </p:spPr>
      </p:pic>
    </p:spTree>
    <p:extLst>
      <p:ext uri="{BB962C8B-B14F-4D97-AF65-F5344CB8AC3E}">
        <p14:creationId xmlns:p14="http://schemas.microsoft.com/office/powerpoint/2010/main" val="2476797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C7C1-C76D-EDE6-802E-D55C0081898E}"/>
              </a:ext>
            </a:extLst>
          </p:cNvPr>
          <p:cNvSpPr>
            <a:spLocks noGrp="1"/>
          </p:cNvSpPr>
          <p:nvPr>
            <p:ph type="title"/>
          </p:nvPr>
        </p:nvSpPr>
        <p:spPr>
          <a:xfrm>
            <a:off x="1238864" y="1219200"/>
            <a:ext cx="11316929" cy="1602658"/>
          </a:xfrm>
        </p:spPr>
        <p:txBody>
          <a:bodyPr>
            <a:normAutofit fontScale="90000"/>
          </a:bodyPr>
          <a:lstStyle/>
          <a:p>
            <a:r>
              <a:rPr lang="en-IN" sz="2200" dirty="0"/>
              <a:t>What is </a:t>
            </a:r>
            <a:r>
              <a:rPr lang="en-IN" sz="2200" dirty="0" err="1"/>
              <a:t>Numpy</a:t>
            </a:r>
            <a:r>
              <a:rPr lang="en-IN" sz="2200" dirty="0"/>
              <a:t>?</a:t>
            </a:r>
            <a:br>
              <a:rPr lang="en-IN" sz="2000" dirty="0"/>
            </a:br>
            <a:br>
              <a:rPr lang="en-IN" sz="2000" dirty="0"/>
            </a:br>
            <a:r>
              <a:rPr lang="en-IN" sz="2000" dirty="0"/>
              <a:t>        </a:t>
            </a:r>
            <a:r>
              <a:rPr lang="en-US" sz="2000" dirty="0"/>
              <a:t>NumPy (Numerical Python) is a Python library used for fast numerical calculations.</a:t>
            </a:r>
            <a:br>
              <a:rPr lang="en-US" sz="2000" dirty="0"/>
            </a:br>
            <a:r>
              <a:rPr lang="en-US" sz="2000" dirty="0"/>
              <a:t>It provides arrays, mathematical functions, and statistics for handling large datasets.</a:t>
            </a:r>
            <a:br>
              <a:rPr lang="en-US" sz="2000" dirty="0"/>
            </a:br>
            <a:r>
              <a:rPr lang="en-US" sz="2000" dirty="0"/>
              <a:t>Mostly used for data analysis, scientific computing, and machine learning.</a:t>
            </a:r>
            <a:br>
              <a:rPr lang="en-IN" sz="2000" dirty="0"/>
            </a:br>
            <a:br>
              <a:rPr lang="en-IN" sz="2000" dirty="0"/>
            </a:br>
            <a:endParaRPr lang="en-IN" sz="2000" dirty="0"/>
          </a:p>
        </p:txBody>
      </p:sp>
      <p:sp>
        <p:nvSpPr>
          <p:cNvPr id="3" name="Content Placeholder 2">
            <a:extLst>
              <a:ext uri="{FF2B5EF4-FFF2-40B4-BE49-F238E27FC236}">
                <a16:creationId xmlns:a16="http://schemas.microsoft.com/office/drawing/2014/main" id="{27577CED-568A-D98E-27F3-17E62582C693}"/>
              </a:ext>
            </a:extLst>
          </p:cNvPr>
          <p:cNvSpPr>
            <a:spLocks noGrp="1"/>
          </p:cNvSpPr>
          <p:nvPr>
            <p:ph idx="1"/>
          </p:nvPr>
        </p:nvSpPr>
        <p:spPr>
          <a:xfrm>
            <a:off x="1347019" y="3224980"/>
            <a:ext cx="10006780" cy="2951981"/>
          </a:xfrm>
        </p:spPr>
        <p:txBody>
          <a:bodyPr/>
          <a:lstStyle/>
          <a:p>
            <a:r>
              <a:rPr lang="en-IN" dirty="0">
                <a:effectLst>
                  <a:outerShdw blurRad="38100" dist="38100" dir="2700000" algn="tl">
                    <a:srgbClr val="000000">
                      <a:alpha val="43137"/>
                    </a:srgbClr>
                  </a:outerShdw>
                </a:effectLst>
              </a:rPr>
              <a:t>IMPORT  THE DATASET</a:t>
            </a:r>
            <a:r>
              <a:rPr lang="en-US" dirty="0"/>
              <a:t> </a:t>
            </a:r>
          </a:p>
          <a:p>
            <a:pPr marL="228600" indent="0">
              <a:buNone/>
            </a:pPr>
            <a:br>
              <a:rPr lang="en-US" dirty="0"/>
            </a:br>
            <a:endParaRPr lang="en-US" dirty="0"/>
          </a:p>
          <a:p>
            <a:endParaRPr lang="en-IN" dirty="0"/>
          </a:p>
        </p:txBody>
      </p:sp>
      <p:pic>
        <p:nvPicPr>
          <p:cNvPr id="5" name="Picture 4">
            <a:extLst>
              <a:ext uri="{FF2B5EF4-FFF2-40B4-BE49-F238E27FC236}">
                <a16:creationId xmlns:a16="http://schemas.microsoft.com/office/drawing/2014/main" id="{73C4623B-9CF5-8DDA-501B-0197343134AC}"/>
              </a:ext>
            </a:extLst>
          </p:cNvPr>
          <p:cNvPicPr>
            <a:picLocks noChangeAspect="1"/>
          </p:cNvPicPr>
          <p:nvPr/>
        </p:nvPicPr>
        <p:blipFill>
          <a:blip r:embed="rId2"/>
          <a:stretch>
            <a:fillRect/>
          </a:stretch>
        </p:blipFill>
        <p:spPr>
          <a:xfrm>
            <a:off x="1347019" y="4320155"/>
            <a:ext cx="9006506" cy="1238273"/>
          </a:xfrm>
          <a:prstGeom prst="rect">
            <a:avLst/>
          </a:prstGeom>
        </p:spPr>
      </p:pic>
    </p:spTree>
    <p:extLst>
      <p:ext uri="{BB962C8B-B14F-4D97-AF65-F5344CB8AC3E}">
        <p14:creationId xmlns:p14="http://schemas.microsoft.com/office/powerpoint/2010/main" val="35757847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BA6F-5311-578D-AFA3-D2D37202FC87}"/>
              </a:ext>
            </a:extLst>
          </p:cNvPr>
          <p:cNvSpPr>
            <a:spLocks noGrp="1"/>
          </p:cNvSpPr>
          <p:nvPr>
            <p:ph type="title"/>
          </p:nvPr>
        </p:nvSpPr>
        <p:spPr>
          <a:xfrm>
            <a:off x="838200" y="681037"/>
            <a:ext cx="10114935" cy="901957"/>
          </a:xfrm>
        </p:spPr>
        <p:txBody>
          <a:bodyPr>
            <a:normAutofit/>
          </a:bodyPr>
          <a:lstStyle/>
          <a:p>
            <a:r>
              <a:rPr lang="en-IN" sz="2000" dirty="0">
                <a:effectLst>
                  <a:outerShdw blurRad="38100" dist="38100" dir="2700000" algn="tl">
                    <a:srgbClr val="000000">
                      <a:alpha val="43137"/>
                    </a:srgbClr>
                  </a:outerShdw>
                </a:effectLst>
              </a:rPr>
              <a:t>DETECTING MISSING VALUE</a:t>
            </a:r>
            <a:endParaRPr lang="en-IN" sz="2000" dirty="0"/>
          </a:p>
        </p:txBody>
      </p:sp>
      <p:pic>
        <p:nvPicPr>
          <p:cNvPr id="5" name="Picture 4">
            <a:extLst>
              <a:ext uri="{FF2B5EF4-FFF2-40B4-BE49-F238E27FC236}">
                <a16:creationId xmlns:a16="http://schemas.microsoft.com/office/drawing/2014/main" id="{4D2C8586-1414-20B4-7542-3FA03C46A9F2}"/>
              </a:ext>
            </a:extLst>
          </p:cNvPr>
          <p:cNvPicPr>
            <a:picLocks noChangeAspect="1"/>
          </p:cNvPicPr>
          <p:nvPr/>
        </p:nvPicPr>
        <p:blipFill>
          <a:blip r:embed="rId2"/>
          <a:stretch>
            <a:fillRect/>
          </a:stretch>
        </p:blipFill>
        <p:spPr>
          <a:xfrm>
            <a:off x="2535073" y="1582994"/>
            <a:ext cx="6020640" cy="1648055"/>
          </a:xfrm>
          <a:prstGeom prst="rect">
            <a:avLst/>
          </a:prstGeom>
        </p:spPr>
      </p:pic>
      <p:sp>
        <p:nvSpPr>
          <p:cNvPr id="7" name="TextBox 6">
            <a:extLst>
              <a:ext uri="{FF2B5EF4-FFF2-40B4-BE49-F238E27FC236}">
                <a16:creationId xmlns:a16="http://schemas.microsoft.com/office/drawing/2014/main" id="{0FD187E3-858D-A53A-4592-FF0505B06537}"/>
              </a:ext>
            </a:extLst>
          </p:cNvPr>
          <p:cNvSpPr txBox="1"/>
          <p:nvPr/>
        </p:nvSpPr>
        <p:spPr>
          <a:xfrm>
            <a:off x="1120878" y="3623654"/>
            <a:ext cx="6096000" cy="400110"/>
          </a:xfrm>
          <a:prstGeom prst="rect">
            <a:avLst/>
          </a:prstGeom>
          <a:noFill/>
        </p:spPr>
        <p:txBody>
          <a:bodyPr wrap="square">
            <a:spAutoFit/>
          </a:bodyPr>
          <a:lstStyle/>
          <a:p>
            <a:r>
              <a:rPr lang="en-IN" sz="2000" dirty="0">
                <a:effectLst>
                  <a:outerShdw blurRad="38100" dist="38100" dir="2700000" algn="tl">
                    <a:srgbClr val="000000">
                      <a:alpha val="43137"/>
                    </a:srgbClr>
                  </a:outerShdw>
                </a:effectLst>
              </a:rPr>
              <a:t>HANDLING MISSING VALUES</a:t>
            </a:r>
            <a:endParaRPr lang="en-IN" sz="2000" dirty="0"/>
          </a:p>
        </p:txBody>
      </p:sp>
      <p:pic>
        <p:nvPicPr>
          <p:cNvPr id="9" name="Picture 8">
            <a:extLst>
              <a:ext uri="{FF2B5EF4-FFF2-40B4-BE49-F238E27FC236}">
                <a16:creationId xmlns:a16="http://schemas.microsoft.com/office/drawing/2014/main" id="{BEE33C2E-2C4B-8713-480E-F4B378C9C049}"/>
              </a:ext>
            </a:extLst>
          </p:cNvPr>
          <p:cNvPicPr>
            <a:picLocks noChangeAspect="1"/>
          </p:cNvPicPr>
          <p:nvPr/>
        </p:nvPicPr>
        <p:blipFill>
          <a:blip r:embed="rId3"/>
          <a:stretch>
            <a:fillRect/>
          </a:stretch>
        </p:blipFill>
        <p:spPr>
          <a:xfrm>
            <a:off x="2234608" y="4522131"/>
            <a:ext cx="4982270" cy="1333686"/>
          </a:xfrm>
          <a:prstGeom prst="rect">
            <a:avLst/>
          </a:prstGeom>
        </p:spPr>
      </p:pic>
    </p:spTree>
    <p:extLst>
      <p:ext uri="{BB962C8B-B14F-4D97-AF65-F5344CB8AC3E}">
        <p14:creationId xmlns:p14="http://schemas.microsoft.com/office/powerpoint/2010/main" val="2947315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D9EF8-0D0F-F890-B38F-16BA6D4CC75D}"/>
              </a:ext>
            </a:extLst>
          </p:cNvPr>
          <p:cNvSpPr>
            <a:spLocks noGrp="1"/>
          </p:cNvSpPr>
          <p:nvPr>
            <p:ph type="title"/>
          </p:nvPr>
        </p:nvSpPr>
        <p:spPr/>
        <p:txBody>
          <a:bodyPr>
            <a:normAutofit/>
          </a:bodyPr>
          <a:lstStyle/>
          <a:p>
            <a:r>
              <a:rPr lang="en-IN" sz="2000" dirty="0"/>
              <a:t>MATHEMATICAL AND STATISTICAL OPERATIONS</a:t>
            </a:r>
          </a:p>
        </p:txBody>
      </p:sp>
      <p:pic>
        <p:nvPicPr>
          <p:cNvPr id="5" name="Picture 4">
            <a:extLst>
              <a:ext uri="{FF2B5EF4-FFF2-40B4-BE49-F238E27FC236}">
                <a16:creationId xmlns:a16="http://schemas.microsoft.com/office/drawing/2014/main" id="{B3382326-E07C-6605-9271-3A5D523C2437}"/>
              </a:ext>
            </a:extLst>
          </p:cNvPr>
          <p:cNvPicPr>
            <a:picLocks noChangeAspect="1"/>
          </p:cNvPicPr>
          <p:nvPr/>
        </p:nvPicPr>
        <p:blipFill>
          <a:blip r:embed="rId2"/>
          <a:stretch>
            <a:fillRect/>
          </a:stretch>
        </p:blipFill>
        <p:spPr>
          <a:xfrm>
            <a:off x="1924819" y="1839628"/>
            <a:ext cx="6592220" cy="1133633"/>
          </a:xfrm>
          <a:prstGeom prst="rect">
            <a:avLst/>
          </a:prstGeom>
        </p:spPr>
      </p:pic>
      <p:pic>
        <p:nvPicPr>
          <p:cNvPr id="11" name="Picture 10">
            <a:extLst>
              <a:ext uri="{FF2B5EF4-FFF2-40B4-BE49-F238E27FC236}">
                <a16:creationId xmlns:a16="http://schemas.microsoft.com/office/drawing/2014/main" id="{A8832747-7072-59DB-320F-3EFAC005E65B}"/>
              </a:ext>
            </a:extLst>
          </p:cNvPr>
          <p:cNvPicPr>
            <a:picLocks noChangeAspect="1"/>
          </p:cNvPicPr>
          <p:nvPr/>
        </p:nvPicPr>
        <p:blipFill>
          <a:blip r:embed="rId3"/>
          <a:stretch>
            <a:fillRect/>
          </a:stretch>
        </p:blipFill>
        <p:spPr>
          <a:xfrm>
            <a:off x="2729798" y="3671181"/>
            <a:ext cx="7125694" cy="1305107"/>
          </a:xfrm>
          <a:prstGeom prst="rect">
            <a:avLst/>
          </a:prstGeom>
        </p:spPr>
      </p:pic>
    </p:spTree>
    <p:extLst>
      <p:ext uri="{BB962C8B-B14F-4D97-AF65-F5344CB8AC3E}">
        <p14:creationId xmlns:p14="http://schemas.microsoft.com/office/powerpoint/2010/main" val="37108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9762CCF-53A1-0040-0888-5DAC3AB3F521}"/>
              </a:ext>
            </a:extLst>
          </p:cNvPr>
          <p:cNvPicPr>
            <a:picLocks noChangeAspect="1"/>
          </p:cNvPicPr>
          <p:nvPr/>
        </p:nvPicPr>
        <p:blipFill>
          <a:blip r:embed="rId2"/>
          <a:stretch>
            <a:fillRect/>
          </a:stretch>
        </p:blipFill>
        <p:spPr>
          <a:xfrm>
            <a:off x="987929" y="953729"/>
            <a:ext cx="7027011" cy="1234175"/>
          </a:xfrm>
          <a:prstGeom prst="rect">
            <a:avLst/>
          </a:prstGeom>
        </p:spPr>
      </p:pic>
      <p:pic>
        <p:nvPicPr>
          <p:cNvPr id="10" name="Picture 9">
            <a:extLst>
              <a:ext uri="{FF2B5EF4-FFF2-40B4-BE49-F238E27FC236}">
                <a16:creationId xmlns:a16="http://schemas.microsoft.com/office/drawing/2014/main" id="{716324D7-2D3E-260F-6009-280564D04E5A}"/>
              </a:ext>
            </a:extLst>
          </p:cNvPr>
          <p:cNvPicPr>
            <a:picLocks noChangeAspect="1"/>
          </p:cNvPicPr>
          <p:nvPr/>
        </p:nvPicPr>
        <p:blipFill>
          <a:blip r:embed="rId3"/>
          <a:stretch>
            <a:fillRect/>
          </a:stretch>
        </p:blipFill>
        <p:spPr>
          <a:xfrm>
            <a:off x="2548999" y="3067665"/>
            <a:ext cx="7309860" cy="1560645"/>
          </a:xfrm>
          <a:prstGeom prst="rect">
            <a:avLst/>
          </a:prstGeom>
        </p:spPr>
      </p:pic>
    </p:spTree>
    <p:extLst>
      <p:ext uri="{BB962C8B-B14F-4D97-AF65-F5344CB8AC3E}">
        <p14:creationId xmlns:p14="http://schemas.microsoft.com/office/powerpoint/2010/main" val="1835554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6EC7347-351D-3622-3734-E5750542C5D7}"/>
              </a:ext>
            </a:extLst>
          </p:cNvPr>
          <p:cNvPicPr>
            <a:picLocks noChangeAspect="1"/>
          </p:cNvPicPr>
          <p:nvPr/>
        </p:nvPicPr>
        <p:blipFill>
          <a:blip r:embed="rId2"/>
          <a:stretch>
            <a:fillRect/>
          </a:stretch>
        </p:blipFill>
        <p:spPr>
          <a:xfrm>
            <a:off x="1332854" y="1248697"/>
            <a:ext cx="7508344" cy="1190083"/>
          </a:xfrm>
          <a:prstGeom prst="rect">
            <a:avLst/>
          </a:prstGeom>
        </p:spPr>
      </p:pic>
      <p:pic>
        <p:nvPicPr>
          <p:cNvPr id="7" name="Picture 6">
            <a:extLst>
              <a:ext uri="{FF2B5EF4-FFF2-40B4-BE49-F238E27FC236}">
                <a16:creationId xmlns:a16="http://schemas.microsoft.com/office/drawing/2014/main" id="{7149C202-A994-A40F-016E-2B532469FB01}"/>
              </a:ext>
            </a:extLst>
          </p:cNvPr>
          <p:cNvPicPr>
            <a:picLocks noChangeAspect="1"/>
          </p:cNvPicPr>
          <p:nvPr/>
        </p:nvPicPr>
        <p:blipFill>
          <a:blip r:embed="rId3"/>
          <a:stretch>
            <a:fillRect/>
          </a:stretch>
        </p:blipFill>
        <p:spPr>
          <a:xfrm>
            <a:off x="2245462" y="3429000"/>
            <a:ext cx="7443584" cy="1415087"/>
          </a:xfrm>
          <a:prstGeom prst="rect">
            <a:avLst/>
          </a:prstGeom>
        </p:spPr>
      </p:pic>
    </p:spTree>
    <p:extLst>
      <p:ext uri="{BB962C8B-B14F-4D97-AF65-F5344CB8AC3E}">
        <p14:creationId xmlns:p14="http://schemas.microsoft.com/office/powerpoint/2010/main" val="824350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550E8-66DD-123A-0D1C-E5EAD47D49BB}"/>
              </a:ext>
            </a:extLst>
          </p:cNvPr>
          <p:cNvSpPr>
            <a:spLocks noGrp="1"/>
          </p:cNvSpPr>
          <p:nvPr>
            <p:ph type="title"/>
          </p:nvPr>
        </p:nvSpPr>
        <p:spPr>
          <a:xfrm>
            <a:off x="838200" y="681037"/>
            <a:ext cx="9878961" cy="1000279"/>
          </a:xfrm>
        </p:spPr>
        <p:txBody>
          <a:bodyPr>
            <a:normAutofit/>
          </a:bodyPr>
          <a:lstStyle/>
          <a:p>
            <a:r>
              <a:rPr lang="en-IN" sz="2800" dirty="0"/>
              <a:t>SORTING IN NUMPY</a:t>
            </a:r>
          </a:p>
        </p:txBody>
      </p:sp>
      <p:pic>
        <p:nvPicPr>
          <p:cNvPr id="5" name="Content Placeholder 4">
            <a:extLst>
              <a:ext uri="{FF2B5EF4-FFF2-40B4-BE49-F238E27FC236}">
                <a16:creationId xmlns:a16="http://schemas.microsoft.com/office/drawing/2014/main" id="{EF650064-CB2A-A95B-A442-D020091785D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0" y="1876188"/>
            <a:ext cx="9373803" cy="3580716"/>
          </a:xfrm>
        </p:spPr>
      </p:pic>
    </p:spTree>
    <p:extLst>
      <p:ext uri="{BB962C8B-B14F-4D97-AF65-F5344CB8AC3E}">
        <p14:creationId xmlns:p14="http://schemas.microsoft.com/office/powerpoint/2010/main" val="2706011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2001C-873F-FB9E-0B50-1466D66E1692}"/>
              </a:ext>
            </a:extLst>
          </p:cNvPr>
          <p:cNvSpPr>
            <a:spLocks noGrp="1"/>
          </p:cNvSpPr>
          <p:nvPr>
            <p:ph type="title"/>
          </p:nvPr>
        </p:nvSpPr>
        <p:spPr>
          <a:xfrm>
            <a:off x="838200" y="681037"/>
            <a:ext cx="9053052" cy="564867"/>
          </a:xfrm>
        </p:spPr>
        <p:txBody>
          <a:bodyPr>
            <a:normAutofit/>
          </a:bodyPr>
          <a:lstStyle/>
          <a:p>
            <a:r>
              <a:rPr lang="en-IN" sz="2800" dirty="0"/>
              <a:t>SPLITTING</a:t>
            </a:r>
          </a:p>
        </p:txBody>
      </p:sp>
      <p:sp>
        <p:nvSpPr>
          <p:cNvPr id="3" name="Content Placeholder 2">
            <a:extLst>
              <a:ext uri="{FF2B5EF4-FFF2-40B4-BE49-F238E27FC236}">
                <a16:creationId xmlns:a16="http://schemas.microsoft.com/office/drawing/2014/main" id="{027DC52D-05D0-B38E-0E8F-38F6A6888F1D}"/>
              </a:ext>
            </a:extLst>
          </p:cNvPr>
          <p:cNvSpPr>
            <a:spLocks noGrp="1"/>
          </p:cNvSpPr>
          <p:nvPr>
            <p:ph idx="1"/>
          </p:nvPr>
        </p:nvSpPr>
        <p:spPr>
          <a:xfrm>
            <a:off x="924233" y="3318574"/>
            <a:ext cx="10332474" cy="1247949"/>
          </a:xfrm>
        </p:spPr>
        <p:txBody>
          <a:bodyPr/>
          <a:lstStyle/>
          <a:p>
            <a:pPr marL="228600" indent="0">
              <a:buNone/>
            </a:pPr>
            <a:r>
              <a:rPr lang="en-IN" dirty="0"/>
              <a:t>AS TYPE:</a:t>
            </a:r>
          </a:p>
        </p:txBody>
      </p:sp>
      <p:pic>
        <p:nvPicPr>
          <p:cNvPr id="5" name="Picture 4">
            <a:extLst>
              <a:ext uri="{FF2B5EF4-FFF2-40B4-BE49-F238E27FC236}">
                <a16:creationId xmlns:a16="http://schemas.microsoft.com/office/drawing/2014/main" id="{AB0C93A2-563A-BEA6-4114-69EA8ED0D59A}"/>
              </a:ext>
            </a:extLst>
          </p:cNvPr>
          <p:cNvPicPr>
            <a:picLocks noChangeAspect="1"/>
          </p:cNvPicPr>
          <p:nvPr/>
        </p:nvPicPr>
        <p:blipFill>
          <a:blip r:embed="rId2"/>
          <a:stretch>
            <a:fillRect/>
          </a:stretch>
        </p:blipFill>
        <p:spPr>
          <a:xfrm>
            <a:off x="1969701" y="1467056"/>
            <a:ext cx="6466377" cy="1389289"/>
          </a:xfrm>
          <a:prstGeom prst="rect">
            <a:avLst/>
          </a:prstGeom>
        </p:spPr>
      </p:pic>
      <p:pic>
        <p:nvPicPr>
          <p:cNvPr id="10" name="Picture 9">
            <a:extLst>
              <a:ext uri="{FF2B5EF4-FFF2-40B4-BE49-F238E27FC236}">
                <a16:creationId xmlns:a16="http://schemas.microsoft.com/office/drawing/2014/main" id="{D464F70D-C30D-EABA-B5D1-42C4E137EC82}"/>
              </a:ext>
            </a:extLst>
          </p:cNvPr>
          <p:cNvPicPr>
            <a:picLocks noChangeAspect="1"/>
          </p:cNvPicPr>
          <p:nvPr/>
        </p:nvPicPr>
        <p:blipFill>
          <a:blip r:embed="rId3"/>
          <a:stretch>
            <a:fillRect/>
          </a:stretch>
        </p:blipFill>
        <p:spPr>
          <a:xfrm>
            <a:off x="2559021" y="4404777"/>
            <a:ext cx="6287377" cy="1247949"/>
          </a:xfrm>
          <a:prstGeom prst="rect">
            <a:avLst/>
          </a:prstGeom>
        </p:spPr>
      </p:pic>
    </p:spTree>
    <p:extLst>
      <p:ext uri="{BB962C8B-B14F-4D97-AF65-F5344CB8AC3E}">
        <p14:creationId xmlns:p14="http://schemas.microsoft.com/office/powerpoint/2010/main" val="29177733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AD9CA79-7E85-BB0C-3DFA-BFFCC32B36FC}"/>
              </a:ext>
            </a:extLst>
          </p:cNvPr>
          <p:cNvPicPr>
            <a:picLocks noChangeAspect="1"/>
          </p:cNvPicPr>
          <p:nvPr/>
        </p:nvPicPr>
        <p:blipFill>
          <a:blip r:embed="rId2"/>
          <a:stretch>
            <a:fillRect/>
          </a:stretch>
        </p:blipFill>
        <p:spPr>
          <a:xfrm>
            <a:off x="2319553" y="4153227"/>
            <a:ext cx="7906853" cy="1933845"/>
          </a:xfrm>
          <a:prstGeom prst="rect">
            <a:avLst/>
          </a:prstGeom>
        </p:spPr>
      </p:pic>
      <p:pic>
        <p:nvPicPr>
          <p:cNvPr id="6" name="Picture 5">
            <a:extLst>
              <a:ext uri="{FF2B5EF4-FFF2-40B4-BE49-F238E27FC236}">
                <a16:creationId xmlns:a16="http://schemas.microsoft.com/office/drawing/2014/main" id="{0AF065CA-83AA-D87E-58EB-1C49E73E3C2A}"/>
              </a:ext>
            </a:extLst>
          </p:cNvPr>
          <p:cNvPicPr>
            <a:picLocks noChangeAspect="1"/>
          </p:cNvPicPr>
          <p:nvPr/>
        </p:nvPicPr>
        <p:blipFill>
          <a:blip r:embed="rId3"/>
          <a:stretch>
            <a:fillRect/>
          </a:stretch>
        </p:blipFill>
        <p:spPr>
          <a:xfrm>
            <a:off x="2934000" y="1587422"/>
            <a:ext cx="6677957" cy="2029108"/>
          </a:xfrm>
          <a:prstGeom prst="rect">
            <a:avLst/>
          </a:prstGeom>
        </p:spPr>
      </p:pic>
      <p:sp>
        <p:nvSpPr>
          <p:cNvPr id="9" name="TextBox 8">
            <a:extLst>
              <a:ext uri="{FF2B5EF4-FFF2-40B4-BE49-F238E27FC236}">
                <a16:creationId xmlns:a16="http://schemas.microsoft.com/office/drawing/2014/main" id="{37C6FC22-18ED-C841-426D-5EA79CDBB739}"/>
              </a:ext>
            </a:extLst>
          </p:cNvPr>
          <p:cNvSpPr txBox="1"/>
          <p:nvPr/>
        </p:nvSpPr>
        <p:spPr>
          <a:xfrm>
            <a:off x="1356852" y="949742"/>
            <a:ext cx="6096000" cy="461665"/>
          </a:xfrm>
          <a:prstGeom prst="rect">
            <a:avLst/>
          </a:prstGeom>
          <a:noFill/>
        </p:spPr>
        <p:txBody>
          <a:bodyPr wrap="square">
            <a:spAutoFit/>
          </a:bodyPr>
          <a:lstStyle/>
          <a:p>
            <a:r>
              <a:rPr lang="en-IN" sz="2400" dirty="0"/>
              <a:t>JOINING:</a:t>
            </a:r>
          </a:p>
        </p:txBody>
      </p:sp>
    </p:spTree>
    <p:extLst>
      <p:ext uri="{BB962C8B-B14F-4D97-AF65-F5344CB8AC3E}">
        <p14:creationId xmlns:p14="http://schemas.microsoft.com/office/powerpoint/2010/main" val="1499811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35BC701-7718-9720-4951-A23FE42DC6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5401" y="1622323"/>
            <a:ext cx="8098335" cy="3280629"/>
          </a:xfrm>
        </p:spPr>
      </p:pic>
    </p:spTree>
    <p:extLst>
      <p:ext uri="{BB962C8B-B14F-4D97-AF65-F5344CB8AC3E}">
        <p14:creationId xmlns:p14="http://schemas.microsoft.com/office/powerpoint/2010/main" val="36341453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DA7A4-2553-DCAE-AD72-D1B7A9C64DD1}"/>
              </a:ext>
            </a:extLst>
          </p:cNvPr>
          <p:cNvSpPr>
            <a:spLocks noGrp="1"/>
          </p:cNvSpPr>
          <p:nvPr>
            <p:ph type="title"/>
          </p:nvPr>
        </p:nvSpPr>
        <p:spPr/>
        <p:txBody>
          <a:bodyPr>
            <a:normAutofit/>
          </a:bodyPr>
          <a:lstStyle/>
          <a:p>
            <a:r>
              <a:rPr lang="en-IN" sz="2800" dirty="0"/>
              <a:t>SLICING</a:t>
            </a:r>
          </a:p>
        </p:txBody>
      </p:sp>
      <p:pic>
        <p:nvPicPr>
          <p:cNvPr id="5" name="Content Placeholder 4">
            <a:extLst>
              <a:ext uri="{FF2B5EF4-FFF2-40B4-BE49-F238E27FC236}">
                <a16:creationId xmlns:a16="http://schemas.microsoft.com/office/drawing/2014/main" id="{22E04F63-91D7-8647-47A1-B5C22C18C2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9450" y="2006600"/>
            <a:ext cx="7249537" cy="1552792"/>
          </a:xfrm>
        </p:spPr>
      </p:pic>
    </p:spTree>
    <p:extLst>
      <p:ext uri="{BB962C8B-B14F-4D97-AF65-F5344CB8AC3E}">
        <p14:creationId xmlns:p14="http://schemas.microsoft.com/office/powerpoint/2010/main" val="29927565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838C967-AD2B-5F2B-A6FE-409FC3DAF3C2}"/>
              </a:ext>
            </a:extLst>
          </p:cNvPr>
          <p:cNvSpPr txBox="1"/>
          <p:nvPr/>
        </p:nvSpPr>
        <p:spPr>
          <a:xfrm>
            <a:off x="838201" y="681037"/>
            <a:ext cx="9967452" cy="523220"/>
          </a:xfrm>
          <a:prstGeom prst="rect">
            <a:avLst/>
          </a:prstGeom>
          <a:noFill/>
        </p:spPr>
        <p:txBody>
          <a:bodyPr wrap="square">
            <a:spAutoFit/>
          </a:bodyPr>
          <a:lstStyle/>
          <a:p>
            <a:r>
              <a:rPr lang="en-IN" sz="2800" dirty="0"/>
              <a:t>CONCLUSION</a:t>
            </a:r>
          </a:p>
        </p:txBody>
      </p:sp>
      <p:sp>
        <p:nvSpPr>
          <p:cNvPr id="4" name="TextBox 3">
            <a:extLst>
              <a:ext uri="{FF2B5EF4-FFF2-40B4-BE49-F238E27FC236}">
                <a16:creationId xmlns:a16="http://schemas.microsoft.com/office/drawing/2014/main" id="{35DB0F97-A5ED-CFF8-B3F6-3181CC8400BB}"/>
              </a:ext>
            </a:extLst>
          </p:cNvPr>
          <p:cNvSpPr txBox="1"/>
          <p:nvPr/>
        </p:nvSpPr>
        <p:spPr>
          <a:xfrm>
            <a:off x="1170039" y="2064774"/>
            <a:ext cx="9517626" cy="2031325"/>
          </a:xfrm>
          <a:prstGeom prst="rect">
            <a:avLst/>
          </a:prstGeom>
          <a:noFill/>
        </p:spPr>
        <p:txBody>
          <a:bodyPr wrap="square">
            <a:spAutoFit/>
          </a:bodyPr>
          <a:lstStyle/>
          <a:p>
            <a:pPr marL="285750" indent="-285750">
              <a:buFont typeface="Arial" panose="020B0604020202020204" pitchFamily="34" charset="0"/>
              <a:buChar char="•"/>
            </a:pPr>
            <a:r>
              <a:rPr lang="en-US" dirty="0"/>
              <a:t>NumPy is a powerful Python library that provides fast and efficient tools for numerical computing.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simplifies working with multi-dimensional arrays, mathematical functions, and large datasets.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 short, it makes complex numerical operations easier, faster, and more reliable.</a:t>
            </a:r>
            <a:endParaRPr lang="en-IN" dirty="0"/>
          </a:p>
        </p:txBody>
      </p:sp>
    </p:spTree>
    <p:extLst>
      <p:ext uri="{BB962C8B-B14F-4D97-AF65-F5344CB8AC3E}">
        <p14:creationId xmlns:p14="http://schemas.microsoft.com/office/powerpoint/2010/main" val="1007822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ADCDB46-0382-147D-26D9-1F3E6987E1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533" y="2054923"/>
            <a:ext cx="9524934" cy="2282664"/>
          </a:xfrm>
        </p:spPr>
      </p:pic>
    </p:spTree>
    <p:extLst>
      <p:ext uri="{BB962C8B-B14F-4D97-AF65-F5344CB8AC3E}">
        <p14:creationId xmlns:p14="http://schemas.microsoft.com/office/powerpoint/2010/main" val="10369407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0BE42B-2235-3410-F53C-FD966466E787}"/>
              </a:ext>
            </a:extLst>
          </p:cNvPr>
          <p:cNvSpPr>
            <a:spLocks noGrp="1"/>
          </p:cNvSpPr>
          <p:nvPr>
            <p:ph idx="1"/>
          </p:nvPr>
        </p:nvSpPr>
        <p:spPr>
          <a:xfrm>
            <a:off x="776748" y="816077"/>
            <a:ext cx="10577052" cy="5360886"/>
          </a:xfrm>
        </p:spPr>
        <p:txBody>
          <a:bodyPr/>
          <a:lstStyle/>
          <a:p>
            <a:pPr marL="228600" indent="0">
              <a:buNone/>
            </a:pPr>
            <a:r>
              <a:rPr lang="en-IN" dirty="0"/>
              <a:t>MATPLOT LIBRARY:</a:t>
            </a:r>
          </a:p>
          <a:p>
            <a:r>
              <a:rPr lang="en-US" sz="2000" b="1" dirty="0"/>
              <a:t>Matplotlib</a:t>
            </a:r>
            <a:r>
              <a:rPr lang="en-US" sz="2000" dirty="0"/>
              <a:t> is a </a:t>
            </a:r>
            <a:r>
              <a:rPr lang="en-US" sz="2000" b="1" dirty="0"/>
              <a:t>Python library</a:t>
            </a:r>
            <a:r>
              <a:rPr lang="en-US" sz="2000" dirty="0"/>
              <a:t> used for </a:t>
            </a:r>
            <a:r>
              <a:rPr lang="en-US" sz="2000" b="1" dirty="0"/>
              <a:t>data visualization</a:t>
            </a:r>
            <a:r>
              <a:rPr lang="en-US" sz="2000" dirty="0"/>
              <a:t>.</a:t>
            </a:r>
          </a:p>
          <a:p>
            <a:r>
              <a:rPr lang="en-US" sz="2000" dirty="0"/>
              <a:t>It helps to create </a:t>
            </a:r>
            <a:r>
              <a:rPr lang="en-US" sz="2000" b="1" dirty="0"/>
              <a:t>graphs, charts, and plots</a:t>
            </a:r>
            <a:r>
              <a:rPr lang="en-US" sz="2000" dirty="0"/>
              <a:t> to understand data better.</a:t>
            </a:r>
          </a:p>
          <a:p>
            <a:r>
              <a:rPr lang="en-US" sz="2000" dirty="0"/>
              <a:t>Common plots include:</a:t>
            </a:r>
          </a:p>
          <a:p>
            <a:pPr marL="228600" indent="0">
              <a:buNone/>
            </a:pPr>
            <a:r>
              <a:rPr lang="en-US" sz="2000" dirty="0"/>
              <a:t>       Line Chart</a:t>
            </a:r>
          </a:p>
          <a:p>
            <a:pPr marL="228600" indent="0">
              <a:buNone/>
            </a:pPr>
            <a:r>
              <a:rPr lang="en-US" sz="2000" dirty="0"/>
              <a:t>       Bar Chart</a:t>
            </a:r>
          </a:p>
          <a:p>
            <a:pPr marL="228600" indent="0">
              <a:buNone/>
            </a:pPr>
            <a:r>
              <a:rPr lang="en-US" sz="2000" dirty="0"/>
              <a:t>      Pie Chart</a:t>
            </a:r>
          </a:p>
          <a:p>
            <a:pPr marL="228600" indent="0">
              <a:buNone/>
            </a:pPr>
            <a:r>
              <a:rPr lang="en-US" sz="2000" dirty="0"/>
              <a:t>      Scatter Plot</a:t>
            </a:r>
          </a:p>
          <a:p>
            <a:pPr marL="228600" indent="0">
              <a:buNone/>
            </a:pPr>
            <a:r>
              <a:rPr lang="en-US" sz="2000" dirty="0"/>
              <a:t>      Histogram</a:t>
            </a:r>
          </a:p>
          <a:p>
            <a:r>
              <a:rPr lang="en-US" sz="2000" dirty="0"/>
              <a:t>In short: </a:t>
            </a:r>
            <a:r>
              <a:rPr lang="en-US" sz="2000" b="1" dirty="0"/>
              <a:t>Matplotlib = Tool to turn data into visuals (like graphs and charts).</a:t>
            </a:r>
            <a:endParaRPr lang="en-US" sz="2000" dirty="0"/>
          </a:p>
          <a:p>
            <a:pPr marL="228600" indent="0">
              <a:buNone/>
            </a:pPr>
            <a:endParaRPr lang="en-US" sz="2000" dirty="0"/>
          </a:p>
          <a:p>
            <a:endParaRPr lang="en-US" sz="2000" dirty="0"/>
          </a:p>
          <a:p>
            <a:endParaRPr lang="en-IN" sz="2000" dirty="0"/>
          </a:p>
        </p:txBody>
      </p:sp>
    </p:spTree>
    <p:extLst>
      <p:ext uri="{BB962C8B-B14F-4D97-AF65-F5344CB8AC3E}">
        <p14:creationId xmlns:p14="http://schemas.microsoft.com/office/powerpoint/2010/main" val="1729175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0B0B4-A223-65CA-6F3C-F14E3B101DD3}"/>
              </a:ext>
            </a:extLst>
          </p:cNvPr>
          <p:cNvSpPr>
            <a:spLocks noGrp="1"/>
          </p:cNvSpPr>
          <p:nvPr>
            <p:ph type="title"/>
          </p:nvPr>
        </p:nvSpPr>
        <p:spPr>
          <a:xfrm>
            <a:off x="838200" y="681037"/>
            <a:ext cx="10515600" cy="1295247"/>
          </a:xfrm>
        </p:spPr>
        <p:txBody>
          <a:bodyPr>
            <a:normAutofit/>
          </a:bodyPr>
          <a:lstStyle/>
          <a:p>
            <a:r>
              <a:rPr lang="en-IN" sz="2800" b="1" dirty="0"/>
              <a:t>IMPORT THE DATASET</a:t>
            </a:r>
          </a:p>
        </p:txBody>
      </p:sp>
      <p:pic>
        <p:nvPicPr>
          <p:cNvPr id="5" name="Content Placeholder 4">
            <a:extLst>
              <a:ext uri="{FF2B5EF4-FFF2-40B4-BE49-F238E27FC236}">
                <a16:creationId xmlns:a16="http://schemas.microsoft.com/office/drawing/2014/main" id="{AD796674-9E62-73F0-D051-706BEFCD7C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9920" y="2714849"/>
            <a:ext cx="9432160" cy="1717137"/>
          </a:xfrm>
        </p:spPr>
      </p:pic>
    </p:spTree>
    <p:extLst>
      <p:ext uri="{BB962C8B-B14F-4D97-AF65-F5344CB8AC3E}">
        <p14:creationId xmlns:p14="http://schemas.microsoft.com/office/powerpoint/2010/main" val="1567054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50C621-49A6-9551-63E4-7C5A5E40EE54}"/>
              </a:ext>
            </a:extLst>
          </p:cNvPr>
          <p:cNvSpPr>
            <a:spLocks noGrp="1"/>
          </p:cNvSpPr>
          <p:nvPr>
            <p:ph type="title"/>
          </p:nvPr>
        </p:nvSpPr>
        <p:spPr/>
        <p:txBody>
          <a:bodyPr>
            <a:normAutofit/>
          </a:bodyPr>
          <a:lstStyle/>
          <a:p>
            <a:pPr algn="ctr"/>
            <a:r>
              <a:rPr lang="en-IN" sz="4000" dirty="0"/>
              <a:t>BAR CHART</a:t>
            </a:r>
          </a:p>
        </p:txBody>
      </p:sp>
      <p:pic>
        <p:nvPicPr>
          <p:cNvPr id="8" name="Content Placeholder 7">
            <a:extLst>
              <a:ext uri="{FF2B5EF4-FFF2-40B4-BE49-F238E27FC236}">
                <a16:creationId xmlns:a16="http://schemas.microsoft.com/office/drawing/2014/main" id="{5C79DADF-7F55-38C7-EA79-C7E53E5ED19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3662706"/>
            <a:ext cx="5181600" cy="908951"/>
          </a:xfrm>
        </p:spPr>
      </p:pic>
      <p:pic>
        <p:nvPicPr>
          <p:cNvPr id="10" name="Content Placeholder 9">
            <a:extLst>
              <a:ext uri="{FF2B5EF4-FFF2-40B4-BE49-F238E27FC236}">
                <a16:creationId xmlns:a16="http://schemas.microsoft.com/office/drawing/2014/main" id="{5C3367F2-54DD-6AAF-380E-76686950D0D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415584"/>
            <a:ext cx="5181600" cy="3403194"/>
          </a:xfrm>
        </p:spPr>
      </p:pic>
    </p:spTree>
    <p:extLst>
      <p:ext uri="{BB962C8B-B14F-4D97-AF65-F5344CB8AC3E}">
        <p14:creationId xmlns:p14="http://schemas.microsoft.com/office/powerpoint/2010/main" val="719834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826969F-F5E5-801A-4B8C-0A3D76D522D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96188" y="3135349"/>
            <a:ext cx="5181600" cy="1196749"/>
          </a:xfrm>
        </p:spPr>
      </p:pic>
      <p:pic>
        <p:nvPicPr>
          <p:cNvPr id="11" name="Content Placeholder 10">
            <a:extLst>
              <a:ext uri="{FF2B5EF4-FFF2-40B4-BE49-F238E27FC236}">
                <a16:creationId xmlns:a16="http://schemas.microsoft.com/office/drawing/2014/main" id="{9345E288-44E2-15DD-F6EA-7736375F8C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30187" y="1821426"/>
            <a:ext cx="5065625" cy="4119563"/>
          </a:xfrm>
        </p:spPr>
      </p:pic>
    </p:spTree>
    <p:extLst>
      <p:ext uri="{BB962C8B-B14F-4D97-AF65-F5344CB8AC3E}">
        <p14:creationId xmlns:p14="http://schemas.microsoft.com/office/powerpoint/2010/main" val="33444099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8A49A-D241-782C-0D87-DA469541F620}"/>
              </a:ext>
            </a:extLst>
          </p:cNvPr>
          <p:cNvSpPr>
            <a:spLocks noGrp="1"/>
          </p:cNvSpPr>
          <p:nvPr>
            <p:ph type="title"/>
          </p:nvPr>
        </p:nvSpPr>
        <p:spPr>
          <a:xfrm>
            <a:off x="838200" y="472441"/>
            <a:ext cx="10515600" cy="1534160"/>
          </a:xfrm>
        </p:spPr>
        <p:txBody>
          <a:bodyPr>
            <a:normAutofit/>
          </a:bodyPr>
          <a:lstStyle/>
          <a:p>
            <a:pPr algn="ctr"/>
            <a:r>
              <a:rPr lang="en-IN" sz="4000" b="1" dirty="0"/>
              <a:t>PIE CHART</a:t>
            </a:r>
          </a:p>
        </p:txBody>
      </p:sp>
      <p:pic>
        <p:nvPicPr>
          <p:cNvPr id="6" name="Content Placeholder 5">
            <a:extLst>
              <a:ext uri="{FF2B5EF4-FFF2-40B4-BE49-F238E27FC236}">
                <a16:creationId xmlns:a16="http://schemas.microsoft.com/office/drawing/2014/main" id="{36F5B306-186B-D4A2-D8F0-D5D1D165F68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3602265"/>
            <a:ext cx="5181600" cy="1029832"/>
          </a:xfrm>
        </p:spPr>
      </p:pic>
      <p:pic>
        <p:nvPicPr>
          <p:cNvPr id="8" name="Content Placeholder 7">
            <a:extLst>
              <a:ext uri="{FF2B5EF4-FFF2-40B4-BE49-F238E27FC236}">
                <a16:creationId xmlns:a16="http://schemas.microsoft.com/office/drawing/2014/main" id="{2C5F3E7D-A5F7-8B92-2085-19F2CA6171A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223504"/>
            <a:ext cx="5181600" cy="3787354"/>
          </a:xfrm>
        </p:spPr>
      </p:pic>
    </p:spTree>
    <p:extLst>
      <p:ext uri="{BB962C8B-B14F-4D97-AF65-F5344CB8AC3E}">
        <p14:creationId xmlns:p14="http://schemas.microsoft.com/office/powerpoint/2010/main" val="134892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2F2E744-3A3F-F389-1B0A-C6767F7529F2}"/>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914400" y="2985547"/>
            <a:ext cx="5181600" cy="739268"/>
          </a:xfrm>
        </p:spPr>
      </p:pic>
      <p:pic>
        <p:nvPicPr>
          <p:cNvPr id="8" name="Content Placeholder 7">
            <a:extLst>
              <a:ext uri="{FF2B5EF4-FFF2-40B4-BE49-F238E27FC236}">
                <a16:creationId xmlns:a16="http://schemas.microsoft.com/office/drawing/2014/main" id="{C4A9B2B2-FED7-D161-EFF5-7934AA51F81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02680" y="1974364"/>
            <a:ext cx="5181600" cy="3500901"/>
          </a:xfrm>
        </p:spPr>
      </p:pic>
    </p:spTree>
    <p:extLst>
      <p:ext uri="{BB962C8B-B14F-4D97-AF65-F5344CB8AC3E}">
        <p14:creationId xmlns:p14="http://schemas.microsoft.com/office/powerpoint/2010/main" val="39529598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C8B25-ACBD-17FA-8C10-D1B69049B9E4}"/>
              </a:ext>
            </a:extLst>
          </p:cNvPr>
          <p:cNvSpPr>
            <a:spLocks noGrp="1"/>
          </p:cNvSpPr>
          <p:nvPr>
            <p:ph type="title"/>
          </p:nvPr>
        </p:nvSpPr>
        <p:spPr/>
        <p:txBody>
          <a:bodyPr>
            <a:normAutofit/>
          </a:bodyPr>
          <a:lstStyle/>
          <a:p>
            <a:pPr algn="ctr"/>
            <a:r>
              <a:rPr lang="en-IN" sz="4000" b="1" dirty="0"/>
              <a:t>LINE CHART</a:t>
            </a:r>
          </a:p>
        </p:txBody>
      </p:sp>
      <p:pic>
        <p:nvPicPr>
          <p:cNvPr id="6" name="Content Placeholder 5">
            <a:extLst>
              <a:ext uri="{FF2B5EF4-FFF2-40B4-BE49-F238E27FC236}">
                <a16:creationId xmlns:a16="http://schemas.microsoft.com/office/drawing/2014/main" id="{2154B6F6-4192-2646-2EBA-FBDF9534B4B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3374191"/>
            <a:ext cx="5181600" cy="1485981"/>
          </a:xfrm>
        </p:spPr>
      </p:pic>
      <p:pic>
        <p:nvPicPr>
          <p:cNvPr id="8" name="Content Placeholder 7">
            <a:extLst>
              <a:ext uri="{FF2B5EF4-FFF2-40B4-BE49-F238E27FC236}">
                <a16:creationId xmlns:a16="http://schemas.microsoft.com/office/drawing/2014/main" id="{0BD92A82-D57C-702C-684E-F5085597897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2247188"/>
            <a:ext cx="5181600" cy="3739986"/>
          </a:xfrm>
        </p:spPr>
      </p:pic>
    </p:spTree>
    <p:extLst>
      <p:ext uri="{BB962C8B-B14F-4D97-AF65-F5344CB8AC3E}">
        <p14:creationId xmlns:p14="http://schemas.microsoft.com/office/powerpoint/2010/main" val="36813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93C880-54B6-F40F-DCF8-7C6CBAD87C91}"/>
              </a:ext>
            </a:extLst>
          </p:cNvPr>
          <p:cNvSpPr>
            <a:spLocks noGrp="1"/>
          </p:cNvSpPr>
          <p:nvPr>
            <p:ph type="title"/>
          </p:nvPr>
        </p:nvSpPr>
        <p:spPr>
          <a:xfrm>
            <a:off x="1465006" y="816077"/>
            <a:ext cx="9888794" cy="1190523"/>
          </a:xfrm>
        </p:spPr>
        <p:txBody>
          <a:bodyPr>
            <a:normAutofit/>
          </a:bodyPr>
          <a:lstStyle/>
          <a:p>
            <a:r>
              <a:rPr lang="en-IN" sz="2800" b="1" dirty="0"/>
              <a:t>PANDAS</a:t>
            </a:r>
          </a:p>
        </p:txBody>
      </p:sp>
      <p:sp>
        <p:nvSpPr>
          <p:cNvPr id="6" name="Rectangle 2">
            <a:extLst>
              <a:ext uri="{FF2B5EF4-FFF2-40B4-BE49-F238E27FC236}">
                <a16:creationId xmlns:a16="http://schemas.microsoft.com/office/drawing/2014/main" id="{C575E86F-DE82-CEA5-51D6-3580975FA975}"/>
              </a:ext>
            </a:extLst>
          </p:cNvPr>
          <p:cNvSpPr>
            <a:spLocks noGrp="1" noChangeArrowheads="1"/>
          </p:cNvSpPr>
          <p:nvPr>
            <p:ph idx="1"/>
          </p:nvPr>
        </p:nvSpPr>
        <p:spPr bwMode="auto">
          <a:xfrm>
            <a:off x="924232" y="2427767"/>
            <a:ext cx="1080565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Pandas</a:t>
            </a:r>
            <a:r>
              <a:rPr kumimoji="0" lang="en-US" altLang="en-US" sz="1800" b="0" i="0" u="none" strike="noStrike" cap="none" normalizeH="0" baseline="0" dirty="0">
                <a:ln>
                  <a:noFill/>
                </a:ln>
                <a:solidFill>
                  <a:schemeClr val="tx1"/>
                </a:solidFill>
                <a:effectLst/>
                <a:latin typeface="Arial" panose="020B0604020202020204" pitchFamily="34" charset="0"/>
              </a:rPr>
              <a:t> is a </a:t>
            </a:r>
            <a:r>
              <a:rPr kumimoji="0" lang="en-US" altLang="en-US" sz="1800" b="1" i="0" u="none" strike="noStrike" cap="none" normalizeH="0" baseline="0" dirty="0">
                <a:ln>
                  <a:noFill/>
                </a:ln>
                <a:solidFill>
                  <a:schemeClr val="tx1"/>
                </a:solidFill>
                <a:effectLst/>
                <a:latin typeface="Arial" panose="020B0604020202020204" pitchFamily="34" charset="0"/>
              </a:rPr>
              <a:t>Python library</a:t>
            </a:r>
            <a:r>
              <a:rPr kumimoji="0" lang="en-US" altLang="en-US" sz="1800" b="0" i="0" u="none" strike="noStrike" cap="none" normalizeH="0" baseline="0" dirty="0">
                <a:ln>
                  <a:noFill/>
                </a:ln>
                <a:solidFill>
                  <a:schemeClr val="tx1"/>
                </a:solidFill>
                <a:effectLst/>
                <a:latin typeface="Arial" panose="020B0604020202020204" pitchFamily="34" charset="0"/>
              </a:rPr>
              <a:t> used for </a:t>
            </a:r>
            <a:r>
              <a:rPr kumimoji="0" lang="en-US" altLang="en-US" sz="1800" b="1" i="0" u="none" strike="noStrike" cap="none" normalizeH="0" baseline="0" dirty="0">
                <a:ln>
                  <a:noFill/>
                </a:ln>
                <a:solidFill>
                  <a:schemeClr val="tx1"/>
                </a:solidFill>
                <a:effectLst/>
                <a:latin typeface="Arial" panose="020B0604020202020204" pitchFamily="34" charset="0"/>
              </a:rPr>
              <a:t>data analysis and data manipulation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helps to </a:t>
            </a:r>
            <a:r>
              <a:rPr kumimoji="0" lang="en-US" altLang="en-US" sz="1800" b="1" i="0" u="none" strike="noStrike" cap="none" normalizeH="0" baseline="0" dirty="0">
                <a:ln>
                  <a:noFill/>
                </a:ln>
                <a:solidFill>
                  <a:schemeClr val="tx1"/>
                </a:solidFill>
                <a:effectLst/>
                <a:latin typeface="Arial" panose="020B0604020202020204" pitchFamily="34" charset="0"/>
              </a:rPr>
              <a:t>store, clean, transform, and analyze</a:t>
            </a:r>
            <a:r>
              <a:rPr kumimoji="0" lang="en-US" altLang="en-US" sz="1800" b="0" i="0" u="none" strike="noStrike" cap="none" normalizeH="0" baseline="0" dirty="0">
                <a:ln>
                  <a:noFill/>
                </a:ln>
                <a:solidFill>
                  <a:schemeClr val="tx1"/>
                </a:solidFill>
                <a:effectLst/>
                <a:latin typeface="Arial" panose="020B0604020202020204" pitchFamily="34" charset="0"/>
              </a:rPr>
              <a:t> data easily.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ClrTx/>
              <a:buSzTx/>
              <a:buFontTx/>
              <a:buChar char="•"/>
            </a:pPr>
            <a:r>
              <a:rPr lang="en-US" altLang="en-US" sz="1800" dirty="0">
                <a:solidFill>
                  <a:schemeClr val="tx1"/>
                </a:solidFill>
                <a:latin typeface="Arial" panose="020B0604020202020204" pitchFamily="34" charset="0"/>
              </a:rPr>
              <a:t>Supports operations like </a:t>
            </a:r>
            <a:r>
              <a:rPr lang="en-US" altLang="en-US" sz="1800" b="1" dirty="0">
                <a:solidFill>
                  <a:schemeClr val="tx1"/>
                </a:solidFill>
                <a:latin typeface="Arial" panose="020B0604020202020204" pitchFamily="34" charset="0"/>
              </a:rPr>
              <a:t>filtering, grouping, merging, sorting, and handling missing values</a:t>
            </a:r>
            <a:r>
              <a:rPr lang="en-US" altLang="en-US" sz="1800" dirty="0">
                <a:solidFill>
                  <a:schemeClr val="tx1"/>
                </a:solidFill>
                <a:latin typeface="Arial" panose="020B0604020202020204" pitchFamily="34" charset="0"/>
              </a:rPr>
              <a:t>.</a:t>
            </a:r>
          </a:p>
          <a:p>
            <a:pPr marL="0" lvl="0" indent="0" eaLnBrk="0" fontAlgn="base" hangingPunct="0">
              <a:lnSpc>
                <a:spcPct val="100000"/>
              </a:lnSpc>
              <a:spcBef>
                <a:spcPct val="0"/>
              </a:spcBef>
              <a:spcAft>
                <a:spcPct val="0"/>
              </a:spcAft>
              <a:buClrTx/>
              <a:buSzTx/>
              <a:buNone/>
            </a:pPr>
            <a:endParaRPr lang="en-US" altLang="en-US" sz="18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ClrTx/>
              <a:buSzTx/>
              <a:buFontTx/>
              <a:buChar char="•"/>
            </a:pPr>
            <a:r>
              <a:rPr lang="en-US" altLang="en-US" sz="1800" dirty="0">
                <a:solidFill>
                  <a:schemeClr val="tx1"/>
                </a:solidFill>
                <a:latin typeface="Arial" panose="020B0604020202020204" pitchFamily="34" charset="0"/>
              </a:rPr>
              <a:t>Widely used in </a:t>
            </a:r>
            <a:r>
              <a:rPr lang="en-US" altLang="en-US" sz="1800" b="1" dirty="0">
                <a:solidFill>
                  <a:schemeClr val="tx1"/>
                </a:solidFill>
                <a:latin typeface="Arial" panose="020B0604020202020204" pitchFamily="34" charset="0"/>
              </a:rPr>
              <a:t>Data Science, Machine Learning, and Data Analytics</a:t>
            </a:r>
          </a:p>
          <a:p>
            <a:pPr marL="0" lvl="0" indent="0" eaLnBrk="0" fontAlgn="base" hangingPunct="0">
              <a:lnSpc>
                <a:spcPct val="1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ClrTx/>
              <a:buSzTx/>
              <a:buNone/>
            </a:pPr>
            <a:r>
              <a:rPr lang="en-US" sz="1800" dirty="0"/>
              <a:t>In short: </a:t>
            </a:r>
            <a:r>
              <a:rPr lang="en-US" sz="1800" b="1" dirty="0"/>
              <a:t>Pandas = Easy tool to handle and analyze data in Python (like Excel in coding).</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284028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4F12F7-E391-0645-A6E3-5C8A202943FA}"/>
              </a:ext>
            </a:extLst>
          </p:cNvPr>
          <p:cNvSpPr>
            <a:spLocks noGrp="1"/>
          </p:cNvSpPr>
          <p:nvPr>
            <p:ph type="title"/>
          </p:nvPr>
        </p:nvSpPr>
        <p:spPr/>
        <p:txBody>
          <a:bodyPr>
            <a:normAutofit/>
          </a:bodyPr>
          <a:lstStyle/>
          <a:p>
            <a:r>
              <a:rPr lang="en-IN" sz="2800" dirty="0"/>
              <a:t>CONCLUSION</a:t>
            </a:r>
          </a:p>
        </p:txBody>
      </p:sp>
      <p:sp>
        <p:nvSpPr>
          <p:cNvPr id="8" name="Content Placeholder 7">
            <a:extLst>
              <a:ext uri="{FF2B5EF4-FFF2-40B4-BE49-F238E27FC236}">
                <a16:creationId xmlns:a16="http://schemas.microsoft.com/office/drawing/2014/main" id="{8802890D-C413-C561-4039-044D6AD1938A}"/>
              </a:ext>
            </a:extLst>
          </p:cNvPr>
          <p:cNvSpPr>
            <a:spLocks noGrp="1"/>
          </p:cNvSpPr>
          <p:nvPr>
            <p:ph idx="1"/>
          </p:nvPr>
        </p:nvSpPr>
        <p:spPr/>
        <p:txBody>
          <a:bodyPr/>
          <a:lstStyle/>
          <a:p>
            <a:r>
              <a:rPr lang="en-US" dirty="0"/>
              <a:t>Matplotlib is a powerful Python library for creating different types of charts and visualizations, making data easy to understand and present</a:t>
            </a:r>
            <a:endParaRPr lang="en-IN" dirty="0"/>
          </a:p>
        </p:txBody>
      </p:sp>
    </p:spTree>
    <p:extLst>
      <p:ext uri="{BB962C8B-B14F-4D97-AF65-F5344CB8AC3E}">
        <p14:creationId xmlns:p14="http://schemas.microsoft.com/office/powerpoint/2010/main" val="51559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B0DFDE-7036-3F5F-A715-1B2AF216A9A9}"/>
              </a:ext>
            </a:extLst>
          </p:cNvPr>
          <p:cNvSpPr>
            <a:spLocks noGrp="1"/>
          </p:cNvSpPr>
          <p:nvPr>
            <p:ph type="title"/>
          </p:nvPr>
        </p:nvSpPr>
        <p:spPr>
          <a:xfrm>
            <a:off x="4139380" y="521110"/>
            <a:ext cx="6754761" cy="422787"/>
          </a:xfrm>
        </p:spPr>
        <p:txBody>
          <a:bodyPr>
            <a:normAutofit/>
          </a:bodyPr>
          <a:lstStyle/>
          <a:p>
            <a:r>
              <a:rPr lang="en-IN" sz="2000" dirty="0">
                <a:effectLst>
                  <a:outerShdw blurRad="38100" dist="38100" dir="2700000" algn="tl">
                    <a:srgbClr val="000000">
                      <a:alpha val="43137"/>
                    </a:srgbClr>
                  </a:outerShdw>
                </a:effectLst>
              </a:rPr>
              <a:t>Common Data Cleaning Tasks in pandas</a:t>
            </a:r>
          </a:p>
        </p:txBody>
      </p:sp>
      <p:sp>
        <p:nvSpPr>
          <p:cNvPr id="5" name="Text Placeholder 4">
            <a:extLst>
              <a:ext uri="{FF2B5EF4-FFF2-40B4-BE49-F238E27FC236}">
                <a16:creationId xmlns:a16="http://schemas.microsoft.com/office/drawing/2014/main" id="{C7CB7B9A-FE8F-0402-E479-013C7076B912}"/>
              </a:ext>
            </a:extLst>
          </p:cNvPr>
          <p:cNvSpPr>
            <a:spLocks noGrp="1"/>
          </p:cNvSpPr>
          <p:nvPr>
            <p:ph type="body" idx="1"/>
          </p:nvPr>
        </p:nvSpPr>
        <p:spPr>
          <a:xfrm>
            <a:off x="839789" y="1042219"/>
            <a:ext cx="4607282" cy="6066504"/>
          </a:xfrm>
        </p:spPr>
        <p:txBody>
          <a:bodyPr/>
          <a:lstStyle/>
          <a:p>
            <a:pPr marL="285750" indent="-285750">
              <a:buFont typeface="Wingdings" panose="05000000000000000000" pitchFamily="2" charset="2"/>
              <a:buChar char="q"/>
            </a:pPr>
            <a:r>
              <a:rPr lang="en-US" sz="1800" dirty="0"/>
              <a:t>Handling Missing Values – Fill with mean, median, mode or remove rows/columns.</a:t>
            </a:r>
          </a:p>
          <a:p>
            <a:pPr marL="285750" indent="-285750">
              <a:buFont typeface="Wingdings" panose="05000000000000000000" pitchFamily="2" charset="2"/>
              <a:buChar char="q"/>
            </a:pPr>
            <a:r>
              <a:rPr lang="en-US" sz="1800" dirty="0"/>
              <a:t>Removing Duplicates – Avoid repeated records.</a:t>
            </a:r>
          </a:p>
          <a:p>
            <a:pPr marL="285750" indent="-285750">
              <a:buFont typeface="Wingdings" panose="05000000000000000000" pitchFamily="2" charset="2"/>
              <a:buChar char="q"/>
            </a:pPr>
            <a:r>
              <a:rPr lang="en-US" sz="1800" dirty="0"/>
              <a:t>Standardizing Data – Convert text to lowercase/uppercase, remove spaces.</a:t>
            </a:r>
          </a:p>
          <a:p>
            <a:pPr marL="285750" indent="-285750">
              <a:buFont typeface="Wingdings" panose="05000000000000000000" pitchFamily="2" charset="2"/>
              <a:buChar char="q"/>
            </a:pPr>
            <a:r>
              <a:rPr lang="en-US" sz="1800" dirty="0"/>
              <a:t>Correcting Data Types – Change columns to proper type (int, float, datetime).</a:t>
            </a:r>
          </a:p>
          <a:p>
            <a:endParaRPr lang="en-US" sz="1800" dirty="0"/>
          </a:p>
          <a:p>
            <a:endParaRPr lang="en-IN" sz="1800" dirty="0"/>
          </a:p>
          <a:p>
            <a:endParaRPr lang="en-IN" dirty="0"/>
          </a:p>
          <a:p>
            <a:endParaRPr lang="en-IN" dirty="0"/>
          </a:p>
        </p:txBody>
      </p:sp>
      <p:sp>
        <p:nvSpPr>
          <p:cNvPr id="7" name="Text Placeholder 6">
            <a:extLst>
              <a:ext uri="{FF2B5EF4-FFF2-40B4-BE49-F238E27FC236}">
                <a16:creationId xmlns:a16="http://schemas.microsoft.com/office/drawing/2014/main" id="{509C31B5-93C1-B26C-B0D4-C2256003DAF8}"/>
              </a:ext>
            </a:extLst>
          </p:cNvPr>
          <p:cNvSpPr>
            <a:spLocks noGrp="1"/>
          </p:cNvSpPr>
          <p:nvPr>
            <p:ph type="body" sz="quarter" idx="3"/>
          </p:nvPr>
        </p:nvSpPr>
        <p:spPr>
          <a:xfrm>
            <a:off x="6027173" y="0"/>
            <a:ext cx="5256211" cy="5171767"/>
          </a:xfrm>
        </p:spPr>
        <p:txBody>
          <a:bodyPr>
            <a:normAutofit/>
          </a:bodyPr>
          <a:lstStyle/>
          <a:p>
            <a:pPr marL="285750" indent="-285750">
              <a:buFont typeface="Wingdings" panose="05000000000000000000" pitchFamily="2" charset="2"/>
              <a:buChar char="q"/>
            </a:pPr>
            <a:r>
              <a:rPr lang="en-US" sz="1800" dirty="0"/>
              <a:t>Renaming Columns – Give meaningful and consistent names.</a:t>
            </a:r>
          </a:p>
          <a:p>
            <a:pPr marL="285750" indent="-285750">
              <a:buFont typeface="Wingdings" panose="05000000000000000000" pitchFamily="2" charset="2"/>
              <a:buChar char="q"/>
            </a:pPr>
            <a:r>
              <a:rPr lang="en-IN" sz="1800" dirty="0"/>
              <a:t>Formatting Dates – Convert to proper datetime format.</a:t>
            </a:r>
          </a:p>
          <a:p>
            <a:pPr marL="285750" indent="-285750">
              <a:buFont typeface="Wingdings" panose="05000000000000000000" pitchFamily="2" charset="2"/>
              <a:buChar char="q"/>
            </a:pPr>
            <a:r>
              <a:rPr lang="en-US" sz="1800" dirty="0"/>
              <a:t>Handling Inconsistent Data – Fix spelling errors or category mismatches.</a:t>
            </a:r>
          </a:p>
          <a:p>
            <a:pPr marL="285750" indent="-285750">
              <a:buFont typeface="Wingdings" panose="05000000000000000000" pitchFamily="2" charset="2"/>
              <a:buChar char="q"/>
            </a:pPr>
            <a:r>
              <a:rPr lang="en-US" sz="1800" dirty="0"/>
              <a:t>Creating / Modifying Columns – Add new calculated fields (e.g., </a:t>
            </a:r>
            <a:r>
              <a:rPr lang="en-US" sz="1800" dirty="0" err="1"/>
              <a:t>Resolution_Time</a:t>
            </a:r>
            <a:r>
              <a:rPr lang="en-US" sz="1800" dirty="0"/>
              <a:t>).</a:t>
            </a:r>
          </a:p>
          <a:p>
            <a:pPr marL="285750" indent="-285750">
              <a:buFont typeface="Wingdings" panose="05000000000000000000" pitchFamily="2" charset="2"/>
              <a:buChar char="q"/>
            </a:pPr>
            <a:r>
              <a:rPr lang="en-IN" sz="1800" dirty="0"/>
              <a:t>Sorting &amp; Resetting Index – Organize dataset properly.</a:t>
            </a:r>
          </a:p>
        </p:txBody>
      </p:sp>
    </p:spTree>
    <p:extLst>
      <p:ext uri="{BB962C8B-B14F-4D97-AF65-F5344CB8AC3E}">
        <p14:creationId xmlns:p14="http://schemas.microsoft.com/office/powerpoint/2010/main" val="935155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22CB1-58BB-388F-7B19-30ED1F414866}"/>
              </a:ext>
            </a:extLst>
          </p:cNvPr>
          <p:cNvSpPr>
            <a:spLocks noGrp="1"/>
          </p:cNvSpPr>
          <p:nvPr>
            <p:ph type="title"/>
          </p:nvPr>
        </p:nvSpPr>
        <p:spPr>
          <a:xfrm>
            <a:off x="3146322" y="681037"/>
            <a:ext cx="8207477" cy="1325563"/>
          </a:xfrm>
        </p:spPr>
        <p:txBody>
          <a:bodyPr/>
          <a:lstStyle/>
          <a:p>
            <a:r>
              <a:rPr lang="en-IN" dirty="0"/>
              <a:t>INTRODUCTION</a:t>
            </a:r>
          </a:p>
        </p:txBody>
      </p:sp>
      <p:sp>
        <p:nvSpPr>
          <p:cNvPr id="3" name="Content Placeholder 2">
            <a:extLst>
              <a:ext uri="{FF2B5EF4-FFF2-40B4-BE49-F238E27FC236}">
                <a16:creationId xmlns:a16="http://schemas.microsoft.com/office/drawing/2014/main" id="{28F82711-25AA-500F-F3F4-298978C70B6C}"/>
              </a:ext>
            </a:extLst>
          </p:cNvPr>
          <p:cNvSpPr>
            <a:spLocks noGrp="1"/>
          </p:cNvSpPr>
          <p:nvPr>
            <p:ph idx="1"/>
          </p:nvPr>
        </p:nvSpPr>
        <p:spPr>
          <a:xfrm>
            <a:off x="838200" y="1848465"/>
            <a:ext cx="5395452" cy="4328498"/>
          </a:xfrm>
        </p:spPr>
        <p:txBody>
          <a:bodyPr>
            <a:normAutofit/>
          </a:bodyPr>
          <a:lstStyle/>
          <a:p>
            <a:pPr>
              <a:defRPr sz="1800"/>
            </a:pPr>
            <a:r>
              <a:rPr lang="en-US" dirty="0"/>
              <a:t>Data-Driven Analysis of Incident Management and Service Desk Operation</a:t>
            </a:r>
          </a:p>
          <a:p>
            <a:pPr>
              <a:defRPr sz="1800"/>
            </a:pPr>
            <a:r>
              <a:rPr lang="en-US" dirty="0"/>
              <a:t>In IT companies, daily issues like system, network, or login problems are recorded through a ticketing system.</a:t>
            </a:r>
          </a:p>
          <a:p>
            <a:pPr>
              <a:defRPr sz="1800"/>
            </a:pPr>
            <a:r>
              <a:rPr lang="en-US" dirty="0"/>
              <a:t>This dataset contains those ticket details, and by cleaning the data, we can clearly understand the performance of the IT helpdesk.</a:t>
            </a:r>
          </a:p>
          <a:p>
            <a:endParaRPr lang="en-IN" sz="1800" dirty="0"/>
          </a:p>
        </p:txBody>
      </p:sp>
      <p:pic>
        <p:nvPicPr>
          <p:cNvPr id="5" name="Picture 4">
            <a:extLst>
              <a:ext uri="{FF2B5EF4-FFF2-40B4-BE49-F238E27FC236}">
                <a16:creationId xmlns:a16="http://schemas.microsoft.com/office/drawing/2014/main" id="{B9AADBF7-4C7F-B3E1-BE53-7C5E64AEF8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6608" y="1936955"/>
            <a:ext cx="4036448" cy="3705942"/>
          </a:xfrm>
          <a:prstGeom prst="rect">
            <a:avLst/>
          </a:prstGeom>
        </p:spPr>
      </p:pic>
    </p:spTree>
    <p:extLst>
      <p:ext uri="{BB962C8B-B14F-4D97-AF65-F5344CB8AC3E}">
        <p14:creationId xmlns:p14="http://schemas.microsoft.com/office/powerpoint/2010/main" val="162702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9AA8-2C78-85E8-ED09-81BACF517467}"/>
              </a:ext>
            </a:extLst>
          </p:cNvPr>
          <p:cNvSpPr>
            <a:spLocks noGrp="1"/>
          </p:cNvSpPr>
          <p:nvPr>
            <p:ph type="title"/>
          </p:nvPr>
        </p:nvSpPr>
        <p:spPr>
          <a:xfrm>
            <a:off x="658761" y="769528"/>
            <a:ext cx="9072716" cy="223531"/>
          </a:xfrm>
        </p:spPr>
        <p:txBody>
          <a:bodyPr>
            <a:noAutofit/>
          </a:bodyPr>
          <a:lstStyle/>
          <a:p>
            <a:r>
              <a:rPr lang="en-IN" sz="2000" dirty="0">
                <a:effectLst>
                  <a:outerShdw blurRad="38100" dist="38100" dir="2700000" algn="tl">
                    <a:srgbClr val="000000">
                      <a:alpha val="43137"/>
                    </a:srgbClr>
                  </a:outerShdw>
                </a:effectLst>
              </a:rPr>
              <a:t>COLUMN INCLUDED</a:t>
            </a:r>
          </a:p>
        </p:txBody>
      </p:sp>
      <p:sp>
        <p:nvSpPr>
          <p:cNvPr id="3" name="Content Placeholder 2">
            <a:extLst>
              <a:ext uri="{FF2B5EF4-FFF2-40B4-BE49-F238E27FC236}">
                <a16:creationId xmlns:a16="http://schemas.microsoft.com/office/drawing/2014/main" id="{1364B6B3-336C-2013-9B59-36EAC9E793B8}"/>
              </a:ext>
            </a:extLst>
          </p:cNvPr>
          <p:cNvSpPr>
            <a:spLocks noGrp="1"/>
          </p:cNvSpPr>
          <p:nvPr>
            <p:ph idx="1"/>
          </p:nvPr>
        </p:nvSpPr>
        <p:spPr>
          <a:xfrm>
            <a:off x="658761" y="1474839"/>
            <a:ext cx="10695039" cy="4702124"/>
          </a:xfrm>
        </p:spPr>
        <p:txBody>
          <a:bodyPr>
            <a:noAutofit/>
          </a:bodyPr>
          <a:lstStyle/>
          <a:p>
            <a:pPr>
              <a:buFont typeface="Wingdings" panose="05000000000000000000" pitchFamily="2" charset="2"/>
              <a:buChar char="q"/>
            </a:pPr>
            <a:r>
              <a:rPr lang="en-US" sz="1800" dirty="0"/>
              <a:t>TICKET_ID – Unique number assigned to each support ticket.</a:t>
            </a:r>
          </a:p>
          <a:p>
            <a:pPr>
              <a:buFont typeface="Wingdings" panose="05000000000000000000" pitchFamily="2" charset="2"/>
              <a:buChar char="q"/>
            </a:pPr>
            <a:r>
              <a:rPr lang="en-US" sz="1800" dirty="0"/>
              <a:t>EMPLOYEE_ID – ID of the employee who reported the issue.</a:t>
            </a:r>
          </a:p>
          <a:p>
            <a:pPr>
              <a:buFont typeface="Wingdings" panose="05000000000000000000" pitchFamily="2" charset="2"/>
              <a:buChar char="q"/>
            </a:pPr>
            <a:r>
              <a:rPr lang="en-US" sz="1800" dirty="0"/>
              <a:t>DEPARTMENT – Department of the employee (e.g., IT, HR, Finance).</a:t>
            </a:r>
          </a:p>
          <a:p>
            <a:pPr>
              <a:buFont typeface="Wingdings" panose="05000000000000000000" pitchFamily="2" charset="2"/>
              <a:buChar char="q"/>
            </a:pPr>
            <a:r>
              <a:rPr lang="en-US" sz="1800" dirty="0"/>
              <a:t>ISSUE TYPE – Category of problem (e.g., Login issue, Software bug).</a:t>
            </a:r>
          </a:p>
          <a:p>
            <a:pPr>
              <a:buFont typeface="Wingdings" panose="05000000000000000000" pitchFamily="2" charset="2"/>
              <a:buChar char="q"/>
            </a:pPr>
            <a:r>
              <a:rPr lang="en-US" sz="1800" dirty="0"/>
              <a:t>PRIORITY – Urgency level (High, Medium, Low).</a:t>
            </a:r>
          </a:p>
          <a:p>
            <a:pPr>
              <a:buFont typeface="Wingdings" panose="05000000000000000000" pitchFamily="2" charset="2"/>
              <a:buChar char="q"/>
            </a:pPr>
            <a:r>
              <a:rPr lang="en-US" sz="1800" dirty="0"/>
              <a:t>REPORTED DATE – Date when the issue was reported.</a:t>
            </a:r>
          </a:p>
          <a:p>
            <a:pPr>
              <a:buFont typeface="Wingdings" panose="05000000000000000000" pitchFamily="2" charset="2"/>
              <a:buChar char="q"/>
            </a:pPr>
            <a:r>
              <a:rPr lang="en-US" sz="1800" dirty="0"/>
              <a:t>RESOLVED DATE – Date when the issue was resolved.</a:t>
            </a:r>
          </a:p>
          <a:p>
            <a:pPr>
              <a:buFont typeface="Wingdings" panose="05000000000000000000" pitchFamily="2" charset="2"/>
              <a:buChar char="q"/>
            </a:pPr>
            <a:r>
              <a:rPr lang="en-US" sz="1800" dirty="0"/>
              <a:t>RESOLUTION TIME HOURS – Total time taken to resolve (in hours).</a:t>
            </a:r>
          </a:p>
          <a:p>
            <a:pPr>
              <a:buFont typeface="Wingdings" panose="05000000000000000000" pitchFamily="2" charset="2"/>
              <a:buChar char="q"/>
            </a:pPr>
            <a:r>
              <a:rPr lang="en-US" sz="1800" dirty="0"/>
              <a:t>STATUS – Current status of the ticket (Open, In-progress, Closed).</a:t>
            </a:r>
          </a:p>
          <a:p>
            <a:pPr>
              <a:buFont typeface="Wingdings" panose="05000000000000000000" pitchFamily="2" charset="2"/>
              <a:buChar char="q"/>
            </a:pPr>
            <a:r>
              <a:rPr lang="en-US" sz="1800" dirty="0"/>
              <a:t>CUSTOMER RATING – Feedback rating given by employee/customer.</a:t>
            </a:r>
          </a:p>
          <a:p>
            <a:pPr marL="228600" indent="0">
              <a:buNone/>
            </a:pPr>
            <a:endParaRPr lang="en-US" sz="1800" dirty="0"/>
          </a:p>
          <a:p>
            <a:pPr marL="228600" indent="0">
              <a:buNone/>
            </a:pPr>
            <a:endParaRPr lang="en-IN" sz="1800" dirty="0"/>
          </a:p>
        </p:txBody>
      </p:sp>
    </p:spTree>
    <p:extLst>
      <p:ext uri="{BB962C8B-B14F-4D97-AF65-F5344CB8AC3E}">
        <p14:creationId xmlns:p14="http://schemas.microsoft.com/office/powerpoint/2010/main" val="1805758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3B7DE-7745-60F8-D1BF-5A1EE4D1C48A}"/>
              </a:ext>
            </a:extLst>
          </p:cNvPr>
          <p:cNvSpPr>
            <a:spLocks noGrp="1"/>
          </p:cNvSpPr>
          <p:nvPr>
            <p:ph type="title"/>
          </p:nvPr>
        </p:nvSpPr>
        <p:spPr>
          <a:xfrm>
            <a:off x="913470" y="1966689"/>
            <a:ext cx="9730880" cy="471474"/>
          </a:xfrm>
        </p:spPr>
        <p:txBody>
          <a:bodyPr>
            <a:normAutofit fontScale="90000"/>
          </a:bodyPr>
          <a:lstStyle/>
          <a:p>
            <a:r>
              <a:rPr lang="en-IN" sz="3600" dirty="0">
                <a:effectLst>
                  <a:outerShdw blurRad="38100" dist="38100" dir="2700000" algn="tl">
                    <a:srgbClr val="000000">
                      <a:alpha val="43137"/>
                    </a:srgbClr>
                  </a:outerShdw>
                </a:effectLst>
              </a:rPr>
              <a:t> IMPORT  THE DATASET </a:t>
            </a:r>
          </a:p>
        </p:txBody>
      </p:sp>
      <p:pic>
        <p:nvPicPr>
          <p:cNvPr id="5" name="Content Placeholder 4">
            <a:extLst>
              <a:ext uri="{FF2B5EF4-FFF2-40B4-BE49-F238E27FC236}">
                <a16:creationId xmlns:a16="http://schemas.microsoft.com/office/drawing/2014/main" id="{18F0B59E-B9C5-6D71-58B9-1596C1DD63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800" y="3113708"/>
            <a:ext cx="10314038" cy="1573531"/>
          </a:xfrm>
        </p:spPr>
      </p:pic>
    </p:spTree>
    <p:extLst>
      <p:ext uri="{BB962C8B-B14F-4D97-AF65-F5344CB8AC3E}">
        <p14:creationId xmlns:p14="http://schemas.microsoft.com/office/powerpoint/2010/main" val="804248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F5AE-5CFA-EB50-F890-47ECFEA1B6B1}"/>
              </a:ext>
            </a:extLst>
          </p:cNvPr>
          <p:cNvSpPr>
            <a:spLocks noGrp="1"/>
          </p:cNvSpPr>
          <p:nvPr>
            <p:ph type="title"/>
          </p:nvPr>
        </p:nvSpPr>
        <p:spPr>
          <a:xfrm>
            <a:off x="838200" y="550606"/>
            <a:ext cx="10515600" cy="560440"/>
          </a:xfrm>
        </p:spPr>
        <p:txBody>
          <a:bodyPr>
            <a:normAutofit/>
          </a:bodyPr>
          <a:lstStyle/>
          <a:p>
            <a:r>
              <a:rPr lang="en-IN" sz="2800" dirty="0">
                <a:effectLst>
                  <a:outerShdw blurRad="38100" dist="38100" dir="2700000" algn="tl">
                    <a:srgbClr val="000000">
                      <a:alpha val="43137"/>
                    </a:srgbClr>
                  </a:outerShdw>
                </a:effectLst>
              </a:rPr>
              <a:t>EXPLORE THE DATA</a:t>
            </a:r>
          </a:p>
        </p:txBody>
      </p:sp>
      <p:pic>
        <p:nvPicPr>
          <p:cNvPr id="5" name="Content Placeholder 4">
            <a:extLst>
              <a:ext uri="{FF2B5EF4-FFF2-40B4-BE49-F238E27FC236}">
                <a16:creationId xmlns:a16="http://schemas.microsoft.com/office/drawing/2014/main" id="{4219C38F-58F9-BF1A-086A-46489CCC9C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29181" y="1311121"/>
            <a:ext cx="4944165" cy="857370"/>
          </a:xfrm>
        </p:spPr>
      </p:pic>
      <p:pic>
        <p:nvPicPr>
          <p:cNvPr id="7" name="Picture 6">
            <a:extLst>
              <a:ext uri="{FF2B5EF4-FFF2-40B4-BE49-F238E27FC236}">
                <a16:creationId xmlns:a16="http://schemas.microsoft.com/office/drawing/2014/main" id="{4B2EF9BE-C6F6-130B-A951-660BF7BA878F}"/>
              </a:ext>
            </a:extLst>
          </p:cNvPr>
          <p:cNvPicPr>
            <a:picLocks noChangeAspect="1"/>
          </p:cNvPicPr>
          <p:nvPr/>
        </p:nvPicPr>
        <p:blipFill>
          <a:blip r:embed="rId3"/>
          <a:stretch>
            <a:fillRect/>
          </a:stretch>
        </p:blipFill>
        <p:spPr>
          <a:xfrm>
            <a:off x="1067529" y="2506218"/>
            <a:ext cx="10404258" cy="3158460"/>
          </a:xfrm>
          <a:prstGeom prst="rect">
            <a:avLst/>
          </a:prstGeom>
        </p:spPr>
      </p:pic>
    </p:spTree>
    <p:extLst>
      <p:ext uri="{BB962C8B-B14F-4D97-AF65-F5344CB8AC3E}">
        <p14:creationId xmlns:p14="http://schemas.microsoft.com/office/powerpoint/2010/main" val="2138821595"/>
      </p:ext>
    </p:extLst>
  </p:cSld>
  <p:clrMapOvr>
    <a:masterClrMapping/>
  </p:clrMapOvr>
</p:sld>
</file>

<file path=ppt/theme/theme1.xml><?xml version="1.0" encoding="utf-8"?>
<a:theme xmlns:a="http://schemas.openxmlformats.org/drawingml/2006/main" name="LuminousVTI">
  <a:themeElements>
    <a:clrScheme name="Custom 54">
      <a:dk1>
        <a:sysClr val="windowText" lastClr="000000"/>
      </a:dk1>
      <a:lt1>
        <a:sysClr val="window" lastClr="FFFFFF"/>
      </a:lt1>
      <a:dk2>
        <a:srgbClr val="201449"/>
      </a:dk2>
      <a:lt2>
        <a:srgbClr val="EEEEEE"/>
      </a:lt2>
      <a:accent1>
        <a:srgbClr val="F900A0"/>
      </a:accent1>
      <a:accent2>
        <a:srgbClr val="4D4EE6"/>
      </a:accent2>
      <a:accent3>
        <a:srgbClr val="454B78"/>
      </a:accent3>
      <a:accent4>
        <a:srgbClr val="A3A3C1"/>
      </a:accent4>
      <a:accent5>
        <a:srgbClr val="7162FE"/>
      </a:accent5>
      <a:accent6>
        <a:srgbClr val="1EBE9B"/>
      </a:accent6>
      <a:hlink>
        <a:srgbClr val="F900A0"/>
      </a:hlink>
      <a:folHlink>
        <a:srgbClr val="8477FE"/>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Luminous</Template>
  <TotalTime>466</TotalTime>
  <Words>811</Words>
  <Application>Microsoft Office PowerPoint</Application>
  <PresentationFormat>Widescreen</PresentationFormat>
  <Paragraphs>89</Paragraphs>
  <Slides>40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Avenir Next LT Pro</vt:lpstr>
      <vt:lpstr>Calibri</vt:lpstr>
      <vt:lpstr>Elephant</vt:lpstr>
      <vt:lpstr>Sabon Next LT</vt:lpstr>
      <vt:lpstr>Wingdings</vt:lpstr>
      <vt:lpstr>LuminousVTI</vt:lpstr>
      <vt:lpstr>PowerPoint Presentation</vt:lpstr>
      <vt:lpstr> What is Data Cleaning?  Detecting and correcting errors, inconsistencies, and missing values in data. Ensures dataset is accurate, complete, and ready for analysis.  Importance of Data Cleaning :  Accuracy – Clean data gives correct and reliable results  Efficiency – Saves time and makes analysis easier.  Better Decisions – High-quality data leads to better business decisions.               </vt:lpstr>
      <vt:lpstr>PowerPoint Presentation</vt:lpstr>
      <vt:lpstr>PANDAS</vt:lpstr>
      <vt:lpstr>Common Data Cleaning Tasks in pandas</vt:lpstr>
      <vt:lpstr>INTRODUCTION</vt:lpstr>
      <vt:lpstr>COLUMN INCLUDED</vt:lpstr>
      <vt:lpstr> IMPORT  THE DATASET </vt:lpstr>
      <vt:lpstr>EXPLORE THE DATA</vt:lpstr>
      <vt:lpstr>PowerPoint Presentation</vt:lpstr>
      <vt:lpstr>FINDING DUPLICATE DATA</vt:lpstr>
      <vt:lpstr>REMOVE DUPLICATES</vt:lpstr>
      <vt:lpstr>PowerPoint Presentation</vt:lpstr>
      <vt:lpstr>DETECTING MISSING VALUE</vt:lpstr>
      <vt:lpstr>HANDLING MISSING VALUES</vt:lpstr>
      <vt:lpstr>PowerPoint Presentation</vt:lpstr>
      <vt:lpstr>CONVERT THE COLUMN TO DATE TIME</vt:lpstr>
      <vt:lpstr>WHITESPACE REMOVAL</vt:lpstr>
      <vt:lpstr>UPDATE COLUMN NAME</vt:lpstr>
      <vt:lpstr>CONCLUSION</vt:lpstr>
      <vt:lpstr>PowerPoint Presentation</vt:lpstr>
      <vt:lpstr>What is Numpy?          NumPy (Numerical Python) is a Python library used for fast numerical calculations. It provides arrays, mathematical functions, and statistics for handling large datasets. Mostly used for data analysis, scientific computing, and machine learning.  </vt:lpstr>
      <vt:lpstr>DETECTING MISSING VALUE</vt:lpstr>
      <vt:lpstr>MATHEMATICAL AND STATISTICAL OPERATIONS</vt:lpstr>
      <vt:lpstr>PowerPoint Presentation</vt:lpstr>
      <vt:lpstr>PowerPoint Presentation</vt:lpstr>
      <vt:lpstr>SORTING IN NUMPY</vt:lpstr>
      <vt:lpstr>SPLITTING</vt:lpstr>
      <vt:lpstr>PowerPoint Presentation</vt:lpstr>
      <vt:lpstr>SLICING</vt:lpstr>
      <vt:lpstr>PowerPoint Presentation</vt:lpstr>
      <vt:lpstr>PowerPoint Presentation</vt:lpstr>
      <vt:lpstr>PowerPoint Presentation</vt:lpstr>
      <vt:lpstr>IMPORT THE DATASET</vt:lpstr>
      <vt:lpstr>BAR CHART</vt:lpstr>
      <vt:lpstr>PowerPoint Presentation</vt:lpstr>
      <vt:lpstr>PIE CHART</vt:lpstr>
      <vt:lpstr>PowerPoint Presentation</vt:lpstr>
      <vt:lpstr>LINE CHART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kothandanpriya03@gmail.com</dc:creator>
  <cp:lastModifiedBy>kothandanpriya03@gmail.com</cp:lastModifiedBy>
  <cp:revision>9</cp:revision>
  <dcterms:created xsi:type="dcterms:W3CDTF">2025-08-31T11:39:09Z</dcterms:created>
  <dcterms:modified xsi:type="dcterms:W3CDTF">2025-09-05T15:44:42Z</dcterms:modified>
</cp:coreProperties>
</file>