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6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151359-3675-4B5C-A547-314DEC93559E}" v="5" dt="2025-03-11T06:02:52.0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1E4AE-EE95-46E3-9BE4-3E5B9BC8BC25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F0F11-1FEA-469B-BD6C-247F29891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65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F0F11-1FEA-469B-BD6C-247F29891B8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169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F0F11-1FEA-469B-BD6C-247F29891B8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90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19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43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79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85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46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42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83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6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70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44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21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0500DF1-D204-6DA2-8C12-67C366A450F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417780" y="1203180"/>
            <a:ext cx="958734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JOB SALARY PREDICTION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BE3E6-4242-828F-D32C-0E1AED7505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Subtitle: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Trends, Opportunities, and Challenges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cap="none" dirty="0">
                <a:solidFill>
                  <a:schemeClr val="tx1"/>
                </a:solidFill>
                <a:latin typeface="Arial" panose="020B0604020202020204" pitchFamily="34" charset="0"/>
              </a:rPr>
              <a:t>Presented By : Sindhuja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478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4CF8-EDE9-2C9D-374F-EC968DDE3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FE41D-B74C-28A9-2368-945170A88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Integrating AI-driven salary prediction models offers organizations a strategic advantage in managing compensation effectively.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leveraging AI thoughtfully, companies can enhance their compensation strategies, promote fairness, and maintain competitiveness in attracting and retaining top talent.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2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291A9-9461-821D-A1BE-74B3E281F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9AA2B7-487F-4F2B-779B-C64B904730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1225" y="1587131"/>
            <a:ext cx="1167800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growing demand 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talent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leading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salary expectations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businesses across industries race to adopt AI technologies.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Salaries in AI-related roles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such as data scientists, machine learning engineers,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AI researchers, are increasing due to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shortage of skilled professionals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Without addressing evolving salary trends, businesses face the risk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losing 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on top AI professionals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competitors offering more attractive compensation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packages.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30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FFEE-3B8A-346E-B817-3C5AE352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F1450-032B-2927-B498-282D08AAF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Ensure Competitive Compensation Packages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Bridge the AI Skills Gap Through Training and Upskilling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Monitor AI Salary Trends and Forecast Market Shifts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67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2B84-40F7-95DA-01C9-E8D014A00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179217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4DFE-CA3F-D2E0-53C8-C4CE96D8C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67345"/>
            <a:ext cx="9905999" cy="3754583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Font typeface="Wingdings" panose="05000000000000000000" pitchFamily="2" charset="2"/>
              <a:buChar char="Ø"/>
            </a:pP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trained regression model that predicts AI job salaries based on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 features.</a:t>
            </a:r>
          </a:p>
          <a:p>
            <a:pPr>
              <a:lnSpc>
                <a:spcPts val="1425"/>
              </a:lnSpc>
              <a:buFontTx/>
              <a:buChar char="-"/>
            </a:pP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Font typeface="Wingdings" panose="05000000000000000000" pitchFamily="2" charset="2"/>
              <a:buChar char="Ø"/>
            </a:pP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Performance evaluation of models like Linear Regression, Random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Forest, and </a:t>
            </a:r>
            <a:r>
              <a:rPr lang="en-US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ts val="1425"/>
              </a:lnSpc>
              <a:buNone/>
            </a:pP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Font typeface="Wingdings" panose="05000000000000000000" pitchFamily="2" charset="2"/>
              <a:buChar char="Ø"/>
            </a:pP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Insights into which factors influence salary variations the most.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221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54D9-3184-55CD-EDC5-E93207FB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Our Model Works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44908-5CBB-7B21-99D4-1570CDAA9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33851"/>
            <a:ext cx="9905999" cy="354171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Data Collection and Integration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Preprocessing and Feature Engineering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Model Selection and Training</a:t>
            </a:r>
          </a:p>
          <a:p>
            <a:pPr marL="0" indent="0">
              <a:buNone/>
            </a:pP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Model Evaluation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107833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6C0EE-D7C0-86A3-4C48-CDD7CD70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900EA-FD87-24E0-3A6D-214DF21C4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4109"/>
            <a:ext cx="9905999" cy="4087092"/>
          </a:xfrm>
        </p:spPr>
        <p:txBody>
          <a:bodyPr>
            <a:normAutofit fontScale="77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lang="en-US" altLang="en-US" sz="3800" dirty="0">
                <a:latin typeface="Arial" panose="020B0604020202020204" pitchFamily="34" charset="0"/>
              </a:rPr>
              <a:t>Linear </a:t>
            </a:r>
            <a:r>
              <a:rPr kumimoji="0" lang="en-US" altLang="en-US" sz="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Regression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kumimoji="0" lang="en-US" altLang="en-US" sz="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Polynomial regression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lang="en-US" altLang="en-US" sz="3800" dirty="0">
                <a:latin typeface="Arial" panose="020B0604020202020204" pitchFamily="34" charset="0"/>
              </a:rPr>
              <a:t>Ridge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kumimoji="0" lang="en-US" altLang="en-US" sz="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Lasso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kumimoji="0" lang="en-US" altLang="en-US" sz="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Elastic Net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kumimoji="0" lang="en-US" altLang="en-US" sz="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Trees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kumimoji="0" lang="en-US" altLang="en-US" sz="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kumimoji="0" lang="en-US" altLang="en-US" sz="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Bagging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kumimoji="0" lang="en-US" altLang="en-US" sz="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Extreme Boosting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kumimoji="0" lang="en-US" altLang="en-US" sz="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05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54CB-F4BB-CA20-31F3-EEDB0BCE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PERFOMANCE MODELS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476330-457F-5A7B-9921-6E739D9840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790540"/>
              </p:ext>
            </p:extLst>
          </p:nvPr>
        </p:nvGraphicFramePr>
        <p:xfrm>
          <a:off x="1450975" y="2016125"/>
          <a:ext cx="9604376" cy="277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094">
                  <a:extLst>
                    <a:ext uri="{9D8B030D-6E8A-4147-A177-3AD203B41FA5}">
                      <a16:colId xmlns:a16="http://schemas.microsoft.com/office/drawing/2014/main" val="1670305872"/>
                    </a:ext>
                  </a:extLst>
                </a:gridCol>
                <a:gridCol w="2401094">
                  <a:extLst>
                    <a:ext uri="{9D8B030D-6E8A-4147-A177-3AD203B41FA5}">
                      <a16:colId xmlns:a16="http://schemas.microsoft.com/office/drawing/2014/main" val="1675910673"/>
                    </a:ext>
                  </a:extLst>
                </a:gridCol>
                <a:gridCol w="2401094">
                  <a:extLst>
                    <a:ext uri="{9D8B030D-6E8A-4147-A177-3AD203B41FA5}">
                      <a16:colId xmlns:a16="http://schemas.microsoft.com/office/drawing/2014/main" val="3938951194"/>
                    </a:ext>
                  </a:extLst>
                </a:gridCol>
                <a:gridCol w="2401094">
                  <a:extLst>
                    <a:ext uri="{9D8B030D-6E8A-4147-A177-3AD203B41FA5}">
                      <a16:colId xmlns:a16="http://schemas.microsoft.com/office/drawing/2014/main" val="1449989212"/>
                    </a:ext>
                  </a:extLst>
                </a:gridCol>
              </a:tblGrid>
              <a:tr h="837142">
                <a:tc>
                  <a:txBody>
                    <a:bodyPr/>
                    <a:lstStyle/>
                    <a:p>
                      <a:r>
                        <a:rPr lang="en-IN" sz="3200" dirty="0"/>
                        <a:t>Models</a:t>
                      </a:r>
                    </a:p>
                  </a:txBody>
                  <a:tcPr marL="88656" marR="88656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 Absolute Error</a:t>
                      </a:r>
                    </a:p>
                  </a:txBody>
                  <a:tcPr marL="88656" marR="886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 Squared Error</a:t>
                      </a:r>
                    </a:p>
                    <a:p>
                      <a:endParaRPr lang="en-IN" dirty="0"/>
                    </a:p>
                  </a:txBody>
                  <a:tcPr marL="88656" marR="886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Root Mean Squared Error</a:t>
                      </a:r>
                    </a:p>
                    <a:p>
                      <a:endParaRPr lang="en-IN" dirty="0"/>
                    </a:p>
                  </a:txBody>
                  <a:tcPr marL="88656" marR="88656"/>
                </a:tc>
                <a:extLst>
                  <a:ext uri="{0D108BD9-81ED-4DB2-BD59-A6C34878D82A}">
                    <a16:rowId xmlns:a16="http://schemas.microsoft.com/office/drawing/2014/main" val="1885669156"/>
                  </a:ext>
                </a:extLst>
              </a:tr>
              <a:tr h="837142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Ridge</a:t>
                      </a:r>
                    </a:p>
                  </a:txBody>
                  <a:tcPr marL="88656" marR="88656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0.81</a:t>
                      </a:r>
                    </a:p>
                  </a:txBody>
                  <a:tcPr marL="88656" marR="88656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1.04</a:t>
                      </a:r>
                    </a:p>
                  </a:txBody>
                  <a:tcPr marL="88656" marR="88656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1.02</a:t>
                      </a:r>
                    </a:p>
                  </a:txBody>
                  <a:tcPr marL="88656" marR="88656"/>
                </a:tc>
                <a:extLst>
                  <a:ext uri="{0D108BD9-81ED-4DB2-BD59-A6C34878D82A}">
                    <a16:rowId xmlns:a16="http://schemas.microsoft.com/office/drawing/2014/main" val="791784483"/>
                  </a:ext>
                </a:extLst>
              </a:tr>
              <a:tr h="837142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</a:p>
                  </a:txBody>
                  <a:tcPr marL="88656" marR="88656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0.82</a:t>
                      </a:r>
                    </a:p>
                  </a:txBody>
                  <a:tcPr marL="88656" marR="88656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1.06</a:t>
                      </a:r>
                    </a:p>
                  </a:txBody>
                  <a:tcPr marL="88656" marR="88656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1.03</a:t>
                      </a:r>
                    </a:p>
                  </a:txBody>
                  <a:tcPr marL="88656" marR="88656"/>
                </a:tc>
                <a:extLst>
                  <a:ext uri="{0D108BD9-81ED-4DB2-BD59-A6C34878D82A}">
                    <a16:rowId xmlns:a16="http://schemas.microsoft.com/office/drawing/2014/main" val="3040838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044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A3B1-92B5-F797-BABC-3385A517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F416-203D-C5F2-4283-4E896D25B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7965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Data Scientist, HR manager Has the Most AI Job Titles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Manufacturing ,Education, Technology Fields has the most AI jobs.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Small Size company has the Most Impact on AI Jobs Than Large Scale.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AI Adoption level is medium on Most companies.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289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D54E-7710-8885-ED51-08C6CAEA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9490-89DB-2A0F-BF7E-E7791EE7D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Integrate AI into Compensation Management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Enhance Recruitment Processes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Leverage AI for Strategic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32457253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206</TotalTime>
  <Words>329</Words>
  <Application>Microsoft Office PowerPoint</Application>
  <PresentationFormat>Widescreen</PresentationFormat>
  <Paragraphs>85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Gill Sans MT</vt:lpstr>
      <vt:lpstr>Wingdings</vt:lpstr>
      <vt:lpstr>Gallery</vt:lpstr>
      <vt:lpstr>AI JOB SALARY PREDICTION </vt:lpstr>
      <vt:lpstr>Business Problem Statement</vt:lpstr>
      <vt:lpstr>objective</vt:lpstr>
      <vt:lpstr>Solution </vt:lpstr>
      <vt:lpstr>How Our Model Works </vt:lpstr>
      <vt:lpstr>Predictive Models</vt:lpstr>
      <vt:lpstr>BEST PERFOMANCE MODELS</vt:lpstr>
      <vt:lpstr>insights</vt:lpstr>
      <vt:lpstr>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suresh nachimuthu manohar</dc:creator>
  <cp:lastModifiedBy>suresh nachimuthu manohar</cp:lastModifiedBy>
  <cp:revision>2</cp:revision>
  <dcterms:created xsi:type="dcterms:W3CDTF">2025-03-11T00:59:04Z</dcterms:created>
  <dcterms:modified xsi:type="dcterms:W3CDTF">2025-03-12T06:35:28Z</dcterms:modified>
</cp:coreProperties>
</file>