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8" r:id="rId1"/>
  </p:sldMasterIdLst>
  <p:notesMasterIdLst>
    <p:notesMasterId r:id="rId13"/>
  </p:notesMasterIdLst>
  <p:sldIdLst>
    <p:sldId id="256" r:id="rId2"/>
    <p:sldId id="257" r:id="rId3"/>
    <p:sldId id="258" r:id="rId4"/>
    <p:sldId id="264" r:id="rId5"/>
    <p:sldId id="263" r:id="rId6"/>
    <p:sldId id="265" r:id="rId7"/>
    <p:sldId id="259" r:id="rId8"/>
    <p:sldId id="266" r:id="rId9"/>
    <p:sldId id="260" r:id="rId10"/>
    <p:sldId id="261" r:id="rId11"/>
    <p:sldId id="26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05F9FD1-3A0F-4FDC-B248-88F4AD424521}" v="23" dt="2025-03-11T16:20:59.72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4660"/>
  </p:normalViewPr>
  <p:slideViewPr>
    <p:cSldViewPr snapToGrid="0">
      <p:cViewPr varScale="1">
        <p:scale>
          <a:sx n="90" d="100"/>
          <a:sy n="90" d="100"/>
        </p:scale>
        <p:origin x="39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D77991-F969-4C1D-A351-A9F1E39742B4}" type="datetimeFigureOut">
              <a:rPr lang="en-IN" smtClean="0"/>
              <a:t>23-03-2025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BB92D9-A891-445D-A73F-421DB2B9E0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9920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BB92D9-A891-445D-A73F-421DB2B9E00B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51496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BB92D9-A891-445D-A73F-421DB2B9E00B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11778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31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7349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6327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6918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2246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2622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7618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7204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3/23/2025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7122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0725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pPr/>
              <a:t>3/23/2025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6826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3/23/2025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682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F6C15-C1C0-1D32-DBE4-0DCBE8A5F3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7779" y="802299"/>
            <a:ext cx="8637073" cy="1372866"/>
          </a:xfrm>
        </p:spPr>
        <p:txBody>
          <a:bodyPr>
            <a:normAutofit/>
          </a:bodyPr>
          <a:lstStyle/>
          <a:p>
            <a:r>
              <a:rPr lang="en-IN" sz="3600" dirty="0"/>
              <a:t>Employee Attrition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28F56D-ED98-B39A-F8A6-EB23876104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80" y="3602182"/>
            <a:ext cx="8637072" cy="1676400"/>
          </a:xfrm>
        </p:spPr>
        <p:txBody>
          <a:bodyPr>
            <a:normAutofit/>
          </a:bodyPr>
          <a:lstStyle/>
          <a:p>
            <a:r>
              <a:rPr lang="en-US" dirty="0"/>
              <a:t>Predicting Employee Turnover with Data</a:t>
            </a:r>
          </a:p>
          <a:p>
            <a:r>
              <a:rPr lang="en-US" dirty="0"/>
              <a:t>Presented by: Sindhuja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08898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FB5FD-34E6-41B7-B274-01F4AAFFC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2" y="915118"/>
            <a:ext cx="9603275" cy="1049235"/>
          </a:xfrm>
        </p:spPr>
        <p:txBody>
          <a:bodyPr/>
          <a:lstStyle/>
          <a:p>
            <a:r>
              <a:rPr lang="en-IN" dirty="0"/>
              <a:t>Recommendations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7F67A88-249C-17F5-D1F1-E5FB4B478E1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568259" y="1964353"/>
            <a:ext cx="8574783" cy="4893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HR c</a:t>
            </a:r>
            <a:r>
              <a:rPr lang="en-US" altLang="en-US" sz="2400" dirty="0">
                <a:latin typeface="Arial" panose="020B0604020202020204" pitchFamily="34" charset="0"/>
              </a:rPr>
              <a:t>an use this model to Predict Higher Risk of Employees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2400" dirty="0">
                <a:latin typeface="Arial" panose="020B0604020202020204" pitchFamily="34" charset="0"/>
              </a:rPr>
              <a:t>  to Prevent Leaving by Improving Employee Satisfication.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Focus on engagement and career growth.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Improve compensation and work-life balance.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24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24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24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016827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3D4C8-F12A-DC61-F209-48BA55D74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2A082AC-FFD0-E52F-80C8-7E86E6AEA4C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918854" y="2334328"/>
            <a:ext cx="9040694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.”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With data-driven insights, we can predict and prevent employee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attrition, leading to a more engaged and stable workforce."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2956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35AB8-466D-6E18-CF71-3351C64B8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CE3AE5B-FDA6-573D-0EA0-D5B652EAAC5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451579" y="2107569"/>
            <a:ext cx="9313403" cy="20477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What is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Employee Attrition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Why is it important for business success?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Overview of the analysis approach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1618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83A03-4E77-712E-E2D4-6F8A23A63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2" y="749101"/>
            <a:ext cx="9603275" cy="1049235"/>
          </a:xfrm>
        </p:spPr>
        <p:txBody>
          <a:bodyPr/>
          <a:lstStyle/>
          <a:p>
            <a:r>
              <a:rPr lang="en-IN" dirty="0"/>
              <a:t>Business Problem Statement</a:t>
            </a:r>
            <a:br>
              <a:rPr lang="en-IN" dirty="0"/>
            </a:br>
            <a:endParaRPr lang="en-IN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EC7C8E2D-70E3-A03A-5843-14B058B0EEA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522242" y="2173484"/>
            <a:ext cx="7884392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 attrition rates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lead to: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Increased hiring costs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Loss of skilled employees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Decreased operational efficiency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Impact on productivity &amp; morale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9318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9BCAE-1C7D-5102-85DB-F1C575F6D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Objective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FC60C8-916B-9985-2777-611B2DD4DB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121750"/>
            <a:ext cx="9603275" cy="3450613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Identify key reasons for attrition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Predict which employees are likely to leave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Provide actionable recommendations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47507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8E04C-8173-C87B-7C49-C875F9BE2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5074" y="803090"/>
            <a:ext cx="9603275" cy="1038964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BACC690-1E95-19AC-5AD2-B078A65C0A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438864" y="2061292"/>
            <a:ext cx="9589485" cy="2954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Develop a predictive model that identifies employees likely to leave,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allowing HR to take proactive measures.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Offer structured promotions &amp; skill development. 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Monthly awards, appreciation events, and leadership transparency.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4227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A5581-D0B4-140D-F034-2E470FCF5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8" y="867037"/>
            <a:ext cx="9603275" cy="1049235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How Our Model Works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652E80-53A3-0BA4-B52E-3193673776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We use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historical employee data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(salary, Job Level, job satisfaction, Business Travel, Monthly Income etc.).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Machine Learning model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analyzes patterns and predicts if an employee is at risk of leaving.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HR can use this insight to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take preventive actions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(salary adjustments, promotions, work-life balance policies).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33732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3A58B-9D0D-B9E3-CAF5-F723FD3E6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2" y="776809"/>
            <a:ext cx="9603275" cy="1049235"/>
          </a:xfrm>
        </p:spPr>
        <p:txBody>
          <a:bodyPr/>
          <a:lstStyle/>
          <a:p>
            <a:r>
              <a:rPr lang="en-IN" dirty="0"/>
              <a:t>Predictive Models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83D46D8-A7A1-7154-891A-8B0BAA12A1A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617834" y="2355890"/>
            <a:ext cx="6043642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Popular Models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Logistic Regression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Decision Trees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Random Forest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400" dirty="0">
                <a:latin typeface="Arial" panose="020B0604020202020204" pitchFamily="34" charset="0"/>
              </a:rPr>
              <a:t> Extreme gradient Boosting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Light gradient Boostin</a:t>
            </a:r>
            <a:r>
              <a:rPr lang="en-US" altLang="en-US" sz="2400" dirty="0">
                <a:latin typeface="Arial" panose="020B0604020202020204" pitchFamily="34" charset="0"/>
              </a:rPr>
              <a:t>g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Goal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Identify employees at risk of leaving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4979803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2CDE1-85AF-7DDF-17E5-75E2C003D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3870" y="652119"/>
            <a:ext cx="9603275" cy="1049235"/>
          </a:xfrm>
        </p:spPr>
        <p:txBody>
          <a:bodyPr/>
          <a:lstStyle/>
          <a:p>
            <a:r>
              <a:rPr lang="en-IN" dirty="0"/>
              <a:t>BEST PERFOMANCE MODEL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87CCF2-C861-6124-3472-44D12379D8CA}"/>
              </a:ext>
            </a:extLst>
          </p:cNvPr>
          <p:cNvSpPr txBox="1"/>
          <p:nvPr/>
        </p:nvSpPr>
        <p:spPr>
          <a:xfrm>
            <a:off x="2034070" y="2834798"/>
            <a:ext cx="61002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/>
              <a:t>Random Forest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C7AEBEB0-5B71-3869-F4BA-3775DC7C25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0955060"/>
              </p:ext>
            </p:extLst>
          </p:nvPr>
        </p:nvGraphicFramePr>
        <p:xfrm>
          <a:off x="1450975" y="2016124"/>
          <a:ext cx="9604375" cy="24288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0875">
                  <a:extLst>
                    <a:ext uri="{9D8B030D-6E8A-4147-A177-3AD203B41FA5}">
                      <a16:colId xmlns:a16="http://schemas.microsoft.com/office/drawing/2014/main" val="3559862228"/>
                    </a:ext>
                  </a:extLst>
                </a:gridCol>
                <a:gridCol w="1920875">
                  <a:extLst>
                    <a:ext uri="{9D8B030D-6E8A-4147-A177-3AD203B41FA5}">
                      <a16:colId xmlns:a16="http://schemas.microsoft.com/office/drawing/2014/main" val="3353349334"/>
                    </a:ext>
                  </a:extLst>
                </a:gridCol>
                <a:gridCol w="1920875">
                  <a:extLst>
                    <a:ext uri="{9D8B030D-6E8A-4147-A177-3AD203B41FA5}">
                      <a16:colId xmlns:a16="http://schemas.microsoft.com/office/drawing/2014/main" val="2278157307"/>
                    </a:ext>
                  </a:extLst>
                </a:gridCol>
                <a:gridCol w="1920875">
                  <a:extLst>
                    <a:ext uri="{9D8B030D-6E8A-4147-A177-3AD203B41FA5}">
                      <a16:colId xmlns:a16="http://schemas.microsoft.com/office/drawing/2014/main" val="20377566"/>
                    </a:ext>
                  </a:extLst>
                </a:gridCol>
                <a:gridCol w="1920875">
                  <a:extLst>
                    <a:ext uri="{9D8B030D-6E8A-4147-A177-3AD203B41FA5}">
                      <a16:colId xmlns:a16="http://schemas.microsoft.com/office/drawing/2014/main" val="378443170"/>
                    </a:ext>
                  </a:extLst>
                </a:gridCol>
              </a:tblGrid>
              <a:tr h="1214438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F1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ROC-AUC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9854009"/>
                  </a:ext>
                </a:extLst>
              </a:tr>
              <a:tr h="1214438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Light Gradient Boosting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92%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92%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81%</a:t>
                      </a: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89174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03728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A1231-142E-166E-161F-EC47E9C3A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Insights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5CF4DDF-BF25-FDB8-12B7-BF6576A6183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451579" y="2165189"/>
            <a:ext cx="8343492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Employees from sales and Lab Technician are More likely to leave the company.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400" dirty="0">
                <a:latin typeface="Arial" panose="020B0604020202020204" pitchFamily="34" charset="0"/>
              </a:rPr>
              <a:t>Employees with high Business Travel and less percent salary hike have higher risk of leaving.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24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400" dirty="0">
                <a:latin typeface="Arial" panose="020B0604020202020204" pitchFamily="34" charset="0"/>
              </a:rPr>
              <a:t>Over Time working  &amp; Less Career Growth leads to More risk of leaving.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411147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274</TotalTime>
  <Words>341</Words>
  <Application>Microsoft Office PowerPoint</Application>
  <PresentationFormat>Widescreen</PresentationFormat>
  <Paragraphs>77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Gill Sans MT</vt:lpstr>
      <vt:lpstr>Gallery</vt:lpstr>
      <vt:lpstr>Employee Attrition Prediction</vt:lpstr>
      <vt:lpstr>Introduction</vt:lpstr>
      <vt:lpstr>Business Problem Statement </vt:lpstr>
      <vt:lpstr>Objective</vt:lpstr>
      <vt:lpstr>  Develop a predictive model that identifies employees likely to leave,  allowing HR to take proactive measures.    Offer structured promotions &amp; skill development.    Monthly awards, appreciation events, and leadership transparency.  </vt:lpstr>
      <vt:lpstr>How Our Model Works </vt:lpstr>
      <vt:lpstr>Predictive Models</vt:lpstr>
      <vt:lpstr>BEST PERFOMANCE MODEL</vt:lpstr>
      <vt:lpstr>Insights</vt:lpstr>
      <vt:lpstr>Recommendations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suresh nachimuthu manohar</dc:creator>
  <cp:lastModifiedBy>suresh nachimuthu manohar</cp:lastModifiedBy>
  <cp:revision>3</cp:revision>
  <dcterms:created xsi:type="dcterms:W3CDTF">2025-03-10T00:53:37Z</dcterms:created>
  <dcterms:modified xsi:type="dcterms:W3CDTF">2025-03-23T13:32:55Z</dcterms:modified>
</cp:coreProperties>
</file>