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8" r:id="rId6"/>
    <p:sldId id="279" r:id="rId7"/>
    <p:sldId id="281" r:id="rId8"/>
    <p:sldId id="28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562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0A7912-906F-4D73-93D3-8514ED2B6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3C329D5-7166-4098-A19C-DDBD3D7D7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4383A5-EBFF-460C-8C13-75AC2B6D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0BBD-6AB2-4F0D-A7FA-7CCE81739433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F4CAA0-FBC6-437D-AC38-C388975B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E412F7-2B8A-41CC-B84B-87E02909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DBE-A1E9-4AD7-B76F-00BC859676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522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40C117-1126-4855-8E6D-80A54FE1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691D6F5-3AAD-404E-A480-CDE83AC5E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6D5216-2ADB-41CE-8D12-BB7AD626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0BBD-6AB2-4F0D-A7FA-7CCE81739433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F21333-178C-425F-9125-E72FE3AA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4AF62A3-8BAB-4EEA-A2DE-479FEDB4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DBE-A1E9-4AD7-B76F-00BC859676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2574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F6E4972-2E92-4DD5-B6BD-1D969EF48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843A389-E587-40A5-BDE1-20F1EBF33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EC05B3-FF12-4AF3-84A6-4A5D26D3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0BBD-6AB2-4F0D-A7FA-7CCE81739433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0E9AE4-3C19-40E5-BAE8-1917B345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C4BF38-D0DB-4605-AD65-E03827FD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DBE-A1E9-4AD7-B76F-00BC859676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9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ABC705-B023-427D-B460-19422AB3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99E325-4295-4B19-9750-FD2EFA75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80D5AE-8A99-4736-94D0-3BD928E1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0BBD-6AB2-4F0D-A7FA-7CCE81739433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EDC7A4D-726C-434E-8A57-82B179469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774299-67A3-4DC8-BDA6-001D283F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DBE-A1E9-4AD7-B76F-00BC859676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936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1F3E36-3821-42EA-B432-1DDED2A0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9B4F58-9472-4CA5-AF8F-54CDAF0A8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C7ADF5C-9543-4493-B7B8-D6B92ED4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0BBD-6AB2-4F0D-A7FA-7CCE81739433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13EED6-FD1F-42BA-9D85-F5AD14DC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04AFB0-DC51-4AC9-871C-F4D4AF83D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DBE-A1E9-4AD7-B76F-00BC859676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172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825EF4-C958-444B-A65F-A35EBFA9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24C7DC-C403-48D8-A99A-42C5212166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614467-C471-4DD4-8BB5-F95810DBE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936394-10E7-42D9-9ADE-51D03E49C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0BBD-6AB2-4F0D-A7FA-7CCE81739433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4C88F9D-9300-4010-98B8-712DAB14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935E931-BF84-4800-94E9-AAC881B1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DBE-A1E9-4AD7-B76F-00BC859676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402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B0B702-A407-41AB-9774-DCBBB3E5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92AED3E-262F-4696-BE18-C53C8A697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6AF1FB-8A49-48FC-A86B-B0A9D2CBC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17BABC5E-9471-47D0-AACE-10DE3F5A3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114A13B-603C-4E59-9E7D-26A8D379A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A6C4718-A407-4A0C-A3FA-068ED7DF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0BBD-6AB2-4F0D-A7FA-7CCE81739433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84CD9F4-1612-466A-9B68-8A48CA1A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43E7B56-7C2A-4B0A-8690-9FA084FB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DBE-A1E9-4AD7-B76F-00BC859676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328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A403CA-F5FC-4B1E-AA16-6DB43397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AF13A5-1703-4E07-9FDB-AB1DAE6B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0BBD-6AB2-4F0D-A7FA-7CCE81739433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5759D0-63E9-4AA3-A92F-FAB96C73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88D33C3-385C-461F-92EF-FDDF63933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DBE-A1E9-4AD7-B76F-00BC859676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200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A925B47-0504-4156-9F4A-10FCC6EE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0BBD-6AB2-4F0D-A7FA-7CCE81739433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0BA83EC-FDBF-4E84-AEBA-8DF49EC9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C6B126A-F489-4F52-A777-BE0D4C74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DBE-A1E9-4AD7-B76F-00BC859676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35894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5BECE7-C9D9-4452-8876-7C9350C3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94E381-25AC-4162-B8AD-58C2626D9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630B1AA-9555-4A34-BA54-B3B8070BF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A3F2D26-9777-46B9-84A4-314FD480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0BBD-6AB2-4F0D-A7FA-7CCE81739433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CA10430-81E5-4FF6-B9E0-6EDFFBB4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767215-C162-4CCB-B545-B498C4DD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DBE-A1E9-4AD7-B76F-00BC859676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372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8DD73D-91AC-4E5A-8D36-3741981E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FEA378D-A62C-4A7E-A24C-00F70A176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8F36D3D-8B92-4E6C-896D-28CB742AA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D59CDBA-3F82-4938-8605-7608C8FE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40BBD-6AB2-4F0D-A7FA-7CCE81739433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8AC2DA-1AE2-4FC4-B3C1-3CA529E2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6D3FCA-0A61-4D3C-AB39-5D430EA7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32DBE-A1E9-4AD7-B76F-00BC859676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901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9B44F5E-3D77-4CC5-B3D7-00745F25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55A4EA6-8A5A-4179-98CF-88378709A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CC3FD8-DE72-4207-AC40-6CFBC1DFF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40BBD-6AB2-4F0D-A7FA-7CCE81739433}" type="datetimeFigureOut">
              <a:rPr lang="en-US" smtClean="0"/>
              <a:pPr/>
              <a:t>6/21/2022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8A3C0E-A4E9-47A4-8B95-48755ECD9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04DACA-53F1-4F6A-B262-5C089CC2F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32DBE-A1E9-4AD7-B76F-00BC859676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722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294D87-2297-4838-8EBC-CDCEFEB03B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HOTEL BOOKING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F05E767-2238-4E60-9806-437A92F0CD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SINDHU K</a:t>
            </a:r>
          </a:p>
        </p:txBody>
      </p:sp>
    </p:spTree>
    <p:extLst>
      <p:ext uri="{BB962C8B-B14F-4D97-AF65-F5344CB8AC3E}">
        <p14:creationId xmlns:p14="http://schemas.microsoft.com/office/powerpoint/2010/main" xmlns="" val="88903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B8ABC6-0971-4053-9F1D-C3414B9A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416"/>
            <a:ext cx="5935462" cy="1306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UNIVARIATE ANALYSIS: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0D0A997-E507-4DA3-B425-675564C08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293" y="798991"/>
            <a:ext cx="4600144" cy="23250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D75117E-20CE-427F-8931-1A85D6B81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95999" y="798991"/>
            <a:ext cx="4148832" cy="2294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572645B-CA06-4586-9A8F-6F105B964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73662" y="3428999"/>
            <a:ext cx="3764131" cy="24125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731A671-1FE9-462E-9F9F-6041FF482C90}"/>
              </a:ext>
            </a:extLst>
          </p:cNvPr>
          <p:cNvSpPr/>
          <p:nvPr/>
        </p:nvSpPr>
        <p:spPr>
          <a:xfrm>
            <a:off x="593293" y="3242018"/>
            <a:ext cx="5727608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3063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12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arrival of guests is more in August and July month.</a:t>
            </a:r>
          </a:p>
          <a:p>
            <a:pPr marL="123063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3063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most no. of bookings is made by agent 9 and company with id 40.</a:t>
            </a:r>
          </a:p>
          <a:p>
            <a:pPr marL="1230630" marR="0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95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8375544-641A-4F23-83A9-48C400C4F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0436" y="115617"/>
            <a:ext cx="3783090" cy="313641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3502797D-D34D-4A54-9061-D15001B85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07986" y="184696"/>
            <a:ext cx="4350680" cy="28425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81BBE48-D153-48E6-9E65-EA400682D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84885" y="3429000"/>
            <a:ext cx="4600152" cy="284258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4973649-5934-4706-8AEF-DB281895EA06}"/>
              </a:ext>
            </a:extLst>
          </p:cNvPr>
          <p:cNvSpPr/>
          <p:nvPr/>
        </p:nvSpPr>
        <p:spPr>
          <a:xfrm>
            <a:off x="460436" y="3429000"/>
            <a:ext cx="5635564" cy="3681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About 78% of guests have ordered BB(bread and breakfast).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Most of the customers are from Portugal(PRT), Great Britain. Majority of the guests are from European countries.</a:t>
            </a: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Transient type of customers has made more bookings where they have not included in contract.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53933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39B095-EFAB-4D49-BA24-785CB9C1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953217" cy="51376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HOTEL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617412C-3AA3-4182-98F4-107604E09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0989" y="761600"/>
            <a:ext cx="3501516" cy="24730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655E6E-D830-47E7-BBEA-44868E2A6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87231" y="411376"/>
            <a:ext cx="4258498" cy="2202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9B41A7E3-275B-431D-91A4-144F445870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26478" y="3429000"/>
            <a:ext cx="4740621" cy="30176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83A892C-E607-4859-B8AF-7F200DF1C8DE}"/>
              </a:ext>
            </a:extLst>
          </p:cNvPr>
          <p:cNvSpPr/>
          <p:nvPr/>
        </p:nvSpPr>
        <p:spPr>
          <a:xfrm>
            <a:off x="292964" y="3578485"/>
            <a:ext cx="6711518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From the above pie chart it is observed that bookings in city hotel is about 60% and 40% in resort hotel out of total bookings. City hotel has more bookings.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Both hotels have approximately equal </a:t>
            </a:r>
            <a:r>
              <a:rPr lang="en-US" dirty="0" err="1"/>
              <a:t>adr</a:t>
            </a:r>
            <a:r>
              <a:rPr lang="en-US" dirty="0"/>
              <a:t>. But city hotel has more </a:t>
            </a:r>
            <a:r>
              <a:rPr lang="en-US" dirty="0" err="1"/>
              <a:t>adr</a:t>
            </a:r>
            <a:r>
              <a:rPr lang="en-US" dirty="0"/>
              <a:t> compared to resort. Therefore city hotel generates more revenue.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City hotel has more chances of putting it's customer in waiting list. </a:t>
            </a:r>
          </a:p>
        </p:txBody>
      </p:sp>
    </p:spTree>
    <p:extLst>
      <p:ext uri="{BB962C8B-B14F-4D97-AF65-F5344CB8AC3E}">
        <p14:creationId xmlns:p14="http://schemas.microsoft.com/office/powerpoint/2010/main" xmlns="" val="45400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351107-CC1E-49F5-89D6-B264B450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530266" cy="3159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CANCELLATION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71F3DB1-2050-4B12-A4D6-16D0C71F8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68515" y="681038"/>
            <a:ext cx="3866965" cy="25533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C037F4C-559D-4BB1-B32E-743552A48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55686" y="560905"/>
            <a:ext cx="4288861" cy="22468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588E0B7-2E09-4548-92F9-9E00FAEF5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5405" y="3243833"/>
            <a:ext cx="4069878" cy="316214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86C9145-2EDE-4E53-860B-5858E5DCC931}"/>
              </a:ext>
            </a:extLst>
          </p:cNvPr>
          <p:cNvSpPr/>
          <p:nvPr/>
        </p:nvSpPr>
        <p:spPr>
          <a:xfrm>
            <a:off x="239696" y="3764132"/>
            <a:ext cx="6835807" cy="2542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hotels have approximately same cancellations. But city hotel has received more cancellation request.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Ta/to has  more chances of doing cancellations.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is drawn between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days_in_waiting_list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percentage of calculation. From the a graph it is clear that waiting period does not effect on cancellations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90992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2FBE5F1-0AB1-4D15-80D2-3C46FFB4D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1892" y="107650"/>
            <a:ext cx="3836274" cy="3848977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6EE66FA-2480-4926-81B5-06E445B74A95}"/>
              </a:ext>
            </a:extLst>
          </p:cNvPr>
          <p:cNvSpPr/>
          <p:nvPr/>
        </p:nvSpPr>
        <p:spPr>
          <a:xfrm>
            <a:off x="763031" y="4165601"/>
            <a:ext cx="9419656" cy="96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Out of all the cancellations transient </a:t>
            </a:r>
            <a:r>
              <a:rPr lang="en-US" sz="2000" dirty="0"/>
              <a:t>type of customers have made more </a:t>
            </a:r>
            <a:r>
              <a:rPr lang="en-US" sz="2000" dirty="0" smtClean="0"/>
              <a:t>cancellations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 i.e. 82.57% of customers who </a:t>
            </a:r>
            <a:r>
              <a:rPr lang="en-US" sz="2000" dirty="0" smtClean="0"/>
              <a:t>c</a:t>
            </a:r>
            <a:r>
              <a:rPr lang="en-US" sz="2000" dirty="0" smtClean="0"/>
              <a:t>ancelled the bookings are transient type.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0279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BFF861-C23A-488E-8E98-69AA2B3F9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109839" cy="424988"/>
          </a:xfrm>
        </p:spPr>
        <p:txBody>
          <a:bodyPr>
            <a:normAutofit fontScale="90000"/>
          </a:bodyPr>
          <a:lstStyle/>
          <a:p>
            <a:r>
              <a:rPr lang="en-US" dirty="0"/>
              <a:t>ROOM TYPE 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C170775-36AD-45D1-90B0-248C11499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769" y="1127322"/>
            <a:ext cx="4580834" cy="28409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C12A375-9F99-4EDF-AFEE-43F8E29B70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43895" y="1127322"/>
            <a:ext cx="4580834" cy="28409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64534F9-F85B-4152-835A-BF508F00E3D7}"/>
              </a:ext>
            </a:extLst>
          </p:cNvPr>
          <p:cNvSpPr/>
          <p:nvPr/>
        </p:nvSpPr>
        <p:spPr>
          <a:xfrm>
            <a:off x="1583185" y="4583071"/>
            <a:ext cx="6096000" cy="12890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both reserved and assigned room type it is observed that room type A is in demand. D and E room type also are in slight demand.</a:t>
            </a:r>
          </a:p>
        </p:txBody>
      </p:sp>
    </p:spTree>
    <p:extLst>
      <p:ext uri="{BB962C8B-B14F-4D97-AF65-F5344CB8AC3E}">
        <p14:creationId xmlns:p14="http://schemas.microsoft.com/office/powerpoint/2010/main" xmlns="" val="53401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4ECE4C-D2A5-4642-95EC-D87B9A37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42320" cy="717951"/>
          </a:xfrm>
        </p:spPr>
        <p:txBody>
          <a:bodyPr>
            <a:normAutofit fontScale="90000"/>
          </a:bodyPr>
          <a:lstStyle/>
          <a:p>
            <a:r>
              <a:rPr lang="en-US" dirty="0"/>
              <a:t>RESERVATION STATUS 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A36A74AD-7245-42B2-9A10-EC89B9B23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420" y="1271752"/>
            <a:ext cx="6918536" cy="23348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915E6C2-5E44-47AA-BF79-A1A92A699789}"/>
              </a:ext>
            </a:extLst>
          </p:cNvPr>
          <p:cNvSpPr/>
          <p:nvPr/>
        </p:nvSpPr>
        <p:spPr>
          <a:xfrm>
            <a:off x="1661973" y="4136994"/>
            <a:ext cx="6584208" cy="1295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is plotted for both city and resort hotel. In city hotel 70% of the customers who booked are checked out. In resort hotel 76% of the customers are checked out. </a:t>
            </a:r>
          </a:p>
        </p:txBody>
      </p:sp>
    </p:spTree>
    <p:extLst>
      <p:ext uri="{BB962C8B-B14F-4D97-AF65-F5344CB8AC3E}">
        <p14:creationId xmlns:p14="http://schemas.microsoft.com/office/powerpoint/2010/main" xmlns="" val="4268018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04F400-F37A-48C0-B4E7-14FA19BB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4256"/>
            <a:ext cx="7355889" cy="673562"/>
          </a:xfrm>
        </p:spPr>
        <p:txBody>
          <a:bodyPr>
            <a:normAutofit fontScale="90000"/>
          </a:bodyPr>
          <a:lstStyle/>
          <a:p>
            <a:r>
              <a:rPr lang="en-US" dirty="0"/>
              <a:t>PARKING ANALYSIS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DCAB0FA-059A-4554-9274-AB9E71F11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9934" y="896645"/>
            <a:ext cx="5612618" cy="320483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B682E11-06DE-4BD3-B1BA-6579977D33D1}"/>
              </a:ext>
            </a:extLst>
          </p:cNvPr>
          <p:cNvSpPr/>
          <p:nvPr/>
        </p:nvSpPr>
        <p:spPr>
          <a:xfrm>
            <a:off x="2346664" y="4583071"/>
            <a:ext cx="6096000" cy="14279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21212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Most of the guests i.e. about 93% does not require parking space. Few guests have booked for one car parking. 2, 3 and 8 parking space requirement is very less.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984002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F468F5-12CE-412C-A154-B69F06DB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72814" cy="5936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SPECIAL REQUEST ANALYSIS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2506E9A-EA97-4805-9D58-116F87EDC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214" y="807868"/>
            <a:ext cx="5331397" cy="2821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0F11800-E568-4D5D-A913-E4B3EA7A7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676" y="4276757"/>
            <a:ext cx="5448264" cy="24081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845033-0430-4CA8-B104-ACB7E377C70F}"/>
              </a:ext>
            </a:extLst>
          </p:cNvPr>
          <p:cNvSpPr/>
          <p:nvPr/>
        </p:nvSpPr>
        <p:spPr>
          <a:xfrm>
            <a:off x="6383044" y="1500326"/>
            <a:ext cx="4057095" cy="878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requests are received more in August and July month</a:t>
            </a:r>
            <a:r>
              <a:rPr lang="en-US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800B5763-32F7-423F-8D96-31966626E727}"/>
              </a:ext>
            </a:extLst>
          </p:cNvPr>
          <p:cNvSpPr/>
          <p:nvPr/>
        </p:nvSpPr>
        <p:spPr>
          <a:xfrm>
            <a:off x="464599" y="4338766"/>
            <a:ext cx="6096000" cy="17113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special requests made in 2016 is more compared to 2015 and 2017. But </a:t>
            </a:r>
            <a:r>
              <a:rPr lang="en-US" dirty="0" err="1"/>
              <a:t>acompared</a:t>
            </a:r>
            <a:r>
              <a:rPr lang="en-US" dirty="0"/>
              <a:t> to 2015 there is drastic increase in special requests in 2016 and 2017. So we can conclude that hotel will receive more special </a:t>
            </a:r>
            <a:r>
              <a:rPr lang="en-US" dirty="0" err="1"/>
              <a:t>requets</a:t>
            </a:r>
            <a:r>
              <a:rPr lang="en-US" dirty="0"/>
              <a:t> in coming years.</a:t>
            </a:r>
          </a:p>
        </p:txBody>
      </p:sp>
    </p:spTree>
    <p:extLst>
      <p:ext uri="{BB962C8B-B14F-4D97-AF65-F5344CB8AC3E}">
        <p14:creationId xmlns:p14="http://schemas.microsoft.com/office/powerpoint/2010/main" xmlns="" val="137848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E32B4E-7D67-43A7-9BCE-2CBA82F3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488402" cy="211924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D13FA86-F300-4054-B3DA-F46FF225E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601" y="919191"/>
            <a:ext cx="4739001" cy="3144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0D22D96-E837-47E0-8A82-FC3F51060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35" y="919191"/>
            <a:ext cx="5220069" cy="31822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B477CF1-4238-474A-B481-C45A4D2C96FD}"/>
              </a:ext>
            </a:extLst>
          </p:cNvPr>
          <p:cNvSpPr/>
          <p:nvPr/>
        </p:nvSpPr>
        <p:spPr>
          <a:xfrm>
            <a:off x="1855433" y="4538682"/>
            <a:ext cx="6356412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week nights the average length of stay is less than 5 days in both the hotels. The maximum stay in resort hotel is approximately 50 days.</a:t>
            </a:r>
          </a:p>
        </p:txBody>
      </p:sp>
    </p:spTree>
    <p:extLst>
      <p:ext uri="{BB962C8B-B14F-4D97-AF65-F5344CB8AC3E}">
        <p14:creationId xmlns:p14="http://schemas.microsoft.com/office/powerpoint/2010/main" xmlns="" val="306781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32CC1A-9D9F-4C73-A6FD-D6F2A592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929"/>
          </a:xfrm>
        </p:spPr>
        <p:txBody>
          <a:bodyPr>
            <a:normAutofit/>
          </a:bodyPr>
          <a:lstStyle/>
          <a:p>
            <a:r>
              <a:rPr lang="en-US" sz="36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BE3456-7D56-405C-A366-58F961C6E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54" y="1384917"/>
            <a:ext cx="10421645" cy="479204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DATASET</a:t>
            </a:r>
          </a:p>
          <a:p>
            <a:r>
              <a:rPr lang="en-US" sz="2000" dirty="0"/>
              <a:t>DATA CLEANING</a:t>
            </a:r>
          </a:p>
          <a:p>
            <a:r>
              <a:rPr lang="en-US" sz="2000" dirty="0"/>
              <a:t>DATA VISUALIZATION</a:t>
            </a:r>
          </a:p>
          <a:p>
            <a:r>
              <a:rPr lang="en-US" sz="2000" dirty="0"/>
              <a:t>UNIVARIATE ANALYSIS</a:t>
            </a:r>
          </a:p>
          <a:p>
            <a:r>
              <a:rPr lang="en-US" sz="2000" dirty="0"/>
              <a:t>HOTEL ANALYSIS</a:t>
            </a:r>
          </a:p>
          <a:p>
            <a:r>
              <a:rPr lang="en-US" sz="2000" dirty="0"/>
              <a:t>CANCELLATION ANALYSIS</a:t>
            </a:r>
          </a:p>
          <a:p>
            <a:r>
              <a:rPr lang="en-US" sz="2000" dirty="0"/>
              <a:t>ROOM TYPE ANALYSIS</a:t>
            </a:r>
          </a:p>
          <a:p>
            <a:r>
              <a:rPr lang="en-US" sz="2000" dirty="0"/>
              <a:t>RESERVATION STATUS ANALYSIS</a:t>
            </a:r>
          </a:p>
          <a:p>
            <a:r>
              <a:rPr lang="en-US" sz="2000" dirty="0"/>
              <a:t> PARKING STATUS ANALYSIS</a:t>
            </a:r>
          </a:p>
          <a:p>
            <a:r>
              <a:rPr lang="en-US" sz="2000" dirty="0"/>
              <a:t>SPECIAL REQUEST ANALYSIS</a:t>
            </a:r>
          </a:p>
          <a:p>
            <a:r>
              <a:rPr lang="en-US" sz="2000" dirty="0"/>
              <a:t>OTHER ANALYSIS</a:t>
            </a:r>
          </a:p>
          <a:p>
            <a:r>
              <a:rPr lang="en-US" sz="2000" dirty="0"/>
              <a:t>CORRELATION MATRIX</a:t>
            </a:r>
          </a:p>
          <a:p>
            <a:r>
              <a:rPr lang="en-US" sz="2000" dirty="0"/>
              <a:t>CONCLUSION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78222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DB0E9E-63DA-4B73-8C88-69DF939C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65272" cy="60254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CORRELATION MATRIX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5B1944F8-839A-41C0-A794-06D859220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96" y="1056950"/>
            <a:ext cx="5504155" cy="49709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FED47E2-19ED-4A3D-A1C7-AD9B961DD2F9}"/>
              </a:ext>
            </a:extLst>
          </p:cNvPr>
          <p:cNvSpPr/>
          <p:nvPr/>
        </p:nvSpPr>
        <p:spPr>
          <a:xfrm>
            <a:off x="6096000" y="1491449"/>
            <a:ext cx="5702423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1.previous_bookings_not_cancelled is slightly correlated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is_repeated_guests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Repeated guests tends to visit the hotel more and because of the comfort they are less  likely to cancel the bookings.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There is slight correlation between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chlidren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shows that hotel  generates more revenue with children booking.</a:t>
            </a:r>
          </a:p>
        </p:txBody>
      </p:sp>
    </p:spTree>
    <p:extLst>
      <p:ext uri="{BB962C8B-B14F-4D97-AF65-F5344CB8AC3E}">
        <p14:creationId xmlns:p14="http://schemas.microsoft.com/office/powerpoint/2010/main" xmlns="" val="3370221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A1ADAC-EAD9-4708-A35B-DEA89C2F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329615"/>
            <a:ext cx="6636798" cy="46937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CHALLENGES: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A0C7E4-EBA4-4941-8B39-9CA9737D6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056443"/>
            <a:ext cx="10847773" cy="5120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of the challenges faced while performing exploratory data analysis are:</a:t>
            </a:r>
          </a:p>
          <a:p>
            <a:pPr lvl="0"/>
            <a:r>
              <a:rPr lang="en-US" dirty="0"/>
              <a:t>Data contains a lot of null/</a:t>
            </a:r>
            <a:r>
              <a:rPr lang="en-US" dirty="0" err="1"/>
              <a:t>NaN</a:t>
            </a:r>
            <a:r>
              <a:rPr lang="en-US" dirty="0"/>
              <a:t> values.</a:t>
            </a:r>
          </a:p>
          <a:p>
            <a:pPr lvl="0"/>
            <a:r>
              <a:rPr lang="en-US" dirty="0"/>
              <a:t>There is lot of duplicate values.</a:t>
            </a:r>
          </a:p>
          <a:p>
            <a:pPr lvl="0"/>
            <a:r>
              <a:rPr lang="en-US" dirty="0"/>
              <a:t>Selecting appropriate type of visualization.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48765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66160B-F611-4D88-AFD0-FB133390D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98942" cy="64692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91519B-2621-4F4E-96D6-21949715F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" y="852256"/>
            <a:ext cx="11878323" cy="6005744"/>
          </a:xfrm>
        </p:spPr>
        <p:txBody>
          <a:bodyPr>
            <a:normAutofit fontScale="92500" lnSpcReduction="10000"/>
          </a:bodyPr>
          <a:lstStyle/>
          <a:p>
            <a:pPr lvl="0" algn="just">
              <a:lnSpc>
                <a:spcPct val="120000"/>
              </a:lnSpc>
            </a:pPr>
            <a:r>
              <a:rPr lang="en-US" dirty="0"/>
              <a:t>The arrival of guests is more in August and </a:t>
            </a:r>
            <a:r>
              <a:rPr lang="en-US" dirty="0" err="1"/>
              <a:t>july</a:t>
            </a:r>
            <a:endParaRPr lang="en-US" dirty="0"/>
          </a:p>
          <a:p>
            <a:pPr marL="514350" indent="-514350" algn="just">
              <a:lnSpc>
                <a:spcPct val="120000"/>
              </a:lnSpc>
            </a:pPr>
            <a:r>
              <a:rPr lang="en-US" dirty="0"/>
              <a:t>The most bookings is made by company 40 and agent 9. </a:t>
            </a:r>
          </a:p>
          <a:p>
            <a:pPr lvl="0" algn="just">
              <a:lnSpc>
                <a:spcPct val="120000"/>
              </a:lnSpc>
            </a:pPr>
            <a:r>
              <a:rPr lang="en-US" dirty="0"/>
              <a:t>About 78% of guests has ordered BB(bread and breakfast).</a:t>
            </a:r>
          </a:p>
          <a:p>
            <a:pPr lvl="0" algn="just">
              <a:lnSpc>
                <a:spcPct val="120000"/>
              </a:lnSpc>
            </a:pPr>
            <a:r>
              <a:rPr lang="en-US" dirty="0"/>
              <a:t>Most of the customers are from Portugal(PRT). Bookings from other countries are very less.</a:t>
            </a:r>
          </a:p>
          <a:p>
            <a:pPr lvl="0" algn="just">
              <a:lnSpc>
                <a:spcPct val="120000"/>
              </a:lnSpc>
            </a:pPr>
            <a:r>
              <a:rPr lang="en-US" dirty="0"/>
              <a:t> Transient type of customers has made more bookings where they have not included in contract</a:t>
            </a:r>
          </a:p>
          <a:p>
            <a:pPr lvl="0" algn="just">
              <a:lnSpc>
                <a:spcPct val="120000"/>
              </a:lnSpc>
            </a:pPr>
            <a:r>
              <a:rPr lang="en-US" dirty="0"/>
              <a:t>Bookings in city hotel is about 60% and 40% in resort hotel out of total bookings. City hotel has more bookings. </a:t>
            </a:r>
          </a:p>
          <a:p>
            <a:pPr lvl="0" algn="just">
              <a:lnSpc>
                <a:spcPct val="120000"/>
              </a:lnSpc>
            </a:pPr>
            <a:r>
              <a:rPr lang="en-US" dirty="0"/>
              <a:t>That city hotel has more </a:t>
            </a:r>
            <a:r>
              <a:rPr lang="en-US" dirty="0" err="1"/>
              <a:t>adr</a:t>
            </a:r>
            <a:r>
              <a:rPr lang="en-US" dirty="0"/>
              <a:t>. Therefore city hotel generates more revenue compared to resort hotel.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53113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8352EF-11F6-4FEC-AE60-533681089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54" y="186431"/>
            <a:ext cx="11256146" cy="599053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City hotel has more chances of putting it's customer in waiting list. This is because due to city hotel receives more bookings.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Cancellations are made more in city hotel. Transient type of customers and TA/TO has  more chances of doing cancellations.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Waiting period does not effect on cancellations.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Room type A is in demand. D and E room type also are in slight demand.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In city hotel 70% of the customers who booked are checked out. In resort hotel 76% of the customers are checked out.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It can be inferred that optimal </a:t>
            </a:r>
            <a:r>
              <a:rPr lang="en-US" dirty="0" err="1"/>
              <a:t>lenght</a:t>
            </a:r>
            <a:r>
              <a:rPr lang="en-US" dirty="0"/>
              <a:t> of stay in both the hotels is less than 5 days.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2721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EEA6D8-0392-4C44-9BD4-2AF9BC806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3" y="239697"/>
            <a:ext cx="11176247" cy="593726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Most of the guests i.e. About 93% does not require parking space. Few guests have booked for one car parking. 2, 3 and 8 parking space requirement is very less.</a:t>
            </a:r>
            <a:endParaRPr lang="en-US" b="1" dirty="0"/>
          </a:p>
          <a:p>
            <a:pPr algn="just">
              <a:lnSpc>
                <a:spcPct val="150000"/>
              </a:lnSpc>
            </a:pPr>
            <a:r>
              <a:rPr lang="en-US" dirty="0"/>
              <a:t>Special requests are received more in August and July month and The special requests made in 2016 is more compared to 2015 and 2017. But </a:t>
            </a:r>
            <a:r>
              <a:rPr lang="en-US" dirty="0" err="1"/>
              <a:t>acompared</a:t>
            </a:r>
            <a:r>
              <a:rPr lang="en-US" dirty="0"/>
              <a:t> to 2015 there is drastic increase in special requests in 2016 and 2017. So we can conclude that hotel will receive more special </a:t>
            </a:r>
            <a:r>
              <a:rPr lang="en-US" dirty="0" err="1"/>
              <a:t>requets</a:t>
            </a:r>
            <a:r>
              <a:rPr lang="en-US" dirty="0"/>
              <a:t> in coming years.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9061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A50BE7-8227-4459-9AB5-F27EC91C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DD6272-203F-46BB-9CCA-7BBA0399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226"/>
            <a:ext cx="10515600" cy="521119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Dataset contains 119390 rows and 32 columns</a:t>
            </a:r>
          </a:p>
          <a:p>
            <a:pPr lvl="0"/>
            <a:r>
              <a:rPr lang="en-US" dirty="0"/>
              <a:t>hotel---The datasets contains the booking information of two hotel. One of the hotels is a resort hotel and the other is a city hotel.</a:t>
            </a:r>
          </a:p>
          <a:p>
            <a:pPr lvl="0" fontAlgn="base"/>
            <a:r>
              <a:rPr lang="en-US" dirty="0" err="1"/>
              <a:t>is_canceled</a:t>
            </a:r>
            <a:r>
              <a:rPr lang="en-US" dirty="0"/>
              <a:t>---Value indicating if the booking was canceled (1) or not (0)..</a:t>
            </a:r>
          </a:p>
          <a:p>
            <a:pPr lvl="0" fontAlgn="base"/>
            <a:r>
              <a:rPr lang="en-US" dirty="0" err="1"/>
              <a:t>arrival_date_year</a:t>
            </a:r>
            <a:r>
              <a:rPr lang="en-US" dirty="0"/>
              <a:t>---Year of arrival date</a:t>
            </a:r>
          </a:p>
          <a:p>
            <a:pPr lvl="0" fontAlgn="base"/>
            <a:r>
              <a:rPr lang="en-US" dirty="0" err="1"/>
              <a:t>arrival_date_month</a:t>
            </a:r>
            <a:r>
              <a:rPr lang="en-US" dirty="0"/>
              <a:t>---Month of arrival date with 12 categories: “January” to “December”</a:t>
            </a:r>
          </a:p>
          <a:p>
            <a:pPr lvl="0" fontAlgn="base"/>
            <a:r>
              <a:rPr lang="en-US" dirty="0" err="1"/>
              <a:t>arrival_date_week_number</a:t>
            </a:r>
            <a:r>
              <a:rPr lang="en-US" dirty="0"/>
              <a:t>---Week number of the arrival date</a:t>
            </a:r>
          </a:p>
          <a:p>
            <a:pPr lvl="0" fontAlgn="base"/>
            <a:r>
              <a:rPr lang="en-US" dirty="0" err="1"/>
              <a:t>arrival_date_day_of_month</a:t>
            </a:r>
            <a:r>
              <a:rPr lang="en-US" dirty="0"/>
              <a:t>---Day of the month of the arrival date</a:t>
            </a:r>
          </a:p>
          <a:p>
            <a:pPr lvl="0" fontAlgn="base"/>
            <a:r>
              <a:rPr lang="en-US" dirty="0" err="1"/>
              <a:t>stays_in_weekend_nights</a:t>
            </a:r>
            <a:r>
              <a:rPr lang="en-US" dirty="0"/>
              <a:t>---Number of weekend nights (Saturday or Sunday) the guest stayed or booked to stay at the hotel.</a:t>
            </a:r>
          </a:p>
          <a:p>
            <a:pPr lvl="0" fontAlgn="base"/>
            <a:r>
              <a:rPr lang="en-US" dirty="0" err="1"/>
              <a:t>stays_in_week_nights</a:t>
            </a:r>
            <a:r>
              <a:rPr lang="en-US" dirty="0"/>
              <a:t>---Number of week nights (Monday to Friday) the guest stayed or booked to stay at the hotel BO and BL/Calculated by counting the number of week</a:t>
            </a:r>
          </a:p>
          <a:p>
            <a:pPr lvl="0" fontAlgn="base"/>
            <a:r>
              <a:rPr lang="en-US" dirty="0"/>
              <a:t>adults---Number of adults</a:t>
            </a:r>
          </a:p>
          <a:p>
            <a:pPr lvl="0" fontAlgn="base"/>
            <a:r>
              <a:rPr lang="en-US" dirty="0"/>
              <a:t>children---Number of children</a:t>
            </a:r>
          </a:p>
          <a:p>
            <a:pPr lvl="0" fontAlgn="base"/>
            <a:r>
              <a:rPr lang="en-US" dirty="0"/>
              <a:t>babies---Number of babies</a:t>
            </a:r>
          </a:p>
          <a:p>
            <a:pPr lvl="0" fontAlgn="base"/>
            <a:r>
              <a:rPr lang="en-US" dirty="0"/>
              <a:t>meal---BB – Bed &amp; Breakfast</a:t>
            </a:r>
          </a:p>
          <a:p>
            <a:pPr lvl="0" fontAlgn="base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7468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1011CC-CFA5-4DAC-96E1-F30C1B8A5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52" y="204186"/>
            <a:ext cx="11096348" cy="5972777"/>
          </a:xfrm>
        </p:spPr>
        <p:txBody>
          <a:bodyPr>
            <a:normAutofit fontScale="92500" lnSpcReduction="10000"/>
          </a:bodyPr>
          <a:lstStyle/>
          <a:p>
            <a:pPr lvl="0" fontAlgn="base"/>
            <a:r>
              <a:rPr lang="en-US" dirty="0"/>
              <a:t>country---Country of origin.</a:t>
            </a:r>
          </a:p>
          <a:p>
            <a:pPr lvl="0" fontAlgn="base"/>
            <a:r>
              <a:rPr lang="en-US" dirty="0" err="1"/>
              <a:t>market_segment</a:t>
            </a:r>
            <a:r>
              <a:rPr lang="en-US" dirty="0"/>
              <a:t>---Market segment designation. In categories, the term “TA” means “Travel Agents” and “TO” means “Tour Operators”</a:t>
            </a:r>
          </a:p>
          <a:p>
            <a:pPr lvl="0" fontAlgn="base"/>
            <a:r>
              <a:rPr lang="en-US" dirty="0" err="1"/>
              <a:t>distribution_channel</a:t>
            </a:r>
            <a:r>
              <a:rPr lang="en-US" dirty="0"/>
              <a:t>---Booking distribution channel. The term “TA” means “Travel Agents” and “TO” means “Tour Operators”</a:t>
            </a:r>
          </a:p>
          <a:p>
            <a:pPr lvl="0" fontAlgn="base"/>
            <a:r>
              <a:rPr lang="en-US" dirty="0" err="1"/>
              <a:t>is_repeated_guest</a:t>
            </a:r>
            <a:r>
              <a:rPr lang="en-US" dirty="0"/>
              <a:t>---Value indicating if the booking name was from a repeated guest (1) or not (0)</a:t>
            </a:r>
          </a:p>
          <a:p>
            <a:pPr lvl="0" fontAlgn="base"/>
            <a:r>
              <a:rPr lang="en-US" dirty="0" err="1"/>
              <a:t>previous_cancellations</a:t>
            </a:r>
            <a:r>
              <a:rPr lang="en-US" dirty="0"/>
              <a:t>---Number of previous bookings that were cancelled by the customer prior to the current booking</a:t>
            </a:r>
          </a:p>
          <a:p>
            <a:pPr lvl="0" fontAlgn="base"/>
            <a:r>
              <a:rPr lang="en-US" dirty="0" err="1"/>
              <a:t>previous_bookings_not_canceled</a:t>
            </a:r>
            <a:r>
              <a:rPr lang="en-US" dirty="0"/>
              <a:t>---Number of previous bookings not cancelled by the customer prior to the current booking</a:t>
            </a:r>
          </a:p>
          <a:p>
            <a:pPr lvl="0" fontAlgn="base"/>
            <a:r>
              <a:rPr lang="en-US" dirty="0" err="1"/>
              <a:t>reserved_room_type</a:t>
            </a:r>
            <a:r>
              <a:rPr lang="en-US" dirty="0"/>
              <a:t>---Code of room type reserved. Code is presented instead of designation for anonymity reasons</a:t>
            </a:r>
          </a:p>
          <a:p>
            <a:pPr lvl="0" fontAlgn="base"/>
            <a:r>
              <a:rPr lang="en-US" dirty="0" err="1"/>
              <a:t>assigned_room_type</a:t>
            </a:r>
            <a:r>
              <a:rPr lang="en-US" dirty="0"/>
              <a:t>---Code for the type of room assigned to the booking. Sometimes the assigned room type differs from the reserved room type due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965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8045E702-3E01-449E-BBF6-CDA8E1F9A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88" y="204788"/>
            <a:ext cx="11123612" cy="5972175"/>
          </a:xfrm>
        </p:spPr>
        <p:txBody>
          <a:bodyPr/>
          <a:lstStyle/>
          <a:p>
            <a:pPr lvl="0" fontAlgn="base"/>
            <a:r>
              <a:rPr lang="en-US" dirty="0" err="1"/>
              <a:t>booking_changes</a:t>
            </a:r>
            <a:r>
              <a:rPr lang="en-US" dirty="0"/>
              <a:t>---Number of changes/amendments made to the booking from the moment the booking was entered on the PMS</a:t>
            </a:r>
          </a:p>
          <a:p>
            <a:pPr lvl="0" fontAlgn="base"/>
            <a:r>
              <a:rPr lang="en-US" dirty="0" err="1"/>
              <a:t>deposit_type</a:t>
            </a:r>
            <a:r>
              <a:rPr lang="en-US" dirty="0"/>
              <a:t>---No Deposit – no deposit was made; Non Refund – a deposit was made in the value of the total stay cost; Refundable – a</a:t>
            </a:r>
          </a:p>
          <a:p>
            <a:pPr lvl="0" fontAlgn="base"/>
            <a:r>
              <a:rPr lang="en-US" dirty="0"/>
              <a:t>agent---ID of the travel agency that made the booking</a:t>
            </a:r>
          </a:p>
          <a:p>
            <a:pPr lvl="0" fontAlgn="base"/>
            <a:r>
              <a:rPr lang="en-US" dirty="0"/>
              <a:t>company---ID of the company/entity that made the booking or responsible for paying the booking. ID is presented instead of designation for</a:t>
            </a:r>
          </a:p>
          <a:p>
            <a:pPr lvl="0" fontAlgn="base"/>
            <a:r>
              <a:rPr lang="en-US" dirty="0" err="1"/>
              <a:t>days_in_waiting_list</a:t>
            </a:r>
            <a:r>
              <a:rPr lang="en-US" dirty="0"/>
              <a:t>---Number of days the booking was in the waiting list before it was confirmed to the customer</a:t>
            </a:r>
          </a:p>
          <a:p>
            <a:pPr lvl="0" fontAlgn="base"/>
            <a:r>
              <a:rPr lang="en-US" dirty="0" err="1"/>
              <a:t>customer_type</a:t>
            </a:r>
            <a:r>
              <a:rPr lang="en-US" dirty="0"/>
              <a:t>---Group – when the booking is associated to a group; Transient – when the booking is not part of a group or contract, and is not associated to other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503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19DB45-5810-46F3-8588-DFBF0C969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10" y="159798"/>
            <a:ext cx="11238390" cy="6017165"/>
          </a:xfrm>
        </p:spPr>
        <p:txBody>
          <a:bodyPr/>
          <a:lstStyle/>
          <a:p>
            <a:pPr lvl="0" fontAlgn="base"/>
            <a:r>
              <a:rPr lang="en-US" dirty="0" err="1"/>
              <a:t>adr</a:t>
            </a:r>
            <a:r>
              <a:rPr lang="en-US" dirty="0"/>
              <a:t>---Average Daily Rate (Calculated by dividing the sum of all lodging transactions by the total number of staying nights)</a:t>
            </a:r>
          </a:p>
          <a:p>
            <a:pPr lvl="0" fontAlgn="base"/>
            <a:r>
              <a:rPr lang="en-US" dirty="0" err="1"/>
              <a:t>required_car_parking_spaces</a:t>
            </a:r>
            <a:r>
              <a:rPr lang="en-US" dirty="0"/>
              <a:t>---Number of car parking spaces required by the customer</a:t>
            </a:r>
          </a:p>
          <a:p>
            <a:pPr lvl="0" fontAlgn="base"/>
            <a:r>
              <a:rPr lang="en-US" dirty="0" err="1"/>
              <a:t>total_of_special_requests</a:t>
            </a:r>
            <a:r>
              <a:rPr lang="en-US" dirty="0"/>
              <a:t>---Number of special requests made by the customer (e.g. twin bed or high floor)</a:t>
            </a:r>
          </a:p>
          <a:p>
            <a:pPr lvl="0" fontAlgn="base"/>
            <a:r>
              <a:rPr lang="en-US" dirty="0" err="1"/>
              <a:t>reservation_status</a:t>
            </a:r>
            <a:r>
              <a:rPr lang="en-US" dirty="0"/>
              <a:t>---Check-Out – customer has checked in but already departed; No-Show – customer did not check-in and did inform</a:t>
            </a:r>
          </a:p>
          <a:p>
            <a:pPr lvl="0" fontAlgn="base"/>
            <a:r>
              <a:rPr lang="en-US" dirty="0" err="1"/>
              <a:t>reservation_status_date</a:t>
            </a:r>
            <a:r>
              <a:rPr lang="en-US" dirty="0"/>
              <a:t>---Date at which the last status was set. This variable can be used in conjunction with the </a:t>
            </a:r>
            <a:r>
              <a:rPr lang="en-US" dirty="0" err="1"/>
              <a:t>ReservationStatus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482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610E5EC-51A5-462E-8BAA-E36191703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308195" y="212725"/>
            <a:ext cx="6853560" cy="6472160"/>
          </a:xfrm>
        </p:spPr>
      </p:pic>
    </p:spTree>
    <p:extLst>
      <p:ext uri="{BB962C8B-B14F-4D97-AF65-F5344CB8AC3E}">
        <p14:creationId xmlns:p14="http://schemas.microsoft.com/office/powerpoint/2010/main" xmlns="" val="414371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CC2F7B-240E-4C9A-B84A-CFE8263C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7712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LIBRARIES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30394F-0248-4613-A12F-E155A0746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431" y="1296140"/>
            <a:ext cx="11167369" cy="4880824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Important libraries of python used to perform exploratory data analysis are:</a:t>
            </a:r>
          </a:p>
          <a:p>
            <a:pPr marL="0" indent="0" fontAlgn="base">
              <a:buNone/>
            </a:pPr>
            <a:endParaRPr lang="en-US" dirty="0"/>
          </a:p>
          <a:p>
            <a:pPr lvl="0"/>
            <a:r>
              <a:rPr lang="en-US" dirty="0" err="1"/>
              <a:t>Numpy</a:t>
            </a:r>
            <a:endParaRPr lang="en-US" dirty="0"/>
          </a:p>
          <a:p>
            <a:pPr lvl="0"/>
            <a:r>
              <a:rPr lang="en-US" dirty="0"/>
              <a:t>Pandas</a:t>
            </a:r>
          </a:p>
          <a:p>
            <a:pPr lvl="0"/>
            <a:r>
              <a:rPr lang="en-US" dirty="0"/>
              <a:t>Matplotlib</a:t>
            </a:r>
          </a:p>
          <a:p>
            <a:pPr lvl="0"/>
            <a:r>
              <a:rPr lang="en-US" dirty="0"/>
              <a:t>Seaborn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203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491FAA-9EFC-4ED7-8075-61B325EA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021"/>
            <a:ext cx="6317202" cy="923277"/>
          </a:xfrm>
        </p:spPr>
        <p:txBody>
          <a:bodyPr>
            <a:normAutofit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B2A143-7051-4749-8271-9E9D1143F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3" y="1231453"/>
            <a:ext cx="10909917" cy="5013988"/>
          </a:xfrm>
        </p:spPr>
        <p:txBody>
          <a:bodyPr>
            <a:normAutofit fontScale="85000" lnSpcReduction="10000"/>
          </a:bodyPr>
          <a:lstStyle/>
          <a:p>
            <a:pPr lvl="2">
              <a:lnSpc>
                <a:spcPct val="11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observed that agent and company column has null values so replacing null values in country and agent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clumn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with 0.</a:t>
            </a:r>
          </a:p>
          <a:p>
            <a:pPr lvl="2">
              <a:lnSpc>
                <a:spcPct val="11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 missing values in children column with mean of that column. This column has zero as value so it is inappropriate to replace missing value with 0.</a:t>
            </a:r>
          </a:p>
          <a:p>
            <a:pPr lvl="2">
              <a:lnSpc>
                <a:spcPct val="11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country is objective type so to deal with missing value replacing missing values in country column with the mode of country column.</a:t>
            </a:r>
          </a:p>
          <a:p>
            <a:pPr lvl="2">
              <a:lnSpc>
                <a:spcPct val="11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Datatype of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children,agent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company if float64, converting that to int64.</a:t>
            </a:r>
          </a:p>
          <a:p>
            <a:pPr lvl="2">
              <a:lnSpc>
                <a:spcPct val="110000"/>
              </a:lnSpc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reservation_status_date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column datatype is changed to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>
              <a:lnSpc>
                <a:spcPct val="11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31994 rows of duplicate values, removing of such rows.</a:t>
            </a:r>
          </a:p>
          <a:p>
            <a:pPr lvl="2">
              <a:lnSpc>
                <a:spcPct val="11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 rows have zero values in adults, children and babies columns. There is 166 rows of such type dropping that rows.</a:t>
            </a:r>
          </a:p>
          <a:p>
            <a:pPr lvl="2" algn="just">
              <a:lnSpc>
                <a:spcPct val="11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250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1465</Words>
  <Application>Microsoft Office PowerPoint</Application>
  <PresentationFormat>Custom</PresentationFormat>
  <Paragraphs>116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HOTEL BOOKING ANALYSIS</vt:lpstr>
      <vt:lpstr>CONTENTS</vt:lpstr>
      <vt:lpstr>DATASET</vt:lpstr>
      <vt:lpstr>Slide 4</vt:lpstr>
      <vt:lpstr>Slide 5</vt:lpstr>
      <vt:lpstr>Slide 6</vt:lpstr>
      <vt:lpstr>Slide 7</vt:lpstr>
      <vt:lpstr>LIBRARIES </vt:lpstr>
      <vt:lpstr>DATA CLEANING</vt:lpstr>
      <vt:lpstr>UNIVARIATE ANALYSIS: </vt:lpstr>
      <vt:lpstr>Slide 11</vt:lpstr>
      <vt:lpstr>HOTEL ANALYSIS </vt:lpstr>
      <vt:lpstr>CANCELLATION ANALYSIS </vt:lpstr>
      <vt:lpstr>Slide 14</vt:lpstr>
      <vt:lpstr>ROOM TYPE ANALYSIS </vt:lpstr>
      <vt:lpstr>RESERVATION STATUS ANALYSIS </vt:lpstr>
      <vt:lpstr>PARKING ANALYSIS </vt:lpstr>
      <vt:lpstr>SPECIAL REQUEST ANALYSIS </vt:lpstr>
      <vt:lpstr>OTHER ANALYSIS</vt:lpstr>
      <vt:lpstr>CORRELATION MATRIX </vt:lpstr>
      <vt:lpstr>CHALLENGES: </vt:lpstr>
      <vt:lpstr>CONCLUSION: 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BOOKING ANALYSIS</dc:title>
  <dc:creator>sanjay k Gowda</dc:creator>
  <cp:lastModifiedBy>USER</cp:lastModifiedBy>
  <cp:revision>12</cp:revision>
  <dcterms:created xsi:type="dcterms:W3CDTF">2022-06-20T12:54:03Z</dcterms:created>
  <dcterms:modified xsi:type="dcterms:W3CDTF">2022-06-21T09:08:03Z</dcterms:modified>
</cp:coreProperties>
</file>