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77457603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077457603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77457603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77457603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7111d08e2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07111d08e2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Different issuers have different portfolios and as a consumer understanding how individual rate is distributed across issuers can be a useful metric to under</a:t>
            </a:r>
            <a:r>
              <a:rPr lang="en"/>
              <a:t>stand which issuer group you want to be a part of. Over here you can see the issuers with the highest standard deviation from the mean giving you a good idea of the issuers with the most diverse portfolios.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07111d08e2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07111d08e2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Individual Tobacco Rate is the rate of tobacco consumption.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07111d08e2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07111d08e2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07111d08e2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07111d08e2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040a6fd89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040a6fd89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07111d08e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07111d08e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07111d08e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07111d08e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br>
              <a:rPr lang="en"/>
            </a:br>
            <a:r>
              <a:rPr lang="en"/>
              <a:t>To </a:t>
            </a:r>
            <a:r>
              <a:rPr lang="en"/>
              <a:t>perform</a:t>
            </a:r>
            <a:r>
              <a:rPr lang="en"/>
              <a:t> scalable analytics and machine learning we use pyspark as well as other visualization libraries like plotly here and all of this is bundled into a deployable docker container.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07111d08e2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07111d08e2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1200"/>
              </a:spcAft>
              <a:buNone/>
            </a:pPr>
            <a:r>
              <a:rPr lang="en"/>
              <a:t>To solve the problem of understanding how residence in a particular state affects your insurance plan we visualized and calculated their dependence. This mainly helps because one it tells users how or even if the state they’re from affects their insurance plan and two it helps insurance companies understand this bias when they’re structuring new insurance plans. This analysis for comparing the categorical data (state) </a:t>
            </a:r>
            <a:r>
              <a:rPr lang="en"/>
              <a:t>with</a:t>
            </a:r>
            <a:r>
              <a:rPr lang="en"/>
              <a:t> the numerical data (individual rate)  was done by comparing the intra categorical dispersion and overall dispersion in other words with correlation ratio. We have also visualized the average insurance rate for all the states as you can see from the slide.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07111d08e2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07111d08e2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040a6fd89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040a6fd89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040a6fd89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040a6fd89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07111d08e2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07111d08e2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hub.docker.com/r/jupyter/all-spark-notebook" TargetMode="External"/><Relationship Id="rId4" Type="http://schemas.openxmlformats.org/officeDocument/2006/relationships/hyperlink" Target="https://hub.docker.com/r/jupyter/all-spark-notebook"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675275" y="617250"/>
            <a:ext cx="5246400" cy="1880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sz="4600"/>
              <a:t>Health Insurance Analysis and Prediction</a:t>
            </a:r>
            <a:endParaRPr b="1" sz="4600"/>
          </a:p>
        </p:txBody>
      </p:sp>
      <p:sp>
        <p:nvSpPr>
          <p:cNvPr id="55" name="Google Shape;55;p13"/>
          <p:cNvSpPr txBox="1"/>
          <p:nvPr>
            <p:ph idx="1" type="subTitle"/>
          </p:nvPr>
        </p:nvSpPr>
        <p:spPr>
          <a:xfrm>
            <a:off x="4572000" y="3487925"/>
            <a:ext cx="4186500" cy="792600"/>
          </a:xfrm>
          <a:prstGeom prst="rect">
            <a:avLst/>
          </a:prstGeom>
        </p:spPr>
        <p:txBody>
          <a:bodyPr anchorCtr="0" anchor="t" bIns="91425" lIns="91425" spcFirstLastPara="1" rIns="91425" wrap="square" tIns="91425">
            <a:normAutofit fontScale="55000" lnSpcReduction="20000"/>
          </a:bodyPr>
          <a:lstStyle/>
          <a:p>
            <a:pPr indent="-326390" lvl="0" marL="457200" rtl="0" algn="l">
              <a:spcBef>
                <a:spcPts val="0"/>
              </a:spcBef>
              <a:spcAft>
                <a:spcPts val="0"/>
              </a:spcAft>
              <a:buSzPct val="100000"/>
              <a:buChar char="-"/>
            </a:pPr>
            <a:r>
              <a:rPr lang="en"/>
              <a:t>Aiswarya Sriram(as14988)</a:t>
            </a:r>
            <a:endParaRPr/>
          </a:p>
          <a:p>
            <a:pPr indent="-326390" lvl="0" marL="457200" rtl="0" algn="l">
              <a:spcBef>
                <a:spcPts val="0"/>
              </a:spcBef>
              <a:spcAft>
                <a:spcPts val="0"/>
              </a:spcAft>
              <a:buSzPct val="100000"/>
              <a:buChar char="-"/>
            </a:pPr>
            <a:r>
              <a:rPr lang="en"/>
              <a:t>Reuben Cherian(rc4610)</a:t>
            </a:r>
            <a:endParaRPr/>
          </a:p>
          <a:p>
            <a:pPr indent="-326390" lvl="0" marL="457200" rtl="0" algn="l">
              <a:spcBef>
                <a:spcPts val="0"/>
              </a:spcBef>
              <a:spcAft>
                <a:spcPts val="0"/>
              </a:spcAft>
              <a:buSzPct val="100000"/>
              <a:buChar char="-"/>
            </a:pPr>
            <a:r>
              <a:rPr lang="en"/>
              <a:t>Sindhu Bhoopalam Dinesh(sb8019)</a:t>
            </a:r>
            <a:endParaRPr/>
          </a:p>
        </p:txBody>
      </p:sp>
      <p:pic>
        <p:nvPicPr>
          <p:cNvPr id="56" name="Google Shape;56;p13"/>
          <p:cNvPicPr preferRelativeResize="0"/>
          <p:nvPr/>
        </p:nvPicPr>
        <p:blipFill>
          <a:blip r:embed="rId3">
            <a:alphaModFix/>
          </a:blip>
          <a:stretch>
            <a:fillRect/>
          </a:stretch>
        </p:blipFill>
        <p:spPr>
          <a:xfrm>
            <a:off x="84150" y="712137"/>
            <a:ext cx="3719225" cy="3719225"/>
          </a:xfrm>
          <a:prstGeom prst="rect">
            <a:avLst/>
          </a:prstGeom>
          <a:noFill/>
          <a:ln>
            <a:noFill/>
          </a:ln>
          <a:effectLst>
            <a:outerShdw blurRad="57150" rotWithShape="0" algn="bl" dir="5400000" dist="19050">
              <a:srgbClr val="000000">
                <a:alpha val="82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idx="1" type="body"/>
          </p:nvPr>
        </p:nvSpPr>
        <p:spPr>
          <a:xfrm>
            <a:off x="311700" y="742550"/>
            <a:ext cx="3998700" cy="4007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dk1"/>
              </a:buClr>
              <a:buSzPts val="1800"/>
              <a:buChar char="●"/>
            </a:pPr>
            <a:r>
              <a:rPr lang="en">
                <a:solidFill>
                  <a:schemeClr val="dk1"/>
                </a:solidFill>
              </a:rPr>
              <a:t>Comparing the average plan rate with age for dental plan, the average increase with age.</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Correlation is - </a:t>
            </a:r>
            <a:r>
              <a:rPr lang="en">
                <a:solidFill>
                  <a:schemeClr val="dk1"/>
                </a:solidFill>
                <a:highlight>
                  <a:srgbClr val="FFFFFF"/>
                </a:highlight>
              </a:rPr>
              <a:t>0.0037</a:t>
            </a:r>
            <a:endParaRPr>
              <a:solidFill>
                <a:schemeClr val="dk1"/>
              </a:solidFill>
              <a:highlight>
                <a:srgbClr val="FFFFFF"/>
              </a:highlight>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lang="en">
                <a:solidFill>
                  <a:schemeClr val="dk1"/>
                </a:solidFill>
              </a:rPr>
              <a:t>Conclusion: Age and Dental Plan rates don’t seem to be dependent.</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lang="en">
                <a:solidFill>
                  <a:schemeClr val="dk1"/>
                </a:solidFill>
              </a:rPr>
              <a:t>Also, the dental insurance plan rates are relatively higher. Thus dental insurance is sought after, irrespective of the age.</a:t>
            </a:r>
            <a:endParaRPr>
              <a:solidFill>
                <a:schemeClr val="dk1"/>
              </a:solidFill>
            </a:endParaRPr>
          </a:p>
          <a:p>
            <a:pPr indent="0" lvl="0" marL="0" rtl="0" algn="l">
              <a:spcBef>
                <a:spcPts val="0"/>
              </a:spcBef>
              <a:spcAft>
                <a:spcPts val="1200"/>
              </a:spcAft>
              <a:buNone/>
            </a:pPr>
            <a:r>
              <a:t/>
            </a:r>
            <a:endParaRPr/>
          </a:p>
        </p:txBody>
      </p:sp>
      <p:pic>
        <p:nvPicPr>
          <p:cNvPr id="130" name="Google Shape;130;p22"/>
          <p:cNvPicPr preferRelativeResize="0"/>
          <p:nvPr/>
        </p:nvPicPr>
        <p:blipFill>
          <a:blip r:embed="rId3">
            <a:alphaModFix/>
          </a:blip>
          <a:stretch>
            <a:fillRect/>
          </a:stretch>
        </p:blipFill>
        <p:spPr>
          <a:xfrm>
            <a:off x="4310400" y="221312"/>
            <a:ext cx="4844199" cy="47008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Part III - </a:t>
            </a:r>
            <a:r>
              <a:rPr b="1" lang="en"/>
              <a:t>Effect of Health Habits on Plan Rates</a:t>
            </a:r>
            <a:endParaRPr b="1"/>
          </a:p>
        </p:txBody>
      </p:sp>
      <p:sp>
        <p:nvSpPr>
          <p:cNvPr id="136" name="Google Shape;136;p23"/>
          <p:cNvSpPr txBox="1"/>
          <p:nvPr>
            <p:ph idx="1" type="body"/>
          </p:nvPr>
        </p:nvSpPr>
        <p:spPr>
          <a:xfrm>
            <a:off x="673925" y="1333575"/>
            <a:ext cx="7584600" cy="3266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Some plan users have particular tobacco preferences and some have no preference.</a:t>
            </a:r>
            <a:endParaRPr>
              <a:solidFill>
                <a:schemeClr val="dk1"/>
              </a:solidFill>
            </a:endParaRPr>
          </a:p>
          <a:p>
            <a:pPr indent="-342900" lvl="0" marL="457200" rtl="0" algn="just">
              <a:spcBef>
                <a:spcPts val="0"/>
              </a:spcBef>
              <a:spcAft>
                <a:spcPts val="0"/>
              </a:spcAft>
              <a:buClr>
                <a:schemeClr val="dk1"/>
              </a:buClr>
              <a:buSzPts val="1800"/>
              <a:buChar char="●"/>
            </a:pPr>
            <a:r>
              <a:rPr lang="en">
                <a:solidFill>
                  <a:schemeClr val="dk1"/>
                </a:solidFill>
              </a:rPr>
              <a:t>Considering the Individual Tobacco Rate for users with tobacco preference, the correlation between </a:t>
            </a:r>
            <a:r>
              <a:rPr lang="en">
                <a:solidFill>
                  <a:schemeClr val="dk1"/>
                </a:solidFill>
              </a:rPr>
              <a:t>Individual Tobacco Rate and Plan Rates is 0.</a:t>
            </a:r>
            <a:r>
              <a:rPr lang="en">
                <a:solidFill>
                  <a:schemeClr val="dk1"/>
                </a:solidFill>
                <a:highlight>
                  <a:srgbClr val="FFFFFF"/>
                </a:highlight>
              </a:rPr>
              <a:t>9737 with the plan rates increasing as tobacco rates increase.</a:t>
            </a:r>
            <a:endParaRPr>
              <a:solidFill>
                <a:schemeClr val="dk1"/>
              </a:solidFill>
              <a:highlight>
                <a:srgbClr val="FFFFFF"/>
              </a:highlight>
            </a:endParaRPr>
          </a:p>
          <a:p>
            <a:pPr indent="0" lvl="0" marL="0" rtl="0" algn="l">
              <a:spcBef>
                <a:spcPts val="1200"/>
              </a:spcBef>
              <a:spcAft>
                <a:spcPts val="1200"/>
              </a:spcAft>
              <a:buNone/>
            </a:pPr>
            <a:r>
              <a:rPr lang="en">
                <a:solidFill>
                  <a:schemeClr val="dk1"/>
                </a:solidFill>
                <a:highlight>
                  <a:srgbClr val="FFFFFF"/>
                </a:highlight>
              </a:rPr>
              <a:t>Conclusion: Insurance providers could look to make more affordable plans for Tobacco users.</a:t>
            </a:r>
            <a:endParaRPr>
              <a:solidFill>
                <a:schemeClr val="dk1"/>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Part IV - Distribution of Rates across Issuers</a:t>
            </a:r>
            <a:endParaRPr b="1"/>
          </a:p>
        </p:txBody>
      </p:sp>
      <p:sp>
        <p:nvSpPr>
          <p:cNvPr id="142" name="Google Shape;142;p24"/>
          <p:cNvSpPr txBox="1"/>
          <p:nvPr>
            <p:ph idx="1" type="body"/>
          </p:nvPr>
        </p:nvSpPr>
        <p:spPr>
          <a:xfrm>
            <a:off x="0" y="1118300"/>
            <a:ext cx="5066700" cy="2567100"/>
          </a:xfrm>
          <a:prstGeom prst="rect">
            <a:avLst/>
          </a:prstGeom>
        </p:spPr>
        <p:txBody>
          <a:bodyPr anchorCtr="0" anchor="t" bIns="91425" lIns="91425" spcFirstLastPara="1" rIns="91425" wrap="square" tIns="91425">
            <a:noAutofit/>
          </a:bodyPr>
          <a:lstStyle/>
          <a:p>
            <a:pPr indent="-342900" lvl="0" marL="457200" rtl="0" algn="just">
              <a:lnSpc>
                <a:spcPct val="100000"/>
              </a:lnSpc>
              <a:spcBef>
                <a:spcPts val="0"/>
              </a:spcBef>
              <a:spcAft>
                <a:spcPts val="0"/>
              </a:spcAft>
              <a:buClr>
                <a:schemeClr val="dk1"/>
              </a:buClr>
              <a:buSzPts val="1800"/>
              <a:buChar char="●"/>
            </a:pPr>
            <a:r>
              <a:rPr lang="en">
                <a:solidFill>
                  <a:schemeClr val="dk1"/>
                </a:solidFill>
              </a:rPr>
              <a:t>Analysing how the individual rates are distributed across each of the issuers tells us how diverse an issuers portfolio is.</a:t>
            </a:r>
            <a:endParaRPr>
              <a:solidFill>
                <a:schemeClr val="dk1"/>
              </a:solidFill>
            </a:endParaRPr>
          </a:p>
          <a:p>
            <a:pPr indent="-342900" lvl="0" marL="457200" rtl="0" algn="just">
              <a:lnSpc>
                <a:spcPct val="100000"/>
              </a:lnSpc>
              <a:spcBef>
                <a:spcPts val="0"/>
              </a:spcBef>
              <a:spcAft>
                <a:spcPts val="0"/>
              </a:spcAft>
              <a:buClr>
                <a:schemeClr val="dk1"/>
              </a:buClr>
              <a:buSzPts val="1800"/>
              <a:buChar char="●"/>
            </a:pPr>
            <a:r>
              <a:rPr lang="en">
                <a:solidFill>
                  <a:schemeClr val="dk1"/>
                </a:solidFill>
              </a:rPr>
              <a:t>Calculating the mean, standard deviation and the count of individual rates for each issuer can tell us how the rate is </a:t>
            </a:r>
            <a:r>
              <a:rPr lang="en">
                <a:solidFill>
                  <a:schemeClr val="dk1"/>
                </a:solidFill>
              </a:rPr>
              <a:t>distributed</a:t>
            </a:r>
            <a:r>
              <a:rPr lang="en">
                <a:solidFill>
                  <a:schemeClr val="dk1"/>
                </a:solidFill>
              </a:rPr>
              <a:t> among these issuers.</a:t>
            </a:r>
            <a:endParaRPr>
              <a:solidFill>
                <a:schemeClr val="dk1"/>
              </a:solidFill>
            </a:endParaRPr>
          </a:p>
        </p:txBody>
      </p:sp>
      <p:pic>
        <p:nvPicPr>
          <p:cNvPr id="143" name="Google Shape;143;p24"/>
          <p:cNvPicPr preferRelativeResize="0"/>
          <p:nvPr/>
        </p:nvPicPr>
        <p:blipFill>
          <a:blip r:embed="rId3">
            <a:alphaModFix/>
          </a:blip>
          <a:stretch>
            <a:fillRect/>
          </a:stretch>
        </p:blipFill>
        <p:spPr>
          <a:xfrm>
            <a:off x="5144100" y="1321363"/>
            <a:ext cx="3999900" cy="1563275"/>
          </a:xfrm>
          <a:prstGeom prst="rect">
            <a:avLst/>
          </a:prstGeom>
          <a:noFill/>
          <a:ln>
            <a:noFill/>
          </a:ln>
        </p:spPr>
      </p:pic>
      <p:sp>
        <p:nvSpPr>
          <p:cNvPr id="144" name="Google Shape;144;p24"/>
          <p:cNvSpPr txBox="1"/>
          <p:nvPr>
            <p:ph idx="1" type="body"/>
          </p:nvPr>
        </p:nvSpPr>
        <p:spPr>
          <a:xfrm>
            <a:off x="334050" y="3532400"/>
            <a:ext cx="8475900" cy="1212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23"/>
              <a:buNone/>
            </a:pPr>
            <a:r>
              <a:rPr lang="en">
                <a:solidFill>
                  <a:schemeClr val="dk1"/>
                </a:solidFill>
              </a:rPr>
              <a:t>Conclusion -</a:t>
            </a:r>
            <a:endParaRPr>
              <a:solidFill>
                <a:schemeClr val="dk1"/>
              </a:solidFill>
            </a:endParaRPr>
          </a:p>
          <a:p>
            <a:pPr indent="0" lvl="0" marL="0" rtl="0" algn="l">
              <a:lnSpc>
                <a:spcPct val="100000"/>
              </a:lnSpc>
              <a:spcBef>
                <a:spcPts val="1200"/>
              </a:spcBef>
              <a:spcAft>
                <a:spcPts val="1200"/>
              </a:spcAft>
              <a:buSzPts val="523"/>
              <a:buNone/>
            </a:pPr>
            <a:r>
              <a:rPr lang="en">
                <a:solidFill>
                  <a:schemeClr val="dk1"/>
                </a:solidFill>
              </a:rPr>
              <a:t>Displayed the final issuers which have the highest standard deviation since they have the most diverse portfolio.</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311700" y="216425"/>
            <a:ext cx="8520600" cy="83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Part V - </a:t>
            </a:r>
            <a:r>
              <a:rPr b="1" lang="en"/>
              <a:t>Predicting</a:t>
            </a:r>
            <a:r>
              <a:rPr b="1" lang="en"/>
              <a:t> Individual Insurance Rate</a:t>
            </a:r>
            <a:endParaRPr b="1"/>
          </a:p>
        </p:txBody>
      </p:sp>
      <p:sp>
        <p:nvSpPr>
          <p:cNvPr id="150" name="Google Shape;150;p25"/>
          <p:cNvSpPr txBox="1"/>
          <p:nvPr>
            <p:ph idx="1" type="body"/>
          </p:nvPr>
        </p:nvSpPr>
        <p:spPr>
          <a:xfrm>
            <a:off x="311700" y="1152475"/>
            <a:ext cx="8520600" cy="3864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Create a linear regression model to predict </a:t>
            </a:r>
            <a:r>
              <a:rPr lang="en">
                <a:solidFill>
                  <a:schemeClr val="dk1"/>
                </a:solidFill>
              </a:rPr>
              <a:t>individual</a:t>
            </a:r>
            <a:r>
              <a:rPr lang="en">
                <a:solidFill>
                  <a:schemeClr val="dk1"/>
                </a:solidFill>
              </a:rPr>
              <a:t> Rate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Features (predictor variables) - Age, Individual Tobacco rate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Criterion variable - Individual Insurance Rate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Pyspark ML features - Vector Assembler, Pipeline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Train, test split of 70-30</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R2 value - 0.94 Accuracy - 94.95%</a:t>
            </a:r>
            <a:endParaRPr>
              <a:solidFill>
                <a:schemeClr val="dk1"/>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Overall </a:t>
            </a:r>
            <a:r>
              <a:rPr b="1" lang="en"/>
              <a:t>Conclusions</a:t>
            </a:r>
            <a:endParaRPr b="1"/>
          </a:p>
        </p:txBody>
      </p:sp>
      <p:sp>
        <p:nvSpPr>
          <p:cNvPr id="156" name="Google Shape;156;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334082" lvl="0" marL="457200" rtl="0" algn="l">
              <a:spcBef>
                <a:spcPts val="0"/>
              </a:spcBef>
              <a:spcAft>
                <a:spcPts val="0"/>
              </a:spcAft>
              <a:buClr>
                <a:schemeClr val="dk1"/>
              </a:buClr>
              <a:buSzPct val="100000"/>
              <a:buChar char="●"/>
            </a:pPr>
            <a:r>
              <a:rPr lang="en" sz="2143">
                <a:solidFill>
                  <a:schemeClr val="dk1"/>
                </a:solidFill>
              </a:rPr>
              <a:t>N</a:t>
            </a:r>
            <a:r>
              <a:rPr lang="en" sz="2143">
                <a:solidFill>
                  <a:schemeClr val="dk1"/>
                </a:solidFill>
              </a:rPr>
              <a:t>o clear dependence between an individual's insurance plan rate and the state that the individual is from</a:t>
            </a:r>
            <a:endParaRPr sz="2143">
              <a:solidFill>
                <a:schemeClr val="dk1"/>
              </a:solidFill>
            </a:endParaRPr>
          </a:p>
          <a:p>
            <a:pPr indent="-334082" lvl="0" marL="457200" rtl="0" algn="l">
              <a:spcBef>
                <a:spcPts val="0"/>
              </a:spcBef>
              <a:spcAft>
                <a:spcPts val="0"/>
              </a:spcAft>
              <a:buClr>
                <a:schemeClr val="dk1"/>
              </a:buClr>
              <a:buSzPct val="100000"/>
              <a:buChar char="●"/>
            </a:pPr>
            <a:r>
              <a:rPr lang="en" sz="2143">
                <a:solidFill>
                  <a:schemeClr val="dk1"/>
                </a:solidFill>
              </a:rPr>
              <a:t>The most common benefit used in every state is related to dental care - useful for insurance providers - lets them know they should invest in dental care options.</a:t>
            </a:r>
            <a:endParaRPr sz="2143">
              <a:solidFill>
                <a:schemeClr val="dk1"/>
              </a:solidFill>
            </a:endParaRPr>
          </a:p>
          <a:p>
            <a:pPr indent="-334082" lvl="0" marL="457200" rtl="0" algn="l">
              <a:spcBef>
                <a:spcPts val="0"/>
              </a:spcBef>
              <a:spcAft>
                <a:spcPts val="0"/>
              </a:spcAft>
              <a:buClr>
                <a:schemeClr val="dk1"/>
              </a:buClr>
              <a:buSzPct val="100000"/>
              <a:buChar char="●"/>
            </a:pPr>
            <a:r>
              <a:rPr lang="en" sz="2143">
                <a:solidFill>
                  <a:schemeClr val="dk1"/>
                </a:solidFill>
              </a:rPr>
              <a:t>There is a good correlation between:</a:t>
            </a:r>
            <a:endParaRPr sz="2143">
              <a:solidFill>
                <a:schemeClr val="dk1"/>
              </a:solidFill>
            </a:endParaRPr>
          </a:p>
          <a:p>
            <a:pPr indent="-334082" lvl="1" marL="914400" rtl="0" algn="l">
              <a:spcBef>
                <a:spcPts val="0"/>
              </a:spcBef>
              <a:spcAft>
                <a:spcPts val="0"/>
              </a:spcAft>
              <a:buClr>
                <a:schemeClr val="dk1"/>
              </a:buClr>
              <a:buSzPct val="100000"/>
              <a:buChar char="○"/>
            </a:pPr>
            <a:r>
              <a:rPr lang="en" sz="2143">
                <a:solidFill>
                  <a:schemeClr val="dk1"/>
                </a:solidFill>
              </a:rPr>
              <a:t>age and Individual  rate</a:t>
            </a:r>
            <a:endParaRPr sz="2143">
              <a:solidFill>
                <a:schemeClr val="dk1"/>
              </a:solidFill>
            </a:endParaRPr>
          </a:p>
          <a:p>
            <a:pPr indent="-334082" lvl="1" marL="914400" rtl="0" algn="l">
              <a:spcBef>
                <a:spcPts val="0"/>
              </a:spcBef>
              <a:spcAft>
                <a:spcPts val="0"/>
              </a:spcAft>
              <a:buClr>
                <a:schemeClr val="dk1"/>
              </a:buClr>
              <a:buSzPct val="100000"/>
              <a:buChar char="○"/>
            </a:pPr>
            <a:r>
              <a:rPr lang="en" sz="2143">
                <a:solidFill>
                  <a:schemeClr val="dk1"/>
                </a:solidFill>
              </a:rPr>
              <a:t>Individual Tobacco Rate and Individual Rate</a:t>
            </a:r>
            <a:endParaRPr sz="2143">
              <a:solidFill>
                <a:schemeClr val="dk1"/>
              </a:solidFill>
            </a:endParaRPr>
          </a:p>
          <a:p>
            <a:pPr indent="-334082" lvl="0" marL="457200" rtl="0" algn="l">
              <a:spcBef>
                <a:spcPts val="0"/>
              </a:spcBef>
              <a:spcAft>
                <a:spcPts val="0"/>
              </a:spcAft>
              <a:buClr>
                <a:schemeClr val="dk1"/>
              </a:buClr>
              <a:buSzPct val="100000"/>
              <a:buChar char="●"/>
            </a:pPr>
            <a:r>
              <a:rPr lang="en" sz="2143">
                <a:solidFill>
                  <a:schemeClr val="dk1"/>
                </a:solidFill>
              </a:rPr>
              <a:t>Our linear regression model to predict Individual Insurance plan rates has an R2 value of 0.94 (94% accuracy)</a:t>
            </a:r>
            <a:endParaRPr sz="2543">
              <a:solidFill>
                <a:schemeClr val="dk1"/>
              </a:solidFill>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Future Work</a:t>
            </a:r>
            <a:endParaRPr b="1"/>
          </a:p>
        </p:txBody>
      </p:sp>
      <p:sp>
        <p:nvSpPr>
          <p:cNvPr id="162" name="Google Shape;162;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Analyze correlation between other variables to determine the best features to use to predict insurance rates more reliably.</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Use new features to build a recommendation system for the user.</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Introduction</a:t>
            </a:r>
            <a:endParaRPr b="1"/>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41237" lvl="0" marL="457200" rtl="0" algn="l">
              <a:spcBef>
                <a:spcPts val="0"/>
              </a:spcBef>
              <a:spcAft>
                <a:spcPts val="0"/>
              </a:spcAft>
              <a:buClr>
                <a:schemeClr val="dk1"/>
              </a:buClr>
              <a:buSzPct val="100000"/>
              <a:buChar char="●"/>
            </a:pPr>
            <a:r>
              <a:rPr lang="en" sz="1917">
                <a:solidFill>
                  <a:schemeClr val="dk1"/>
                </a:solidFill>
              </a:rPr>
              <a:t>We used the Health Insurance Marketplace Public Use Files.</a:t>
            </a:r>
            <a:endParaRPr sz="1917">
              <a:solidFill>
                <a:schemeClr val="dk1"/>
              </a:solidFill>
            </a:endParaRPr>
          </a:p>
          <a:p>
            <a:pPr indent="-341237" lvl="0" marL="457200" rtl="0" algn="l">
              <a:spcBef>
                <a:spcPts val="0"/>
              </a:spcBef>
              <a:spcAft>
                <a:spcPts val="0"/>
              </a:spcAft>
              <a:buClr>
                <a:schemeClr val="dk1"/>
              </a:buClr>
              <a:buSzPct val="100000"/>
              <a:buChar char="●"/>
            </a:pPr>
            <a:r>
              <a:rPr lang="en" sz="1917">
                <a:solidFill>
                  <a:schemeClr val="dk1"/>
                </a:solidFill>
              </a:rPr>
              <a:t>Contains information related to health and dental plans offered in the US Health MarketPlace.</a:t>
            </a:r>
            <a:endParaRPr sz="1917">
              <a:solidFill>
                <a:schemeClr val="dk1"/>
              </a:solidFill>
            </a:endParaRPr>
          </a:p>
          <a:p>
            <a:pPr indent="-341237" lvl="0" marL="457200" rtl="0" algn="l">
              <a:spcBef>
                <a:spcPts val="0"/>
              </a:spcBef>
              <a:spcAft>
                <a:spcPts val="0"/>
              </a:spcAft>
              <a:buClr>
                <a:schemeClr val="dk1"/>
              </a:buClr>
              <a:buSzPct val="100000"/>
              <a:buChar char="●"/>
            </a:pPr>
            <a:r>
              <a:rPr lang="en" sz="1917">
                <a:solidFill>
                  <a:schemeClr val="dk1"/>
                </a:solidFill>
              </a:rPr>
              <a:t>We wanted to analyze </a:t>
            </a:r>
            <a:r>
              <a:rPr lang="en" sz="1917">
                <a:solidFill>
                  <a:schemeClr val="dk1"/>
                </a:solidFill>
              </a:rPr>
              <a:t>medical insurance data of different states, age groups, and insurance providers.</a:t>
            </a:r>
            <a:endParaRPr sz="1917">
              <a:solidFill>
                <a:schemeClr val="dk1"/>
              </a:solidFill>
            </a:endParaRPr>
          </a:p>
          <a:p>
            <a:pPr indent="-341237" lvl="0" marL="457200" rtl="0" algn="l">
              <a:spcBef>
                <a:spcPts val="0"/>
              </a:spcBef>
              <a:spcAft>
                <a:spcPts val="0"/>
              </a:spcAft>
              <a:buClr>
                <a:schemeClr val="dk1"/>
              </a:buClr>
              <a:buSzPct val="100000"/>
              <a:buChar char="●"/>
            </a:pPr>
            <a:r>
              <a:rPr lang="en" sz="1917">
                <a:solidFill>
                  <a:schemeClr val="dk1"/>
                </a:solidFill>
              </a:rPr>
              <a:t>This can provide us with indicators that help people make informed decisions to choose an optimal insurance plan.</a:t>
            </a:r>
            <a:endParaRPr sz="1917">
              <a:solidFill>
                <a:schemeClr val="dk1"/>
              </a:solidFill>
            </a:endParaRPr>
          </a:p>
          <a:p>
            <a:pPr indent="-341237" lvl="0" marL="457200" rtl="0" algn="l">
              <a:spcBef>
                <a:spcPts val="0"/>
              </a:spcBef>
              <a:spcAft>
                <a:spcPts val="0"/>
              </a:spcAft>
              <a:buClr>
                <a:schemeClr val="dk1"/>
              </a:buClr>
              <a:buSzPct val="100000"/>
              <a:buChar char="●"/>
            </a:pPr>
            <a:r>
              <a:rPr lang="en" sz="1917">
                <a:solidFill>
                  <a:schemeClr val="dk1"/>
                </a:solidFill>
              </a:rPr>
              <a:t>Dataset size - 3.4 GB (3 years)</a:t>
            </a:r>
            <a:endParaRPr sz="1917">
              <a:solidFill>
                <a:schemeClr val="dk1"/>
              </a:solidFill>
            </a:endParaRPr>
          </a:p>
          <a:p>
            <a:pPr indent="-334327" lvl="0" marL="457200" rtl="0" algn="l">
              <a:spcBef>
                <a:spcPts val="0"/>
              </a:spcBef>
              <a:spcAft>
                <a:spcPts val="0"/>
              </a:spcAft>
              <a:buClr>
                <a:schemeClr val="dk1"/>
              </a:buClr>
              <a:buSzPct val="100000"/>
              <a:buChar char="●"/>
            </a:pPr>
            <a:r>
              <a:rPr lang="en">
                <a:solidFill>
                  <a:schemeClr val="dk1"/>
                </a:solidFill>
              </a:rPr>
              <a:t>Why Big Data?</a:t>
            </a:r>
            <a:endParaRPr>
              <a:solidFill>
                <a:schemeClr val="dk1"/>
              </a:solidFill>
            </a:endParaRPr>
          </a:p>
          <a:p>
            <a:pPr indent="-334327" lvl="1" marL="914400" rtl="0" algn="l">
              <a:spcBef>
                <a:spcPts val="0"/>
              </a:spcBef>
              <a:spcAft>
                <a:spcPts val="0"/>
              </a:spcAft>
              <a:buClr>
                <a:schemeClr val="dk1"/>
              </a:buClr>
              <a:buSzPct val="100000"/>
              <a:buChar char="○"/>
            </a:pPr>
            <a:r>
              <a:rPr lang="en" sz="1800">
                <a:solidFill>
                  <a:schemeClr val="dk1"/>
                </a:solidFill>
              </a:rPr>
              <a:t>As the number of years increase, the scale of the data increases </a:t>
            </a:r>
            <a:endParaRPr sz="1800">
              <a:solidFill>
                <a:schemeClr val="dk1"/>
              </a:solidFill>
            </a:endParaRPr>
          </a:p>
          <a:p>
            <a:pPr indent="-334327" lvl="1" marL="914400" rtl="0" algn="l">
              <a:spcBef>
                <a:spcPts val="0"/>
              </a:spcBef>
              <a:spcAft>
                <a:spcPts val="0"/>
              </a:spcAft>
              <a:buClr>
                <a:schemeClr val="dk1"/>
              </a:buClr>
              <a:buSzPct val="100000"/>
              <a:buChar char="○"/>
            </a:pPr>
            <a:r>
              <a:rPr lang="en" sz="1800">
                <a:solidFill>
                  <a:schemeClr val="dk1"/>
                </a:solidFill>
              </a:rPr>
              <a:t>To perform analysis with machine learning, with larger number of features, we would need Big Data infrastructure</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Objective</a:t>
            </a:r>
            <a:endParaRPr b="1"/>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chemeClr val="dk1"/>
                </a:solidFill>
              </a:rPr>
              <a:t>Our objective is to analyse medical insurance plan parameters to observe -</a:t>
            </a:r>
            <a:endParaRPr>
              <a:solidFill>
                <a:schemeClr val="dk1"/>
              </a:solidFill>
            </a:endParaRPr>
          </a:p>
          <a:p>
            <a:pPr indent="0" lvl="0" marL="457200" rtl="0" algn="l">
              <a:lnSpc>
                <a:spcPct val="75000"/>
              </a:lnSpc>
              <a:spcBef>
                <a:spcPts val="1200"/>
              </a:spcBef>
              <a:spcAft>
                <a:spcPts val="0"/>
              </a:spcAft>
              <a:buClr>
                <a:schemeClr val="dk1"/>
              </a:buClr>
              <a:buSzPts val="1100"/>
              <a:buFont typeface="Arial"/>
              <a:buNone/>
            </a:pPr>
            <a:r>
              <a:rPr lang="en">
                <a:solidFill>
                  <a:schemeClr val="dk1"/>
                </a:solidFill>
              </a:rPr>
              <a:t>1. How plan rates affect people from different states</a:t>
            </a:r>
            <a:endParaRPr>
              <a:solidFill>
                <a:schemeClr val="dk1"/>
              </a:solidFill>
            </a:endParaRPr>
          </a:p>
          <a:p>
            <a:pPr indent="0" lvl="0" marL="457200" rtl="0" algn="l">
              <a:lnSpc>
                <a:spcPct val="75000"/>
              </a:lnSpc>
              <a:spcBef>
                <a:spcPts val="1200"/>
              </a:spcBef>
              <a:spcAft>
                <a:spcPts val="0"/>
              </a:spcAft>
              <a:buClr>
                <a:schemeClr val="dk1"/>
              </a:buClr>
              <a:buSzPts val="1100"/>
              <a:buFont typeface="Arial"/>
              <a:buNone/>
            </a:pPr>
            <a:r>
              <a:rPr lang="en">
                <a:solidFill>
                  <a:schemeClr val="dk1"/>
                </a:solidFill>
              </a:rPr>
              <a:t>2. Analysis of plan benefits across the states</a:t>
            </a:r>
            <a:endParaRPr>
              <a:solidFill>
                <a:schemeClr val="dk1"/>
              </a:solidFill>
            </a:endParaRPr>
          </a:p>
          <a:p>
            <a:pPr indent="0" lvl="0" marL="457200" rtl="0" algn="l">
              <a:lnSpc>
                <a:spcPct val="75000"/>
              </a:lnSpc>
              <a:spcBef>
                <a:spcPts val="1200"/>
              </a:spcBef>
              <a:spcAft>
                <a:spcPts val="0"/>
              </a:spcAft>
              <a:buClr>
                <a:schemeClr val="dk1"/>
              </a:buClr>
              <a:buSzPts val="1100"/>
              <a:buFont typeface="Arial"/>
              <a:buNone/>
            </a:pPr>
            <a:r>
              <a:rPr lang="en">
                <a:solidFill>
                  <a:schemeClr val="dk1"/>
                </a:solidFill>
              </a:rPr>
              <a:t>3. Effect of health habits and age of a person on the plan rates</a:t>
            </a:r>
            <a:endParaRPr>
              <a:solidFill>
                <a:schemeClr val="dk1"/>
              </a:solidFill>
            </a:endParaRPr>
          </a:p>
          <a:p>
            <a:pPr indent="0" lvl="0" marL="457200" rtl="0" algn="l">
              <a:lnSpc>
                <a:spcPct val="75000"/>
              </a:lnSpc>
              <a:spcBef>
                <a:spcPts val="1200"/>
              </a:spcBef>
              <a:spcAft>
                <a:spcPts val="0"/>
              </a:spcAft>
              <a:buClr>
                <a:schemeClr val="dk1"/>
              </a:buClr>
              <a:buSzPts val="1100"/>
              <a:buFont typeface="Arial"/>
              <a:buNone/>
            </a:pPr>
            <a:r>
              <a:rPr lang="en">
                <a:solidFill>
                  <a:schemeClr val="dk1"/>
                </a:solidFill>
              </a:rPr>
              <a:t>4. Distribution of plan rates across the insurance issuers</a:t>
            </a:r>
            <a:endParaRPr>
              <a:solidFill>
                <a:schemeClr val="dk1"/>
              </a:solidFill>
            </a:endParaRPr>
          </a:p>
          <a:p>
            <a:pPr indent="0" lvl="0" marL="457200" rtl="0" algn="l">
              <a:lnSpc>
                <a:spcPct val="75000"/>
              </a:lnSpc>
              <a:spcBef>
                <a:spcPts val="1200"/>
              </a:spcBef>
              <a:spcAft>
                <a:spcPts val="0"/>
              </a:spcAft>
              <a:buClr>
                <a:schemeClr val="dk1"/>
              </a:buClr>
              <a:buSzPts val="1100"/>
              <a:buFont typeface="Arial"/>
              <a:buNone/>
            </a:pPr>
            <a:r>
              <a:rPr lang="en">
                <a:solidFill>
                  <a:schemeClr val="dk1"/>
                </a:solidFill>
              </a:rPr>
              <a:t>5. Predict plan rates using applicable features.</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p:nvPr/>
        </p:nvSpPr>
        <p:spPr>
          <a:xfrm>
            <a:off x="475600" y="1365350"/>
            <a:ext cx="8259000" cy="3095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t>Docker</a:t>
            </a:r>
            <a:r>
              <a:rPr lang="en"/>
              <a:t> </a:t>
            </a:r>
            <a:endParaRPr/>
          </a:p>
          <a:p>
            <a:pPr indent="0" lvl="0" marL="0" rtl="0" algn="ctr">
              <a:spcBef>
                <a:spcPts val="0"/>
              </a:spcBef>
              <a:spcAft>
                <a:spcPts val="0"/>
              </a:spcAft>
              <a:buClr>
                <a:schemeClr val="dk1"/>
              </a:buClr>
              <a:buSzPts val="1100"/>
              <a:buFont typeface="Arial"/>
              <a:buNone/>
            </a:pPr>
            <a:r>
              <a:rPr lang="en" sz="900" u="sng">
                <a:solidFill>
                  <a:schemeClr val="accent5"/>
                </a:solidFill>
                <a:hlinkClick r:id="rId3">
                  <a:extLst>
                    <a:ext uri="{A12FA001-AC4F-418D-AE19-62706E023703}">
                      <ahyp:hlinkClr val="tx"/>
                    </a:ext>
                  </a:extLst>
                </a:hlinkClick>
              </a:rPr>
              <a:t>all-spark-notebook</a:t>
            </a:r>
            <a:r>
              <a:rPr lang="en" sz="100" u="sng">
                <a:solidFill>
                  <a:schemeClr val="accent5"/>
                </a:solidFill>
                <a:hlinkClick r:id="rId4">
                  <a:extLst>
                    <a:ext uri="{A12FA001-AC4F-418D-AE19-62706E023703}">
                      <ahyp:hlinkClr val="tx"/>
                    </a:ext>
                  </a:extLst>
                </a:hlinkClick>
              </a:rPr>
              <a:t> </a:t>
            </a:r>
            <a:endParaRPr sz="100">
              <a:solidFill>
                <a:schemeClr val="dk1"/>
              </a:solidFill>
            </a:endParaRPr>
          </a:p>
          <a:p>
            <a:pPr indent="0" lvl="0" marL="0" rtl="0" algn="ctr">
              <a:spcBef>
                <a:spcPts val="0"/>
              </a:spcBef>
              <a:spcAft>
                <a:spcPts val="0"/>
              </a:spcAft>
              <a:buNone/>
            </a:pPr>
            <a:r>
              <a:t/>
            </a:r>
            <a:endParaRPr/>
          </a:p>
        </p:txBody>
      </p:sp>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Architecture</a:t>
            </a:r>
            <a:endParaRPr b="1"/>
          </a:p>
        </p:txBody>
      </p:sp>
      <p:sp>
        <p:nvSpPr>
          <p:cNvPr id="75" name="Google Shape;75;p16"/>
          <p:cNvSpPr/>
          <p:nvPr/>
        </p:nvSpPr>
        <p:spPr>
          <a:xfrm>
            <a:off x="804251" y="2489800"/>
            <a:ext cx="3454200" cy="14784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t>PySpark</a:t>
            </a:r>
            <a:endParaRPr b="1"/>
          </a:p>
        </p:txBody>
      </p:sp>
      <p:sp>
        <p:nvSpPr>
          <p:cNvPr id="76" name="Google Shape;76;p16"/>
          <p:cNvSpPr/>
          <p:nvPr/>
        </p:nvSpPr>
        <p:spPr>
          <a:xfrm>
            <a:off x="2666601" y="3067743"/>
            <a:ext cx="1387200" cy="634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p</a:t>
            </a:r>
            <a:r>
              <a:rPr b="1" lang="en"/>
              <a:t>yspark.ml </a:t>
            </a:r>
            <a:endParaRPr b="1"/>
          </a:p>
        </p:txBody>
      </p:sp>
      <p:sp>
        <p:nvSpPr>
          <p:cNvPr id="77" name="Google Shape;77;p16"/>
          <p:cNvSpPr/>
          <p:nvPr/>
        </p:nvSpPr>
        <p:spPr>
          <a:xfrm>
            <a:off x="1093702" y="3067743"/>
            <a:ext cx="1482300" cy="634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p</a:t>
            </a:r>
            <a:r>
              <a:rPr b="1" lang="en"/>
              <a:t>yspark.sql  </a:t>
            </a:r>
            <a:endParaRPr b="1"/>
          </a:p>
        </p:txBody>
      </p:sp>
      <p:sp>
        <p:nvSpPr>
          <p:cNvPr id="78" name="Google Shape;78;p16"/>
          <p:cNvSpPr/>
          <p:nvPr/>
        </p:nvSpPr>
        <p:spPr>
          <a:xfrm>
            <a:off x="5968800" y="3212049"/>
            <a:ext cx="1482300" cy="490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p</a:t>
            </a:r>
            <a:r>
              <a:rPr b="1" lang="en"/>
              <a:t>lotly</a:t>
            </a:r>
            <a:endParaRPr b="1"/>
          </a:p>
        </p:txBody>
      </p:sp>
      <p:sp>
        <p:nvSpPr>
          <p:cNvPr id="79" name="Google Shape;79;p16"/>
          <p:cNvSpPr/>
          <p:nvPr/>
        </p:nvSpPr>
        <p:spPr>
          <a:xfrm>
            <a:off x="5033600" y="2489798"/>
            <a:ext cx="1482300" cy="490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a:t>
            </a:r>
            <a:r>
              <a:rPr b="1" lang="en"/>
              <a:t>eaborn</a:t>
            </a:r>
            <a:endParaRPr b="1"/>
          </a:p>
        </p:txBody>
      </p:sp>
      <p:sp>
        <p:nvSpPr>
          <p:cNvPr id="80" name="Google Shape;80;p16"/>
          <p:cNvSpPr/>
          <p:nvPr/>
        </p:nvSpPr>
        <p:spPr>
          <a:xfrm>
            <a:off x="6850625" y="2496648"/>
            <a:ext cx="1482300" cy="490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m</a:t>
            </a:r>
            <a:r>
              <a:rPr b="1" lang="en"/>
              <a:t>atplotlib</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Part I - </a:t>
            </a:r>
            <a:r>
              <a:rPr b="1" lang="en"/>
              <a:t>Rate vs State Analysis</a:t>
            </a:r>
            <a:endParaRPr b="1"/>
          </a:p>
        </p:txBody>
      </p:sp>
      <p:sp>
        <p:nvSpPr>
          <p:cNvPr id="86" name="Google Shape;86;p17"/>
          <p:cNvSpPr txBox="1"/>
          <p:nvPr>
            <p:ph idx="1" type="body"/>
          </p:nvPr>
        </p:nvSpPr>
        <p:spPr>
          <a:xfrm>
            <a:off x="291750" y="1143125"/>
            <a:ext cx="5093700" cy="29718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SzPts val="935"/>
              <a:buNone/>
            </a:pPr>
            <a:r>
              <a:rPr lang="en" sz="1400">
                <a:solidFill>
                  <a:schemeClr val="dk1"/>
                </a:solidFill>
              </a:rPr>
              <a:t>A user or an insurance company may want to know how the overall rates for an insurance plan varies across states. </a:t>
            </a:r>
            <a:endParaRPr sz="1400">
              <a:solidFill>
                <a:schemeClr val="dk1"/>
              </a:solidFill>
            </a:endParaRPr>
          </a:p>
          <a:p>
            <a:pPr indent="0" lvl="0" marL="0" rtl="0" algn="l">
              <a:lnSpc>
                <a:spcPct val="105000"/>
              </a:lnSpc>
              <a:spcBef>
                <a:spcPts val="1200"/>
              </a:spcBef>
              <a:spcAft>
                <a:spcPts val="0"/>
              </a:spcAft>
              <a:buSzPts val="935"/>
              <a:buNone/>
            </a:pPr>
            <a:r>
              <a:rPr lang="en" sz="1400">
                <a:solidFill>
                  <a:schemeClr val="dk1"/>
                </a:solidFill>
              </a:rPr>
              <a:t>Why? </a:t>
            </a:r>
            <a:endParaRPr sz="1400">
              <a:solidFill>
                <a:schemeClr val="dk1"/>
              </a:solidFill>
            </a:endParaRPr>
          </a:p>
          <a:p>
            <a:pPr indent="-317500" lvl="0" marL="457200" rtl="0" algn="l">
              <a:lnSpc>
                <a:spcPct val="105000"/>
              </a:lnSpc>
              <a:spcBef>
                <a:spcPts val="1200"/>
              </a:spcBef>
              <a:spcAft>
                <a:spcPts val="0"/>
              </a:spcAft>
              <a:buClr>
                <a:schemeClr val="dk1"/>
              </a:buClr>
              <a:buSzPts val="1400"/>
              <a:buChar char="●"/>
            </a:pPr>
            <a:r>
              <a:rPr lang="en" sz="1400">
                <a:solidFill>
                  <a:schemeClr val="dk1"/>
                </a:solidFill>
              </a:rPr>
              <a:t>Informs user whether living in a particular state has an effect on cost of their insurance plan.</a:t>
            </a:r>
            <a:endParaRPr sz="1400">
              <a:solidFill>
                <a:schemeClr val="dk1"/>
              </a:solidFill>
            </a:endParaRPr>
          </a:p>
          <a:p>
            <a:pPr indent="-317500" lvl="0" marL="457200" rtl="0" algn="l">
              <a:lnSpc>
                <a:spcPct val="105000"/>
              </a:lnSpc>
              <a:spcBef>
                <a:spcPts val="0"/>
              </a:spcBef>
              <a:spcAft>
                <a:spcPts val="0"/>
              </a:spcAft>
              <a:buClr>
                <a:schemeClr val="dk1"/>
              </a:buClr>
              <a:buSzPts val="1400"/>
              <a:buChar char="●"/>
            </a:pPr>
            <a:r>
              <a:rPr lang="en" sz="1400">
                <a:solidFill>
                  <a:schemeClr val="dk1"/>
                </a:solidFill>
              </a:rPr>
              <a:t>The insights obtained can help insurance companies structure new insurance plans.</a:t>
            </a:r>
            <a:endParaRPr sz="1400">
              <a:solidFill>
                <a:schemeClr val="dk1"/>
              </a:solidFill>
            </a:endParaRPr>
          </a:p>
          <a:p>
            <a:pPr indent="0" lvl="0" marL="0" rtl="0" algn="l">
              <a:spcBef>
                <a:spcPts val="1200"/>
              </a:spcBef>
              <a:spcAft>
                <a:spcPts val="1200"/>
              </a:spcAft>
              <a:buNone/>
            </a:pPr>
            <a:r>
              <a:rPr lang="en" sz="1400">
                <a:solidFill>
                  <a:schemeClr val="dk1"/>
                </a:solidFill>
              </a:rPr>
              <a:t>Visualized average insurance rate for a particular state so insurance companies can better understand their user base.</a:t>
            </a:r>
            <a:endParaRPr sz="1400">
              <a:solidFill>
                <a:schemeClr val="dk1"/>
              </a:solidFill>
            </a:endParaRPr>
          </a:p>
        </p:txBody>
      </p:sp>
      <p:sp>
        <p:nvSpPr>
          <p:cNvPr id="87" name="Google Shape;87;p17"/>
          <p:cNvSpPr txBox="1"/>
          <p:nvPr>
            <p:ph idx="1" type="body"/>
          </p:nvPr>
        </p:nvSpPr>
        <p:spPr>
          <a:xfrm>
            <a:off x="291750" y="4114925"/>
            <a:ext cx="8560500" cy="808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solidFill>
                  <a:schemeClr val="dk1"/>
                </a:solidFill>
              </a:rPr>
              <a:t>C</a:t>
            </a:r>
            <a:r>
              <a:rPr lang="en" sz="1400">
                <a:solidFill>
                  <a:schemeClr val="dk1"/>
                </a:solidFill>
              </a:rPr>
              <a:t>onclusion  - There is no clear dependence between an individual's insurance plan rate and the state that the individual is from (there was a low correlation ratio - 0.0032).</a:t>
            </a:r>
            <a:endParaRPr sz="1400">
              <a:solidFill>
                <a:schemeClr val="dk1"/>
              </a:solidFill>
            </a:endParaRPr>
          </a:p>
        </p:txBody>
      </p:sp>
      <p:pic>
        <p:nvPicPr>
          <p:cNvPr id="88" name="Google Shape;88;p17"/>
          <p:cNvPicPr preferRelativeResize="0"/>
          <p:nvPr/>
        </p:nvPicPr>
        <p:blipFill rotWithShape="1">
          <a:blip r:embed="rId3">
            <a:alphaModFix/>
          </a:blip>
          <a:srcRect b="0" l="0" r="0" t="11995"/>
          <a:stretch/>
        </p:blipFill>
        <p:spPr>
          <a:xfrm>
            <a:off x="8349800" y="1054025"/>
            <a:ext cx="767250" cy="2773650"/>
          </a:xfrm>
          <a:prstGeom prst="rect">
            <a:avLst/>
          </a:prstGeom>
          <a:noFill/>
          <a:ln>
            <a:noFill/>
          </a:ln>
          <a:effectLst>
            <a:outerShdw blurRad="57150" rotWithShape="0" algn="bl" dir="5400000" dist="19050">
              <a:srgbClr val="000000"/>
            </a:outerShdw>
          </a:effectLst>
        </p:spPr>
      </p:pic>
      <p:pic>
        <p:nvPicPr>
          <p:cNvPr id="89" name="Google Shape;89;p17"/>
          <p:cNvPicPr preferRelativeResize="0"/>
          <p:nvPr/>
        </p:nvPicPr>
        <p:blipFill>
          <a:blip r:embed="rId4">
            <a:alphaModFix/>
          </a:blip>
          <a:stretch>
            <a:fillRect/>
          </a:stretch>
        </p:blipFill>
        <p:spPr>
          <a:xfrm>
            <a:off x="5038875" y="1017725"/>
            <a:ext cx="3499324" cy="2846250"/>
          </a:xfrm>
          <a:prstGeom prst="rect">
            <a:avLst/>
          </a:prstGeom>
          <a:noFill/>
          <a:ln>
            <a:noFill/>
          </a:ln>
          <a:effectLst>
            <a:outerShdw blurRad="57150" rotWithShape="0" algn="bl" dir="5400000" dist="19050">
              <a:srgbClr val="000000"/>
            </a:outerShdw>
          </a:effectLst>
        </p:spPr>
      </p:pic>
      <p:sp>
        <p:nvSpPr>
          <p:cNvPr id="90" name="Google Shape;90;p17"/>
          <p:cNvSpPr txBox="1"/>
          <p:nvPr/>
        </p:nvSpPr>
        <p:spPr>
          <a:xfrm flipH="1">
            <a:off x="8174900" y="3495275"/>
            <a:ext cx="9516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t>Annual Individual insurance rate</a:t>
            </a:r>
            <a:endParaRPr sz="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220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Part II - Analysis of Plan Benefits </a:t>
            </a:r>
            <a:endParaRPr b="1"/>
          </a:p>
        </p:txBody>
      </p:sp>
      <p:sp>
        <p:nvSpPr>
          <p:cNvPr id="96" name="Google Shape;96;p18"/>
          <p:cNvSpPr txBox="1"/>
          <p:nvPr>
            <p:ph idx="1" type="body"/>
          </p:nvPr>
        </p:nvSpPr>
        <p:spPr>
          <a:xfrm>
            <a:off x="311700" y="864400"/>
            <a:ext cx="8520600" cy="4117200"/>
          </a:xfrm>
          <a:prstGeom prst="rect">
            <a:avLst/>
          </a:prstGeom>
        </p:spPr>
        <p:txBody>
          <a:bodyPr anchorCtr="0" anchor="t" bIns="91425" lIns="91425" spcFirstLastPara="1" rIns="91425" wrap="square" tIns="91425">
            <a:normAutofit/>
          </a:bodyPr>
          <a:lstStyle/>
          <a:p>
            <a:pPr indent="0" lvl="0" marL="0" rtl="0" algn="l">
              <a:lnSpc>
                <a:spcPct val="75000"/>
              </a:lnSpc>
              <a:spcBef>
                <a:spcPts val="0"/>
              </a:spcBef>
              <a:spcAft>
                <a:spcPts val="0"/>
              </a:spcAft>
              <a:buNone/>
            </a:pPr>
            <a:r>
              <a:rPr lang="en" sz="1400">
                <a:solidFill>
                  <a:schemeClr val="dk1"/>
                </a:solidFill>
              </a:rPr>
              <a:t>Plan Benefits across the Years -</a:t>
            </a:r>
            <a:endParaRPr sz="1400">
              <a:solidFill>
                <a:schemeClr val="dk1"/>
              </a:solidFill>
            </a:endParaRPr>
          </a:p>
          <a:p>
            <a:pPr indent="0" lvl="0" marL="0" rtl="0" algn="l">
              <a:lnSpc>
                <a:spcPct val="75000"/>
              </a:lnSpc>
              <a:spcBef>
                <a:spcPts val="1200"/>
              </a:spcBef>
              <a:spcAft>
                <a:spcPts val="0"/>
              </a:spcAft>
              <a:buNone/>
            </a:pPr>
            <a:r>
              <a:rPr lang="en" sz="1400">
                <a:solidFill>
                  <a:schemeClr val="dk1"/>
                </a:solidFill>
              </a:rPr>
              <a:t>Top 5 benefits in each of the years 2014, 2015, 2016 -</a:t>
            </a:r>
            <a:endParaRPr sz="1400">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id="97" name="Google Shape;97;p18"/>
          <p:cNvPicPr preferRelativeResize="0"/>
          <p:nvPr/>
        </p:nvPicPr>
        <p:blipFill>
          <a:blip r:embed="rId3">
            <a:alphaModFix/>
          </a:blip>
          <a:stretch>
            <a:fillRect/>
          </a:stretch>
        </p:blipFill>
        <p:spPr>
          <a:xfrm>
            <a:off x="367050" y="1648713"/>
            <a:ext cx="2543768" cy="1807625"/>
          </a:xfrm>
          <a:prstGeom prst="rect">
            <a:avLst/>
          </a:prstGeom>
          <a:noFill/>
          <a:ln>
            <a:noFill/>
          </a:ln>
        </p:spPr>
      </p:pic>
      <p:sp>
        <p:nvSpPr>
          <p:cNvPr id="98" name="Google Shape;98;p18"/>
          <p:cNvSpPr txBox="1"/>
          <p:nvPr/>
        </p:nvSpPr>
        <p:spPr>
          <a:xfrm>
            <a:off x="1223675" y="3528325"/>
            <a:ext cx="61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2014</a:t>
            </a:r>
            <a:endParaRPr/>
          </a:p>
        </p:txBody>
      </p:sp>
      <p:pic>
        <p:nvPicPr>
          <p:cNvPr id="99" name="Google Shape;99;p18"/>
          <p:cNvPicPr preferRelativeResize="0"/>
          <p:nvPr/>
        </p:nvPicPr>
        <p:blipFill rotWithShape="1">
          <a:blip r:embed="rId4">
            <a:alphaModFix/>
          </a:blip>
          <a:srcRect b="4550" l="-1790" r="1789" t="-4549"/>
          <a:stretch/>
        </p:blipFill>
        <p:spPr>
          <a:xfrm>
            <a:off x="3121548" y="1667938"/>
            <a:ext cx="2502119" cy="1769175"/>
          </a:xfrm>
          <a:prstGeom prst="rect">
            <a:avLst/>
          </a:prstGeom>
          <a:noFill/>
          <a:ln>
            <a:noFill/>
          </a:ln>
        </p:spPr>
      </p:pic>
      <p:sp>
        <p:nvSpPr>
          <p:cNvPr id="100" name="Google Shape;100;p18"/>
          <p:cNvSpPr txBox="1"/>
          <p:nvPr/>
        </p:nvSpPr>
        <p:spPr>
          <a:xfrm>
            <a:off x="4062988" y="3528325"/>
            <a:ext cx="61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2015</a:t>
            </a:r>
            <a:endParaRPr/>
          </a:p>
        </p:txBody>
      </p:sp>
      <p:pic>
        <p:nvPicPr>
          <p:cNvPr id="101" name="Google Shape;101;p18"/>
          <p:cNvPicPr preferRelativeResize="0"/>
          <p:nvPr/>
        </p:nvPicPr>
        <p:blipFill>
          <a:blip r:embed="rId5">
            <a:alphaModFix/>
          </a:blip>
          <a:stretch>
            <a:fillRect/>
          </a:stretch>
        </p:blipFill>
        <p:spPr>
          <a:xfrm>
            <a:off x="5940038" y="1667961"/>
            <a:ext cx="2543775" cy="1775521"/>
          </a:xfrm>
          <a:prstGeom prst="rect">
            <a:avLst/>
          </a:prstGeom>
          <a:noFill/>
          <a:ln>
            <a:noFill/>
          </a:ln>
        </p:spPr>
      </p:pic>
      <p:sp>
        <p:nvSpPr>
          <p:cNvPr id="102" name="Google Shape;102;p18"/>
          <p:cNvSpPr txBox="1"/>
          <p:nvPr/>
        </p:nvSpPr>
        <p:spPr>
          <a:xfrm>
            <a:off x="6902331" y="3528325"/>
            <a:ext cx="61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2016</a:t>
            </a:r>
            <a:endParaRPr/>
          </a:p>
        </p:txBody>
      </p:sp>
      <p:sp>
        <p:nvSpPr>
          <p:cNvPr id="103" name="Google Shape;103;p18"/>
          <p:cNvSpPr txBox="1"/>
          <p:nvPr/>
        </p:nvSpPr>
        <p:spPr>
          <a:xfrm>
            <a:off x="311700" y="3881400"/>
            <a:ext cx="83529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Conclusion:</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For m</a:t>
            </a:r>
            <a:r>
              <a:rPr lang="en">
                <a:solidFill>
                  <a:schemeClr val="dk1"/>
                </a:solidFill>
              </a:rPr>
              <a:t>ost of the states, the maximum used benefit is related to dental care/Orthodontia</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Thus dental care is the most sought after benefit</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Insurance providers can use this info and design their plans accordingly</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11700" y="257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Most availed Plan Benefit per State</a:t>
            </a:r>
            <a:endParaRPr b="1"/>
          </a:p>
        </p:txBody>
      </p:sp>
      <p:sp>
        <p:nvSpPr>
          <p:cNvPr id="109" name="Google Shape;109;p19"/>
          <p:cNvSpPr txBox="1"/>
          <p:nvPr>
            <p:ph idx="1" type="body"/>
          </p:nvPr>
        </p:nvSpPr>
        <p:spPr>
          <a:xfrm>
            <a:off x="311700" y="1152475"/>
            <a:ext cx="4523400" cy="3668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Find distinct states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Preprocess state codes to remove junk values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Group by state code, benefit name and find the benefit counts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Use the window function </a:t>
            </a:r>
            <a:r>
              <a:rPr lang="en">
                <a:solidFill>
                  <a:schemeClr val="dk1"/>
                </a:solidFill>
              </a:rPr>
              <a:t>to find the top benefit used in each state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We can get an idea of which healthcare service is most needed in each state from this.</a:t>
            </a:r>
            <a:endParaRPr>
              <a:solidFill>
                <a:schemeClr val="dk1"/>
              </a:solidFill>
            </a:endParaRPr>
          </a:p>
        </p:txBody>
      </p:sp>
      <p:pic>
        <p:nvPicPr>
          <p:cNvPr id="110" name="Google Shape;110;p19"/>
          <p:cNvPicPr preferRelativeResize="0"/>
          <p:nvPr/>
        </p:nvPicPr>
        <p:blipFill>
          <a:blip r:embed="rId3">
            <a:alphaModFix/>
          </a:blip>
          <a:stretch>
            <a:fillRect/>
          </a:stretch>
        </p:blipFill>
        <p:spPr>
          <a:xfrm>
            <a:off x="5200225" y="1219300"/>
            <a:ext cx="3632075" cy="3389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20"/>
          <p:cNvPicPr preferRelativeResize="0"/>
          <p:nvPr/>
        </p:nvPicPr>
        <p:blipFill>
          <a:blip r:embed="rId3">
            <a:alphaModFix/>
          </a:blip>
          <a:stretch>
            <a:fillRect/>
          </a:stretch>
        </p:blipFill>
        <p:spPr>
          <a:xfrm>
            <a:off x="311700" y="782975"/>
            <a:ext cx="4610899" cy="4192324"/>
          </a:xfrm>
          <a:prstGeom prst="rect">
            <a:avLst/>
          </a:prstGeom>
          <a:noFill/>
          <a:ln>
            <a:noFill/>
          </a:ln>
        </p:spPr>
      </p:pic>
      <p:sp>
        <p:nvSpPr>
          <p:cNvPr id="116" name="Google Shape;116;p20"/>
          <p:cNvSpPr txBox="1"/>
          <p:nvPr/>
        </p:nvSpPr>
        <p:spPr>
          <a:xfrm>
            <a:off x="5171500" y="124350"/>
            <a:ext cx="3573900" cy="517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Char char="●"/>
            </a:pPr>
            <a:r>
              <a:rPr lang="en" sz="1800">
                <a:solidFill>
                  <a:schemeClr val="dk1"/>
                </a:solidFill>
              </a:rPr>
              <a:t>Group by StateCode</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Find the total number of benefits associated with each state.</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State code - x axis, no of benefits- y axis</a:t>
            </a:r>
            <a:endParaRPr sz="1800">
              <a:solidFill>
                <a:schemeClr val="dk1"/>
              </a:solidFill>
            </a:endParaRPr>
          </a:p>
          <a:p>
            <a:pPr indent="0" lvl="0" marL="0" rtl="0" algn="l">
              <a:spcBef>
                <a:spcPts val="0"/>
              </a:spcBef>
              <a:spcAft>
                <a:spcPts val="0"/>
              </a:spcAft>
              <a:buNone/>
            </a:pPr>
            <a:r>
              <a:rPr b="1" lang="en" sz="1800">
                <a:solidFill>
                  <a:schemeClr val="dk1"/>
                </a:solidFill>
              </a:rPr>
              <a:t>Conclusion:</a:t>
            </a:r>
            <a:endParaRPr b="1"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We can see that state WI(Wisconsin) is using maximum number of benefits, followed by TX(Texas)</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The state using least number of benefits is Hawaii</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This means that insurance providers are offering a wider range of benefits in the top states</a:t>
            </a:r>
            <a:endParaRPr sz="1800">
              <a:solidFill>
                <a:schemeClr val="dk1"/>
              </a:solidFill>
            </a:endParaRPr>
          </a:p>
        </p:txBody>
      </p:sp>
      <p:sp>
        <p:nvSpPr>
          <p:cNvPr id="117" name="Google Shape;117;p20"/>
          <p:cNvSpPr txBox="1"/>
          <p:nvPr>
            <p:ph type="title"/>
          </p:nvPr>
        </p:nvSpPr>
        <p:spPr>
          <a:xfrm>
            <a:off x="387425" y="15967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990"/>
              <a:buFont typeface="Arial"/>
              <a:buNone/>
            </a:pPr>
            <a:r>
              <a:rPr b="1" lang="en" sz="2520"/>
              <a:t>Plan Benefits across States</a:t>
            </a:r>
            <a:endParaRPr b="1" sz="2520"/>
          </a:p>
          <a:p>
            <a:pPr indent="0" lvl="0" marL="0" rtl="0" algn="l">
              <a:spcBef>
                <a:spcPts val="1200"/>
              </a:spcBef>
              <a:spcAft>
                <a:spcPts val="0"/>
              </a:spcAft>
              <a:buSzPts val="990"/>
              <a:buNone/>
            </a:pPr>
            <a:r>
              <a:t/>
            </a:r>
            <a:endParaRPr b="1" sz="252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1700" y="163100"/>
            <a:ext cx="8520600" cy="68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520"/>
              <a:t>Part III - </a:t>
            </a:r>
            <a:r>
              <a:rPr b="1" lang="en" sz="2520"/>
              <a:t>Effect of Age on Plan rates</a:t>
            </a:r>
            <a:endParaRPr b="1" sz="3420"/>
          </a:p>
        </p:txBody>
      </p:sp>
      <p:sp>
        <p:nvSpPr>
          <p:cNvPr id="123" name="Google Shape;123;p21"/>
          <p:cNvSpPr txBox="1"/>
          <p:nvPr>
            <p:ph idx="1" type="body"/>
          </p:nvPr>
        </p:nvSpPr>
        <p:spPr>
          <a:xfrm>
            <a:off x="231200" y="905550"/>
            <a:ext cx="3998700" cy="3844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Comparing the average plan rate with age for non-dental plan, the average increase with age.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Correlation is - </a:t>
            </a:r>
            <a:r>
              <a:rPr lang="en" sz="1700">
                <a:solidFill>
                  <a:schemeClr val="dk1"/>
                </a:solidFill>
                <a:highlight>
                  <a:srgbClr val="FFFFFF"/>
                </a:highlight>
              </a:rPr>
              <a:t>0.7599</a:t>
            </a:r>
            <a:endParaRPr sz="1700">
              <a:solidFill>
                <a:schemeClr val="dk1"/>
              </a:solidFill>
              <a:highlight>
                <a:srgbClr val="FFFFFF"/>
              </a:highlight>
            </a:endParaRPr>
          </a:p>
          <a:p>
            <a:pPr indent="0" lvl="0" marL="0" rtl="0" algn="l">
              <a:spcBef>
                <a:spcPts val="1200"/>
              </a:spcBef>
              <a:spcAft>
                <a:spcPts val="0"/>
              </a:spcAft>
              <a:buNone/>
            </a:pPr>
            <a:r>
              <a:t/>
            </a:r>
            <a:endParaRPr sz="1700">
              <a:solidFill>
                <a:schemeClr val="dk1"/>
              </a:solidFill>
              <a:highlight>
                <a:srgbClr val="FFFFFF"/>
              </a:highlight>
            </a:endParaRPr>
          </a:p>
          <a:p>
            <a:pPr indent="0" lvl="0" marL="0" rtl="0" algn="l">
              <a:spcBef>
                <a:spcPts val="1200"/>
              </a:spcBef>
              <a:spcAft>
                <a:spcPts val="0"/>
              </a:spcAft>
              <a:buNone/>
            </a:pPr>
            <a:r>
              <a:rPr lang="en">
                <a:solidFill>
                  <a:schemeClr val="dk1"/>
                </a:solidFill>
              </a:rPr>
              <a:t>Conclusion: Age and Plan rates are </a:t>
            </a:r>
            <a:r>
              <a:rPr lang="en">
                <a:solidFill>
                  <a:schemeClr val="dk1"/>
                </a:solidFill>
              </a:rPr>
              <a:t>strongly</a:t>
            </a:r>
            <a:r>
              <a:rPr lang="en">
                <a:solidFill>
                  <a:schemeClr val="dk1"/>
                </a:solidFill>
              </a:rPr>
              <a:t> dependent.</a:t>
            </a:r>
            <a:endParaRPr>
              <a:solidFill>
                <a:schemeClr val="dk1"/>
              </a:solidFill>
            </a:endParaRPr>
          </a:p>
          <a:p>
            <a:pPr indent="0" lvl="0" marL="0" rtl="0" algn="l">
              <a:spcBef>
                <a:spcPts val="1200"/>
              </a:spcBef>
              <a:spcAft>
                <a:spcPts val="1200"/>
              </a:spcAft>
              <a:buNone/>
            </a:pPr>
            <a:r>
              <a:rPr lang="en">
                <a:solidFill>
                  <a:schemeClr val="dk1"/>
                </a:solidFill>
              </a:rPr>
              <a:t>Insurance users can keep this in mind while setting aside money for an insurance plan.</a:t>
            </a:r>
            <a:endParaRPr>
              <a:solidFill>
                <a:schemeClr val="dk1"/>
              </a:solidFill>
            </a:endParaRPr>
          </a:p>
        </p:txBody>
      </p:sp>
      <p:pic>
        <p:nvPicPr>
          <p:cNvPr id="124" name="Google Shape;124;p21"/>
          <p:cNvPicPr preferRelativeResize="0"/>
          <p:nvPr/>
        </p:nvPicPr>
        <p:blipFill>
          <a:blip r:embed="rId3">
            <a:alphaModFix/>
          </a:blip>
          <a:stretch>
            <a:fillRect/>
          </a:stretch>
        </p:blipFill>
        <p:spPr>
          <a:xfrm>
            <a:off x="4408994" y="745050"/>
            <a:ext cx="4236807" cy="4165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