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65" r:id="rId2"/>
    <p:sldId id="266" r:id="rId3"/>
    <p:sldId id="268" r:id="rId4"/>
    <p:sldId id="262" r:id="rId5"/>
    <p:sldId id="263" r:id="rId6"/>
    <p:sldId id="264" r:id="rId7"/>
    <p:sldId id="271" r:id="rId8"/>
    <p:sldId id="275" r:id="rId9"/>
    <p:sldId id="276" r:id="rId10"/>
    <p:sldId id="257" r:id="rId11"/>
    <p:sldId id="258" r:id="rId12"/>
    <p:sldId id="256" r:id="rId13"/>
    <p:sldId id="259" r:id="rId14"/>
    <p:sldId id="274" r:id="rId15"/>
    <p:sldId id="284" r:id="rId16"/>
    <p:sldId id="285" r:id="rId17"/>
    <p:sldId id="269"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B86D26-4AA4-4F90-BB95-258DF1FF82AB}" type="datetimeFigureOut">
              <a:rPr lang="en-US"/>
              <a:t>9/23/2023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A5F2E-292F-4AE8-B3B1-3D3E00C0E853}"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9/23/2023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9/23/2023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t>9/23/2023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t>9/23/2023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t>9/23/2023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l="-7000" r="-7000"/>
          </a:stretch>
        </a:blip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ctrTitle" idx="4294967295"/>
          </p:nvPr>
        </p:nvSpPr>
        <p:spPr>
          <a:xfrm>
            <a:off x="1389753" y="153988"/>
            <a:ext cx="11707812" cy="1562100"/>
          </a:xfrm>
          <a:prstGeom prst="rect">
            <a:avLst/>
          </a:prstGeom>
        </p:spPr>
        <p:txBody>
          <a:bodyPr spcFirstLastPara="1" wrap="square" lIns="0" tIns="0" rIns="0" bIns="0" anchor="ctr" anchorCtr="0">
            <a:noAutofit/>
            <a:scene3d>
              <a:camera prst="orthographicFront"/>
              <a:lightRig rig="threePt" dir="t"/>
            </a:scene3d>
          </a:bodyPr>
          <a:lstStyle/>
          <a:p>
            <a:br>
              <a:rPr lang="en-US" altLang="en-IN"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altLang="en-IN" sz="2800" b="1">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                               PROJECT PRESENTATION ON                                </a:t>
            </a:r>
            <a:br>
              <a:rPr lang="en-US" altLang="en-IN"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US" altLang="en-IN"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altLang="en-IN" sz="2800" b="1">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                                  “VOIZFONICA TELECOM</a:t>
            </a:r>
            <a:r>
              <a:rPr lang="en-US" sz="2800" b="1">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a:t>
            </a:r>
            <a:br>
              <a:rPr lang="en-IN"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endParaRPr lang="en-IN" sz="2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33" name="TextBox 32"/>
          <p:cNvSpPr txBox="1"/>
          <p:nvPr/>
        </p:nvSpPr>
        <p:spPr>
          <a:xfrm>
            <a:off x="6214480" y="3997219"/>
            <a:ext cx="29098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dirty="0">
                <a:cs typeface="Calibri" panose="020F0502020204030204"/>
              </a:rPr>
              <a:t>           </a:t>
            </a:r>
            <a:endParaRPr lang="en-US" sz="1200" b="1" dirty="0">
              <a:cs typeface="Calibri" panose="020F0502020204030204"/>
            </a:endParaRPr>
          </a:p>
        </p:txBody>
      </p:sp>
      <p:sp>
        <p:nvSpPr>
          <p:cNvPr id="5" name="Title 1"/>
          <p:cNvSpPr txBox="1"/>
          <p:nvPr/>
        </p:nvSpPr>
        <p:spPr>
          <a:xfrm>
            <a:off x="-408610" y="342487"/>
            <a:ext cx="3666160" cy="61001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a:t>
            </a:r>
            <a:r>
              <a:rPr lang="en-US" sz="3100" dirty="0"/>
              <a:t>HOMEPAGE</a:t>
            </a:r>
            <a:endParaRPr lang="en-US" sz="3100" dirty="0">
              <a:cs typeface="Calibri Light" panose="020F0302020204030204"/>
            </a:endParaRPr>
          </a:p>
        </p:txBody>
      </p:sp>
      <p:pic>
        <p:nvPicPr>
          <p:cNvPr id="37" name="Picture 36" descr="Screenshot (1271).png"/>
          <p:cNvPicPr>
            <a:picLocks noChangeAspect="1"/>
          </p:cNvPicPr>
          <p:nvPr/>
        </p:nvPicPr>
        <p:blipFill>
          <a:blip r:embed="rId3" cstate="print"/>
          <a:stretch>
            <a:fillRect/>
          </a:stretch>
        </p:blipFill>
        <p:spPr>
          <a:xfrm>
            <a:off x="457200" y="1028700"/>
            <a:ext cx="7143750" cy="5086349"/>
          </a:xfrm>
          <a:prstGeom prst="rect">
            <a:avLst/>
          </a:prstGeom>
        </p:spPr>
      </p:pic>
      <p:sp>
        <p:nvSpPr>
          <p:cNvPr id="39" name="Rectangle 38"/>
          <p:cNvSpPr/>
          <p:nvPr/>
        </p:nvSpPr>
        <p:spPr>
          <a:xfrm>
            <a:off x="7791450" y="1943100"/>
            <a:ext cx="4171950" cy="2781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This is how our home page looks which contains the following services:</a:t>
            </a:r>
          </a:p>
          <a:p>
            <a:pPr algn="just"/>
            <a:r>
              <a:rPr lang="en-US" dirty="0">
                <a:solidFill>
                  <a:schemeClr val="tx1"/>
                </a:solidFill>
              </a:rPr>
              <a:t> *Prepaid </a:t>
            </a:r>
          </a:p>
          <a:p>
            <a:pPr algn="just"/>
            <a:r>
              <a:rPr lang="en-US" dirty="0">
                <a:solidFill>
                  <a:schemeClr val="tx1"/>
                </a:solidFill>
              </a:rPr>
              <a:t> *Postpaid </a:t>
            </a:r>
          </a:p>
          <a:p>
            <a:pPr algn="just"/>
            <a:r>
              <a:rPr lang="en-US" dirty="0">
                <a:solidFill>
                  <a:schemeClr val="tx1"/>
                </a:solidFill>
              </a:rPr>
              <a:t> *Dongle Prepaid </a:t>
            </a:r>
          </a:p>
          <a:p>
            <a:pPr algn="just"/>
            <a:r>
              <a:rPr lang="en-US" dirty="0">
                <a:solidFill>
                  <a:schemeClr val="tx1"/>
                </a:solidFill>
              </a:rPr>
              <a:t> *Dongle postpaid </a:t>
            </a:r>
          </a:p>
          <a:p>
            <a:pPr algn="just"/>
            <a:r>
              <a:rPr lang="en-US" dirty="0">
                <a:solidFill>
                  <a:schemeClr val="tx1"/>
                </a:solidFill>
              </a:rPr>
              <a:t> *About us</a:t>
            </a:r>
          </a:p>
          <a:p>
            <a:pPr algn="just"/>
            <a:r>
              <a:rPr lang="en-US" dirty="0">
                <a:solidFill>
                  <a:schemeClr val="tx1"/>
                </a:solidFill>
              </a:rPr>
              <a:t> *Get Help</a:t>
            </a:r>
          </a:p>
          <a:p>
            <a:pPr algn="just"/>
            <a:r>
              <a:rPr lang="en-US" dirty="0">
                <a:solidFill>
                  <a:schemeClr val="tx1"/>
                </a:solidFill>
              </a:rPr>
              <a:t> *Login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12" name="Title 1"/>
          <p:cNvSpPr txBox="1"/>
          <p:nvPr/>
        </p:nvSpPr>
        <p:spPr>
          <a:xfrm>
            <a:off x="-132523" y="463964"/>
            <a:ext cx="4507948" cy="72700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a:t>
            </a:r>
            <a:r>
              <a:rPr lang="en-US" sz="2400" dirty="0"/>
              <a:t>Customer Login:</a:t>
            </a:r>
            <a:endParaRPr lang="en-US" sz="2400" dirty="0">
              <a:cs typeface="Calibri Light" panose="020F0302020204030204"/>
            </a:endParaRPr>
          </a:p>
        </p:txBody>
      </p:sp>
      <p:pic>
        <p:nvPicPr>
          <p:cNvPr id="28" name="Picture 27" descr="Screenshot (1274).png"/>
          <p:cNvPicPr>
            <a:picLocks noChangeAspect="1"/>
          </p:cNvPicPr>
          <p:nvPr/>
        </p:nvPicPr>
        <p:blipFill>
          <a:blip r:embed="rId3" cstate="print"/>
          <a:stretch>
            <a:fillRect/>
          </a:stretch>
        </p:blipFill>
        <p:spPr>
          <a:xfrm>
            <a:off x="457200" y="1371600"/>
            <a:ext cx="7391400" cy="4343399"/>
          </a:xfrm>
          <a:prstGeom prst="rect">
            <a:avLst/>
          </a:prstGeom>
        </p:spPr>
      </p:pic>
      <p:sp>
        <p:nvSpPr>
          <p:cNvPr id="30" name="Rectangle 29"/>
          <p:cNvSpPr/>
          <p:nvPr/>
        </p:nvSpPr>
        <p:spPr>
          <a:xfrm>
            <a:off x="8172450" y="2209800"/>
            <a:ext cx="3600450" cy="24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-If the user is already registered he/she can access all our services.</a:t>
            </a:r>
          </a:p>
          <a:p>
            <a:pPr algn="just"/>
            <a:endParaRPr lang="en-US" dirty="0">
              <a:solidFill>
                <a:schemeClr val="tx1"/>
              </a:solidFill>
            </a:endParaRPr>
          </a:p>
          <a:p>
            <a:pPr algn="just"/>
            <a:r>
              <a:rPr lang="en-US" dirty="0">
                <a:solidFill>
                  <a:schemeClr val="tx1"/>
                </a:solidFill>
              </a:rPr>
              <a:t>-If the user is new then he/she can contact the service provider for more information and guidance</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4" name="Title 1"/>
          <p:cNvSpPr txBox="1"/>
          <p:nvPr/>
        </p:nvSpPr>
        <p:spPr>
          <a:xfrm>
            <a:off x="575310" y="464185"/>
            <a:ext cx="4316095" cy="716280"/>
          </a:xfrm>
          <a:prstGeom prst="rect">
            <a:avLst/>
          </a:prstGeom>
        </p:spPr>
        <p:txBody>
          <a:bodyPr vert="horz" lIns="91440" tIns="45720" rIns="91440" bIns="45720" rtlCol="0" anchor="b">
            <a:normAutofit fontScale="5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DASHBOARD (AFTER LOGIN):</a:t>
            </a:r>
            <a:endParaRPr lang="en-US" dirty="0">
              <a:cs typeface="Calibri Light" panose="020F0302020204030204"/>
            </a:endParaRPr>
          </a:p>
        </p:txBody>
      </p:sp>
      <p:pic>
        <p:nvPicPr>
          <p:cNvPr id="13" name="Picture 12" descr="Screenshot (1270).png"/>
          <p:cNvPicPr>
            <a:picLocks noChangeAspect="1"/>
          </p:cNvPicPr>
          <p:nvPr/>
        </p:nvPicPr>
        <p:blipFill>
          <a:blip r:embed="rId3" cstate="print"/>
          <a:stretch>
            <a:fillRect/>
          </a:stretch>
        </p:blipFill>
        <p:spPr>
          <a:xfrm>
            <a:off x="266700" y="1371600"/>
            <a:ext cx="6838951" cy="4248150"/>
          </a:xfrm>
          <a:prstGeom prst="rect">
            <a:avLst/>
          </a:prstGeom>
        </p:spPr>
      </p:pic>
      <p:sp>
        <p:nvSpPr>
          <p:cNvPr id="25" name="Rectangle 24"/>
          <p:cNvSpPr/>
          <p:nvPr/>
        </p:nvSpPr>
        <p:spPr>
          <a:xfrm>
            <a:off x="7315200" y="1752600"/>
            <a:ext cx="4552950" cy="34861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When the user clicks on login he/she will be directed to the user dashboard.</a:t>
            </a:r>
          </a:p>
          <a:p>
            <a:pPr algn="just"/>
            <a:r>
              <a:rPr lang="en-US" dirty="0">
                <a:solidFill>
                  <a:schemeClr val="tx1"/>
                </a:solidFill>
              </a:rPr>
              <a:t>-In the user dashboard the user can see the services like:</a:t>
            </a:r>
          </a:p>
          <a:p>
            <a:pPr algn="just"/>
            <a:r>
              <a:rPr lang="en-US" dirty="0">
                <a:solidFill>
                  <a:schemeClr val="tx1"/>
                </a:solidFill>
              </a:rPr>
              <a:t> *Prepaid </a:t>
            </a:r>
          </a:p>
          <a:p>
            <a:pPr algn="just"/>
            <a:r>
              <a:rPr lang="en-US" dirty="0">
                <a:solidFill>
                  <a:schemeClr val="tx1"/>
                </a:solidFill>
              </a:rPr>
              <a:t> *Postpaid </a:t>
            </a:r>
          </a:p>
          <a:p>
            <a:pPr algn="just"/>
            <a:r>
              <a:rPr lang="en-US" dirty="0">
                <a:solidFill>
                  <a:schemeClr val="tx1"/>
                </a:solidFill>
              </a:rPr>
              <a:t> *Dongle </a:t>
            </a:r>
          </a:p>
          <a:p>
            <a:pPr algn="just"/>
            <a:r>
              <a:rPr lang="en-US" dirty="0">
                <a:solidFill>
                  <a:schemeClr val="tx1"/>
                </a:solidFill>
              </a:rPr>
              <a:t> *Support</a:t>
            </a:r>
          </a:p>
          <a:p>
            <a:pPr algn="just"/>
            <a:r>
              <a:rPr lang="en-US" dirty="0">
                <a:solidFill>
                  <a:schemeClr val="tx1"/>
                </a:solidFill>
              </a:rPr>
              <a:t> *Logout</a:t>
            </a:r>
          </a:p>
          <a:p>
            <a:pPr algn="just"/>
            <a:r>
              <a:rPr lang="en-US" dirty="0">
                <a:solidFill>
                  <a:schemeClr val="tx1"/>
                </a:solidFill>
              </a:rPr>
              <a:t>-We have given an option where the user can see his/her plan type, total bill balance, plan history, data left, messages left and calls.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Title 1"/>
          <p:cNvSpPr txBox="1"/>
          <p:nvPr/>
        </p:nvSpPr>
        <p:spPr>
          <a:xfrm>
            <a:off x="-496958" y="265181"/>
            <a:ext cx="5314122" cy="715963"/>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a:t>
            </a:r>
            <a:r>
              <a:rPr lang="en-US" sz="1800" dirty="0"/>
              <a:t>ADMIN</a:t>
            </a:r>
            <a:r>
              <a:rPr lang="en-US" dirty="0"/>
              <a:t> </a:t>
            </a:r>
            <a:r>
              <a:rPr lang="en-US" sz="1800" dirty="0"/>
              <a:t>LOGIN</a:t>
            </a:r>
            <a:endParaRPr lang="en-US" dirty="0">
              <a:cs typeface="Calibri Light" panose="020F0302020204030204"/>
            </a:endParaRPr>
          </a:p>
        </p:txBody>
      </p:sp>
      <p:pic>
        <p:nvPicPr>
          <p:cNvPr id="17" name="Picture 16" descr="Screenshot (1272).png"/>
          <p:cNvPicPr>
            <a:picLocks noChangeAspect="1"/>
          </p:cNvPicPr>
          <p:nvPr/>
        </p:nvPicPr>
        <p:blipFill>
          <a:blip r:embed="rId3" cstate="print"/>
          <a:stretch>
            <a:fillRect/>
          </a:stretch>
        </p:blipFill>
        <p:spPr>
          <a:xfrm>
            <a:off x="304800" y="952500"/>
            <a:ext cx="11506200" cy="5181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1050" y="628650"/>
            <a:ext cx="2686050" cy="369332"/>
          </a:xfrm>
          <a:prstGeom prst="rect">
            <a:avLst/>
          </a:prstGeom>
          <a:noFill/>
        </p:spPr>
        <p:txBody>
          <a:bodyPr wrap="square" rtlCol="0">
            <a:spAutoFit/>
          </a:bodyPr>
          <a:lstStyle/>
          <a:p>
            <a:r>
              <a:rPr lang="en-US" dirty="0"/>
              <a:t>ADMIN PAGE</a:t>
            </a:r>
          </a:p>
        </p:txBody>
      </p:sp>
      <p:pic>
        <p:nvPicPr>
          <p:cNvPr id="3" name="Picture 2" descr="Screenshot (1273).png"/>
          <p:cNvPicPr>
            <a:picLocks noChangeAspect="1"/>
          </p:cNvPicPr>
          <p:nvPr/>
        </p:nvPicPr>
        <p:blipFill>
          <a:blip r:embed="rId2" cstate="print"/>
          <a:stretch>
            <a:fillRect/>
          </a:stretch>
        </p:blipFill>
        <p:spPr>
          <a:xfrm>
            <a:off x="361950" y="1027557"/>
            <a:ext cx="7524750" cy="4763644"/>
          </a:xfrm>
          <a:prstGeom prst="rect">
            <a:avLst/>
          </a:prstGeom>
        </p:spPr>
      </p:pic>
      <p:sp>
        <p:nvSpPr>
          <p:cNvPr id="4" name="Rectangle 3"/>
          <p:cNvSpPr/>
          <p:nvPr/>
        </p:nvSpPr>
        <p:spPr>
          <a:xfrm>
            <a:off x="8286750" y="1809750"/>
            <a:ext cx="3543300" cy="2800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charset="0"/>
                <a:cs typeface="Times New Roman" panose="02020603050405020304" charset="0"/>
              </a:rPr>
              <a:t>This is how our admin page looks like, it contains the following services for managing customers- </a:t>
            </a:r>
          </a:p>
          <a:p>
            <a:r>
              <a:rPr lang="en-US" dirty="0">
                <a:solidFill>
                  <a:schemeClr val="tx1"/>
                </a:solidFill>
                <a:latin typeface="Times New Roman" panose="02020603050405020304" charset="0"/>
                <a:cs typeface="Times New Roman" panose="02020603050405020304" charset="0"/>
              </a:rPr>
              <a:t> *Customer</a:t>
            </a:r>
          </a:p>
          <a:p>
            <a:r>
              <a:rPr lang="en-US" dirty="0">
                <a:solidFill>
                  <a:schemeClr val="tx1"/>
                </a:solidFill>
                <a:latin typeface="Times New Roman" panose="02020603050405020304" charset="0"/>
                <a:cs typeface="Times New Roman" panose="02020603050405020304" charset="0"/>
              </a:rPr>
              <a:t> *Prepaid </a:t>
            </a:r>
          </a:p>
          <a:p>
            <a:r>
              <a:rPr lang="en-US" dirty="0">
                <a:solidFill>
                  <a:schemeClr val="tx1"/>
                </a:solidFill>
                <a:latin typeface="Times New Roman" panose="02020603050405020304" charset="0"/>
                <a:cs typeface="Times New Roman" panose="02020603050405020304" charset="0"/>
              </a:rPr>
              <a:t> *Postpaid </a:t>
            </a:r>
          </a:p>
          <a:p>
            <a:r>
              <a:rPr lang="en-US" dirty="0">
                <a:solidFill>
                  <a:schemeClr val="tx1"/>
                </a:solidFill>
                <a:latin typeface="Times New Roman" panose="02020603050405020304" charset="0"/>
                <a:cs typeface="Times New Roman" panose="02020603050405020304" charset="0"/>
              </a:rPr>
              <a:t> *Dongle </a:t>
            </a:r>
          </a:p>
          <a:p>
            <a:r>
              <a:rPr lang="en-US" dirty="0">
                <a:solidFill>
                  <a:schemeClr val="tx1"/>
                </a:solidFill>
                <a:latin typeface="Times New Roman" panose="02020603050405020304" charset="0"/>
                <a:cs typeface="Times New Roman" panose="02020603050405020304" charset="0"/>
              </a:rPr>
              <a:t> *Queries</a:t>
            </a:r>
          </a:p>
          <a:p>
            <a:r>
              <a:rPr lang="en-US" dirty="0">
                <a:solidFill>
                  <a:schemeClr val="tx1"/>
                </a:solidFill>
                <a:latin typeface="Times New Roman" panose="02020603050405020304" charset="0"/>
                <a:cs typeface="Times New Roman" panose="02020603050405020304" charset="0"/>
              </a:rPr>
              <a:t> *Bills</a:t>
            </a:r>
          </a:p>
          <a:p>
            <a:r>
              <a:rPr lang="en-US" dirty="0">
                <a:solidFill>
                  <a:schemeClr val="tx1"/>
                </a:solidFill>
                <a:latin typeface="Times New Roman" panose="02020603050405020304" charset="0"/>
                <a:cs typeface="Times New Roman" panose="02020603050405020304" charset="0"/>
              </a:rPr>
              <a:t> *Logout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1845945"/>
            <a:ext cx="4937760" cy="4023360"/>
          </a:xfrm>
        </p:spPr>
        <p:txBody>
          <a:bodyPr vert="horz" lIns="0" tIns="45720" rIns="0" bIns="45720" rtlCol="0" anchor="t">
            <a:normAutofit/>
          </a:bodyPr>
          <a:lstStyle/>
          <a:p>
            <a:pPr>
              <a:buFont typeface="Arial" panose="020B0604020202020204" pitchFamily="34" charset="0"/>
              <a:buChar char="•"/>
            </a:pPr>
            <a:endParaRPr lang="en-US">
              <a:cs typeface="Calibri" panose="020F0502020204030204"/>
            </a:endParaRPr>
          </a:p>
          <a:p>
            <a:endParaRPr lang="en-US"/>
          </a:p>
        </p:txBody>
      </p:sp>
      <p:pic>
        <p:nvPicPr>
          <p:cNvPr id="4" name="Content Placeholder 3" descr="Virtual-work-exp-Image"/>
          <p:cNvPicPr>
            <a:picLocks noGrp="1" noChangeAspect="1"/>
          </p:cNvPicPr>
          <p:nvPr>
            <p:ph sz="half" idx="4294967295"/>
          </p:nvPr>
        </p:nvPicPr>
        <p:blipFill>
          <a:blip r:embed="rId3"/>
          <a:stretch>
            <a:fillRect/>
          </a:stretch>
        </p:blipFill>
        <p:spPr>
          <a:xfrm>
            <a:off x="3975735" y="2002155"/>
            <a:ext cx="4239895" cy="2272030"/>
          </a:xfrm>
          <a:prstGeom prst="rect">
            <a:avLst/>
          </a:prstGeom>
        </p:spPr>
      </p:pic>
      <p:sp>
        <p:nvSpPr>
          <p:cNvPr id="7" name="Rounded Rectangle 6"/>
          <p:cNvSpPr/>
          <p:nvPr/>
        </p:nvSpPr>
        <p:spPr>
          <a:xfrm>
            <a:off x="1003300" y="1056005"/>
            <a:ext cx="2388870" cy="1287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05815" y="4274185"/>
            <a:ext cx="2388870" cy="1287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140825" y="1845945"/>
            <a:ext cx="2388870" cy="1348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787130" y="4646295"/>
            <a:ext cx="2388870" cy="1287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900930" y="4878705"/>
            <a:ext cx="2388870" cy="1287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3"/>
          </p:cNvCxnSpPr>
          <p:nvPr/>
        </p:nvCxnSpPr>
        <p:spPr>
          <a:xfrm>
            <a:off x="3392170" y="1699895"/>
            <a:ext cx="585470" cy="7600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8189595" y="3048635"/>
            <a:ext cx="951230" cy="2794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flipV="1">
            <a:off x="8204835" y="4103370"/>
            <a:ext cx="1116965" cy="5429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1" idx="0"/>
          </p:cNvCxnSpPr>
          <p:nvPr/>
        </p:nvCxnSpPr>
        <p:spPr>
          <a:xfrm flipV="1">
            <a:off x="2000250" y="3653155"/>
            <a:ext cx="1938655" cy="6210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4" idx="0"/>
            <a:endCxn id="4" idx="2"/>
          </p:cNvCxnSpPr>
          <p:nvPr/>
        </p:nvCxnSpPr>
        <p:spPr>
          <a:xfrm flipV="1">
            <a:off x="6095365" y="4274185"/>
            <a:ext cx="635" cy="6045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Text Box 19"/>
          <p:cNvSpPr txBox="1"/>
          <p:nvPr/>
        </p:nvSpPr>
        <p:spPr>
          <a:xfrm>
            <a:off x="805180" y="4274185"/>
            <a:ext cx="2389505" cy="1014730"/>
          </a:xfrm>
          <a:prstGeom prst="rect">
            <a:avLst/>
          </a:prstGeom>
          <a:noFill/>
        </p:spPr>
        <p:txBody>
          <a:bodyPr wrap="square" rtlCol="0">
            <a:spAutoFit/>
          </a:bodyPr>
          <a:lstStyle/>
          <a:p>
            <a:r>
              <a:rPr lang="en-US" sz="1200">
                <a:latin typeface="Times New Roman" panose="02020603050405020304" charset="0"/>
                <a:cs typeface="Times New Roman" panose="02020603050405020304" charset="0"/>
                <a:sym typeface="+mn-ea"/>
              </a:rPr>
              <a:t>Sindhu Barathi A</a:t>
            </a:r>
            <a:endParaRPr lang="en-US" sz="1200">
              <a:latin typeface="Times New Roman" panose="02020603050405020304" charset="0"/>
              <a:cs typeface="Times New Roman" panose="02020603050405020304" charset="0"/>
            </a:endParaRPr>
          </a:p>
          <a:p>
            <a:pPr algn="just"/>
            <a:r>
              <a:rPr lang="en-US" sz="1200">
                <a:latin typeface="Times New Roman" panose="02020603050405020304" charset="0"/>
                <a:cs typeface="Times New Roman" panose="02020603050405020304" charset="0"/>
                <a:sym typeface="+mn-ea"/>
              </a:rPr>
              <a:t>I learned so many new technologies which would be very helpful to build my  future.And it was a pleasure working as team</a:t>
            </a:r>
            <a:endParaRPr lang="en-US" sz="1200"/>
          </a:p>
        </p:txBody>
      </p:sp>
      <p:sp>
        <p:nvSpPr>
          <p:cNvPr id="21" name="Text Box 20"/>
          <p:cNvSpPr txBox="1"/>
          <p:nvPr/>
        </p:nvSpPr>
        <p:spPr>
          <a:xfrm>
            <a:off x="4937125" y="4878070"/>
            <a:ext cx="2352040" cy="1045210"/>
          </a:xfrm>
          <a:prstGeom prst="rect">
            <a:avLst/>
          </a:prstGeom>
          <a:noFill/>
        </p:spPr>
        <p:txBody>
          <a:bodyPr wrap="square" rtlCol="0">
            <a:spAutoFit/>
          </a:bodyPr>
          <a:lstStyle/>
          <a:p>
            <a:pPr algn="just"/>
            <a:r>
              <a:rPr lang="en-US" sz="1200">
                <a:latin typeface="Times New Roman" panose="02020603050405020304" charset="0"/>
                <a:cs typeface="Times New Roman" panose="02020603050405020304" charset="0"/>
                <a:sym typeface="+mn-ea"/>
              </a:rPr>
              <a:t>Tamilarasi.K</a:t>
            </a:r>
            <a:endParaRPr lang="en-US" sz="1200">
              <a:latin typeface="Times New Roman" panose="02020603050405020304" charset="0"/>
              <a:cs typeface="Times New Roman" panose="02020603050405020304" charset="0"/>
            </a:endParaRPr>
          </a:p>
          <a:p>
            <a:pPr algn="just"/>
            <a:r>
              <a:rPr lang="en-US" sz="1200">
                <a:latin typeface="Times New Roman" panose="02020603050405020304" charset="0"/>
                <a:cs typeface="Times New Roman" panose="02020603050405020304" charset="0"/>
                <a:sym typeface="+mn-ea"/>
              </a:rPr>
              <a:t>I learned how to work as a team and its was fun and learned lots of new things.</a:t>
            </a:r>
            <a:endParaRPr lang="en-US" sz="1400">
              <a:latin typeface="Times New Roman" panose="02020603050405020304" charset="0"/>
              <a:cs typeface="Times New Roman" panose="02020603050405020304" charset="0"/>
            </a:endParaRPr>
          </a:p>
          <a:p>
            <a:endParaRPr lang="en-US" sz="1400"/>
          </a:p>
        </p:txBody>
      </p:sp>
      <p:sp>
        <p:nvSpPr>
          <p:cNvPr id="22" name="Text Box 21"/>
          <p:cNvSpPr txBox="1"/>
          <p:nvPr/>
        </p:nvSpPr>
        <p:spPr>
          <a:xfrm>
            <a:off x="4606290" y="568960"/>
            <a:ext cx="3919220" cy="645160"/>
          </a:xfrm>
          <a:prstGeom prst="rect">
            <a:avLst/>
          </a:prstGeom>
          <a:noFill/>
        </p:spPr>
        <p:txBody>
          <a:bodyPr wrap="square" rtlCol="0">
            <a:spAutoFit/>
          </a:bodyPr>
          <a:lstStyle/>
          <a:p>
            <a:r>
              <a:rPr lang="en-US" b="1">
                <a:latin typeface="Times New Roman" panose="02020603050405020304" charset="0"/>
                <a:cs typeface="Times New Roman" panose="02020603050405020304" charset="0"/>
                <a:sym typeface="+mn-ea"/>
              </a:rPr>
              <a:t>OUR WORK EXPERIENCE</a:t>
            </a:r>
            <a:endParaRPr lang="en-US" b="1">
              <a:latin typeface="Times New Roman" panose="02020603050405020304" charset="0"/>
              <a:cs typeface="Times New Roman" panose="02020603050405020304" charset="0"/>
            </a:endParaRPr>
          </a:p>
          <a:p>
            <a:endParaRPr lang="en-US"/>
          </a:p>
        </p:txBody>
      </p:sp>
      <p:sp>
        <p:nvSpPr>
          <p:cNvPr id="23" name="Text Box 22"/>
          <p:cNvSpPr txBox="1"/>
          <p:nvPr/>
        </p:nvSpPr>
        <p:spPr>
          <a:xfrm>
            <a:off x="8787765" y="4646930"/>
            <a:ext cx="2224405" cy="1383665"/>
          </a:xfrm>
          <a:prstGeom prst="rect">
            <a:avLst/>
          </a:prstGeom>
          <a:noFill/>
        </p:spPr>
        <p:txBody>
          <a:bodyPr wrap="square" rtlCol="0">
            <a:spAutoFit/>
          </a:bodyPr>
          <a:lstStyle/>
          <a:p>
            <a:pPr algn="just"/>
            <a:r>
              <a:rPr lang="en-US" sz="1200">
                <a:latin typeface="Times New Roman" panose="02020603050405020304" charset="0"/>
                <a:cs typeface="Times New Roman" panose="02020603050405020304" charset="0"/>
                <a:sym typeface="+mn-ea"/>
              </a:rPr>
              <a:t>Kanchana Goudar</a:t>
            </a:r>
            <a:endParaRPr lang="en-US" sz="1200">
              <a:latin typeface="Times New Roman" panose="02020603050405020304" charset="0"/>
              <a:cs typeface="Times New Roman" panose="02020603050405020304" charset="0"/>
            </a:endParaRPr>
          </a:p>
          <a:p>
            <a:pPr algn="just"/>
            <a:r>
              <a:rPr lang="en-US" sz="1200">
                <a:latin typeface="Times New Roman" panose="02020603050405020304" charset="0"/>
                <a:cs typeface="Times New Roman" panose="02020603050405020304" charset="0"/>
                <a:sym typeface="+mn-ea"/>
              </a:rPr>
              <a:t>I worked with a good team. Learned so many new things and experienced that the  team work gives good results</a:t>
            </a: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endParaRPr lang="en-US"/>
          </a:p>
        </p:txBody>
      </p:sp>
      <p:sp>
        <p:nvSpPr>
          <p:cNvPr id="24" name="Text Box 23"/>
          <p:cNvSpPr txBox="1"/>
          <p:nvPr/>
        </p:nvSpPr>
        <p:spPr>
          <a:xfrm>
            <a:off x="9140190" y="1845310"/>
            <a:ext cx="2389505" cy="1383665"/>
          </a:xfrm>
          <a:prstGeom prst="rect">
            <a:avLst/>
          </a:prstGeom>
          <a:noFill/>
        </p:spPr>
        <p:txBody>
          <a:bodyPr wrap="square" rtlCol="0">
            <a:spAutoFit/>
          </a:bodyPr>
          <a:lstStyle/>
          <a:p>
            <a:pPr algn="just"/>
            <a:r>
              <a:rPr lang="en-US" sz="1200">
                <a:latin typeface="Times New Roman" panose="02020603050405020304" charset="0"/>
                <a:cs typeface="Times New Roman" panose="02020603050405020304" charset="0"/>
              </a:rPr>
              <a:t>Rakesh R</a:t>
            </a:r>
          </a:p>
          <a:p>
            <a:pPr algn="just"/>
            <a:r>
              <a:rPr lang="en-US" sz="1200">
                <a:latin typeface="Times New Roman" panose="02020603050405020304" charset="0"/>
                <a:cs typeface="Times New Roman" panose="02020603050405020304" charset="0"/>
              </a:rPr>
              <a:t>It was good experience to work in a group . Got to know that anything can be done with a good team work and ofcourse I have learnt many new things by working on this project.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1845945"/>
            <a:ext cx="4937760" cy="4023360"/>
          </a:xfrm>
        </p:spPr>
        <p:txBody>
          <a:bodyPr vert="horz" lIns="0" tIns="45720" rIns="0" bIns="45720" rtlCol="0" anchor="t">
            <a:normAutofit/>
          </a:bodyPr>
          <a:lstStyle/>
          <a:p>
            <a:pPr>
              <a:buFont typeface="Arial" panose="020B0604020202020204" pitchFamily="34" charset="0"/>
              <a:buChar char="•"/>
            </a:pPr>
            <a:endParaRPr lang="en-US">
              <a:cs typeface="Calibri" panose="020F0502020204030204"/>
            </a:endParaRPr>
          </a:p>
          <a:p>
            <a:endParaRPr lang="en-US"/>
          </a:p>
        </p:txBody>
      </p:sp>
      <p:pic>
        <p:nvPicPr>
          <p:cNvPr id="2" name="Picture 1" descr="ggg"/>
          <p:cNvPicPr>
            <a:picLocks noChangeAspect="1"/>
          </p:cNvPicPr>
          <p:nvPr/>
        </p:nvPicPr>
        <p:blipFill>
          <a:blip r:embed="rId3"/>
          <a:stretch>
            <a:fillRect/>
          </a:stretch>
        </p:blipFill>
        <p:spPr>
          <a:xfrm>
            <a:off x="1049655" y="996315"/>
            <a:ext cx="9175750" cy="5348605"/>
          </a:xfrm>
          <a:prstGeom prst="rect">
            <a:avLst/>
          </a:prstGeom>
        </p:spPr>
      </p:pic>
      <p:sp>
        <p:nvSpPr>
          <p:cNvPr id="10" name="Rounded Rectangle 9"/>
          <p:cNvSpPr/>
          <p:nvPr/>
        </p:nvSpPr>
        <p:spPr>
          <a:xfrm>
            <a:off x="3526790" y="4509770"/>
            <a:ext cx="2552065" cy="113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5"/>
          <p:cNvSpPr txBox="1"/>
          <p:nvPr/>
        </p:nvSpPr>
        <p:spPr>
          <a:xfrm>
            <a:off x="650240" y="535940"/>
            <a:ext cx="4062095" cy="460375"/>
          </a:xfrm>
          <a:prstGeom prst="rect">
            <a:avLst/>
          </a:prstGeom>
          <a:noFill/>
        </p:spPr>
        <p:txBody>
          <a:bodyPr wrap="square" rtlCol="0">
            <a:spAutoFit/>
          </a:bodyPr>
          <a:lstStyle/>
          <a:p>
            <a:r>
              <a:rPr lang="en-US" sz="2400" b="1">
                <a:latin typeface="Times New Roman" panose="02020603050405020304" charset="0"/>
                <a:cs typeface="Times New Roman" panose="02020603050405020304" charset="0"/>
              </a:rPr>
              <a:t>OUR WORK EXPERIENCE</a:t>
            </a:r>
          </a:p>
        </p:txBody>
      </p:sp>
      <p:sp>
        <p:nvSpPr>
          <p:cNvPr id="17" name="Rounded Rectangle 16"/>
          <p:cNvSpPr/>
          <p:nvPr/>
        </p:nvSpPr>
        <p:spPr>
          <a:xfrm>
            <a:off x="2354580" y="1497965"/>
            <a:ext cx="2218055" cy="1132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937760" y="1498600"/>
            <a:ext cx="2455545" cy="113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049655" y="4509770"/>
            <a:ext cx="2218055" cy="1132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6563360" y="4510405"/>
            <a:ext cx="2218055" cy="1132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200">
              <a:solidFill>
                <a:schemeClr val="tx1"/>
              </a:solidFill>
              <a:latin typeface="Times New Roman" panose="02020603050405020304" charset="0"/>
              <a:cs typeface="Times New Roman" panose="02020603050405020304" charset="0"/>
              <a:sym typeface="+mn-ea"/>
            </a:endParaRPr>
          </a:p>
        </p:txBody>
      </p:sp>
      <p:sp>
        <p:nvSpPr>
          <p:cNvPr id="22" name="Text Box 21"/>
          <p:cNvSpPr txBox="1"/>
          <p:nvPr/>
        </p:nvSpPr>
        <p:spPr>
          <a:xfrm>
            <a:off x="3526790" y="4485640"/>
            <a:ext cx="2552065" cy="1014730"/>
          </a:xfrm>
          <a:prstGeom prst="rect">
            <a:avLst/>
          </a:prstGeom>
          <a:noFill/>
        </p:spPr>
        <p:txBody>
          <a:bodyPr wrap="square" rtlCol="0">
            <a:spAutoFit/>
          </a:bodyPr>
          <a:lstStyle/>
          <a:p>
            <a:pPr algn="just"/>
            <a:r>
              <a:rPr lang="en-US" sz="1200">
                <a:latin typeface="Times New Roman" panose="02020603050405020304" charset="0"/>
                <a:cs typeface="Times New Roman" panose="02020603050405020304" charset="0"/>
              </a:rPr>
              <a:t>Sindhu Barathi A</a:t>
            </a:r>
          </a:p>
          <a:p>
            <a:pPr algn="just"/>
            <a:r>
              <a:rPr lang="en-US" sz="1200">
                <a:latin typeface="Times New Roman" panose="02020603050405020304" charset="0"/>
                <a:cs typeface="Times New Roman" panose="02020603050405020304" charset="0"/>
              </a:rPr>
              <a:t>I learned so many new technologies which would be very helpful to build my future.And it was a pleasure working as team.</a:t>
            </a:r>
          </a:p>
        </p:txBody>
      </p:sp>
      <p:sp>
        <p:nvSpPr>
          <p:cNvPr id="23" name="Text Box 22"/>
          <p:cNvSpPr txBox="1"/>
          <p:nvPr/>
        </p:nvSpPr>
        <p:spPr>
          <a:xfrm>
            <a:off x="6562725" y="4510405"/>
            <a:ext cx="2218055" cy="1014730"/>
          </a:xfrm>
          <a:prstGeom prst="rect">
            <a:avLst/>
          </a:prstGeom>
          <a:noFill/>
        </p:spPr>
        <p:txBody>
          <a:bodyPr wrap="square" rtlCol="0">
            <a:spAutoFit/>
          </a:bodyPr>
          <a:lstStyle/>
          <a:p>
            <a:pPr algn="just"/>
            <a:r>
              <a:rPr lang="en-US" sz="1200">
                <a:latin typeface="Times New Roman" panose="02020603050405020304" charset="0"/>
                <a:cs typeface="Times New Roman" panose="02020603050405020304" charset="0"/>
              </a:rPr>
              <a:t>Tamilarasi.K</a:t>
            </a:r>
          </a:p>
          <a:p>
            <a:pPr algn="just"/>
            <a:r>
              <a:rPr lang="en-US" sz="1200">
                <a:latin typeface="Times New Roman" panose="02020603050405020304" charset="0"/>
                <a:cs typeface="Times New Roman" panose="02020603050405020304" charset="0"/>
              </a:rPr>
              <a:t>I learned how to work as a team and its was fun and learned lots of new things.</a:t>
            </a:r>
          </a:p>
          <a:p>
            <a:pPr algn="just"/>
            <a:endParaRPr lang="en-US" sz="1200">
              <a:latin typeface="Times New Roman" panose="02020603050405020304" charset="0"/>
              <a:cs typeface="Times New Roman" panose="02020603050405020304" charset="0"/>
            </a:endParaRPr>
          </a:p>
        </p:txBody>
      </p:sp>
      <p:sp>
        <p:nvSpPr>
          <p:cNvPr id="24" name="Text Box 23"/>
          <p:cNvSpPr txBox="1"/>
          <p:nvPr/>
        </p:nvSpPr>
        <p:spPr>
          <a:xfrm>
            <a:off x="1049020" y="4510405"/>
            <a:ext cx="2082800" cy="1014730"/>
          </a:xfrm>
          <a:prstGeom prst="rect">
            <a:avLst/>
          </a:prstGeom>
          <a:noFill/>
        </p:spPr>
        <p:txBody>
          <a:bodyPr wrap="square" rtlCol="0">
            <a:spAutoFit/>
          </a:bodyPr>
          <a:lstStyle/>
          <a:p>
            <a:pPr algn="just"/>
            <a:r>
              <a:rPr lang="en-US" sz="1200">
                <a:latin typeface="Times New Roman" panose="02020603050405020304" charset="0"/>
                <a:cs typeface="Times New Roman" panose="02020603050405020304" charset="0"/>
              </a:rPr>
              <a:t>Kanchana Goudar</a:t>
            </a:r>
          </a:p>
          <a:p>
            <a:pPr algn="just"/>
            <a:r>
              <a:rPr lang="en-US" sz="1200">
                <a:latin typeface="Times New Roman" panose="02020603050405020304" charset="0"/>
                <a:cs typeface="Times New Roman" panose="02020603050405020304" charset="0"/>
              </a:rPr>
              <a:t>I worked with a good team. Learned so many new things and experienced that the  team work gives good results </a:t>
            </a:r>
          </a:p>
        </p:txBody>
      </p:sp>
      <p:sp>
        <p:nvSpPr>
          <p:cNvPr id="25" name="Text Box 24"/>
          <p:cNvSpPr txBox="1"/>
          <p:nvPr/>
        </p:nvSpPr>
        <p:spPr>
          <a:xfrm>
            <a:off x="4937125" y="1498600"/>
            <a:ext cx="2456180" cy="1383665"/>
          </a:xfrm>
          <a:prstGeom prst="rect">
            <a:avLst/>
          </a:prstGeom>
          <a:noFill/>
        </p:spPr>
        <p:txBody>
          <a:bodyPr wrap="square" rtlCol="0">
            <a:spAutoFit/>
          </a:bodyPr>
          <a:lstStyle/>
          <a:p>
            <a:pPr algn="just"/>
            <a:r>
              <a:rPr lang="en-US" sz="1200">
                <a:latin typeface="Times New Roman" panose="02020603050405020304" charset="0"/>
                <a:cs typeface="Times New Roman" panose="02020603050405020304" charset="0"/>
                <a:sym typeface="+mn-ea"/>
              </a:rPr>
              <a:t>Rakesh R</a:t>
            </a:r>
            <a:endParaRPr lang="en-US" sz="1200">
              <a:latin typeface="Times New Roman" panose="02020603050405020304" charset="0"/>
              <a:cs typeface="Times New Roman" panose="02020603050405020304" charset="0"/>
            </a:endParaRPr>
          </a:p>
          <a:p>
            <a:pPr algn="just"/>
            <a:r>
              <a:rPr lang="en-US" sz="1200">
                <a:latin typeface="Times New Roman" panose="02020603050405020304" charset="0"/>
                <a:cs typeface="Times New Roman" panose="02020603050405020304" charset="0"/>
                <a:sym typeface="+mn-ea"/>
              </a:rPr>
              <a:t>It was good experience to work in a group . Got to know that anything can be done with a good team work and ofcourse I have learnt many new things by working on this project.</a:t>
            </a:r>
            <a:endParaRPr lang="en-US" sz="1200">
              <a:latin typeface="Times New Roman" panose="02020603050405020304" charset="0"/>
              <a:cs typeface="Times New Roman" panose="02020603050405020304" charset="0"/>
            </a:endParaRPr>
          </a:p>
          <a:p>
            <a:endParaRPr lang="en-US" sz="1200"/>
          </a:p>
        </p:txBody>
      </p:sp>
      <p:sp>
        <p:nvSpPr>
          <p:cNvPr id="4" name="Text Box 3"/>
          <p:cNvSpPr txBox="1"/>
          <p:nvPr/>
        </p:nvSpPr>
        <p:spPr>
          <a:xfrm>
            <a:off x="2465705" y="1590675"/>
            <a:ext cx="2000885" cy="829945"/>
          </a:xfrm>
          <a:prstGeom prst="rect">
            <a:avLst/>
          </a:prstGeom>
          <a:noFill/>
        </p:spPr>
        <p:txBody>
          <a:bodyPr wrap="square" rtlCol="0">
            <a:spAutoFit/>
          </a:bodyPr>
          <a:lstStyle/>
          <a:p>
            <a:r>
              <a:rPr lang="en-US" sz="1200">
                <a:latin typeface="Times New Roman" panose="02020603050405020304" charset="0"/>
                <a:cs typeface="Times New Roman" panose="02020603050405020304" charset="0"/>
              </a:rPr>
              <a:t>Siddharth Gupta</a:t>
            </a:r>
          </a:p>
          <a:p>
            <a:r>
              <a:rPr lang="en-US" sz="1200">
                <a:latin typeface="Times New Roman" panose="02020603050405020304" charset="0"/>
                <a:cs typeface="Times New Roman" panose="02020603050405020304" charset="0"/>
              </a:rPr>
              <a:t>With this project, I came to know how to handle the team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4778"/>
            <a:ext cx="10515600" cy="715530"/>
          </a:xfrm>
        </p:spPr>
        <p:txBody>
          <a:bodyPr>
            <a:normAutofit/>
          </a:bodyPr>
          <a:lstStyle/>
          <a:p>
            <a:r>
              <a:rPr lang="en-US"/>
              <a:t>Conclusion:</a:t>
            </a:r>
          </a:p>
        </p:txBody>
      </p:sp>
      <p:sp>
        <p:nvSpPr>
          <p:cNvPr id="3" name="Content Placeholder 2"/>
          <p:cNvSpPr>
            <a:spLocks noGrp="1"/>
          </p:cNvSpPr>
          <p:nvPr>
            <p:ph idx="1"/>
          </p:nvPr>
        </p:nvSpPr>
        <p:spPr/>
        <p:txBody>
          <a:bodyPr vert="horz" lIns="0" tIns="45720" rIns="0" bIns="45720" rtlCol="0" anchor="t">
            <a:normAutofit/>
          </a:bodyPr>
          <a:lstStyle/>
          <a:p>
            <a:pPr>
              <a:buFont typeface="Arial" panose="020B0604020202020204" pitchFamily="34" charset="0"/>
              <a:buChar char="•"/>
            </a:pPr>
            <a:endParaRPr lang="en-US">
              <a:cs typeface="Calibri" panose="020F0502020204030204"/>
            </a:endParaRPr>
          </a:p>
          <a:p>
            <a:endParaRPr lang="en-US"/>
          </a:p>
        </p:txBody>
      </p:sp>
      <p:sp>
        <p:nvSpPr>
          <p:cNvPr id="5" name="TextBox 4"/>
          <p:cNvSpPr txBox="1"/>
          <p:nvPr/>
        </p:nvSpPr>
        <p:spPr>
          <a:xfrm>
            <a:off x="1097280" y="1778000"/>
            <a:ext cx="992632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sz="2000"/>
              <a:t>VoizFonica is a company that is aware of the new challenges posed by today’s society. This is why the company offer the means to facilitate communication between people, providing them with the most secure and state of the art technology in order for them to live better, and for them to achieve whatever they resolve.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cstate="print"/>
          <a:srcRect t="26530" r="-2" b="26056"/>
          <a:stretch>
            <a:fillRect/>
          </a:stretch>
        </p:blipFill>
        <p:spPr>
          <a:xfrm>
            <a:off x="969941" y="734907"/>
            <a:ext cx="10252118" cy="5050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84225"/>
            <a:ext cx="10515600" cy="715963"/>
          </a:xfrm>
        </p:spPr>
        <p:txBody>
          <a:bodyPr>
            <a:normAutofit/>
          </a:bodyPr>
          <a:lstStyle/>
          <a:p>
            <a:r>
              <a:rPr lang="en-US"/>
              <a:t>       Agenda:</a:t>
            </a:r>
            <a:endParaRPr lang="en-US">
              <a:cs typeface="Calibri Light" panose="020F0302020204030204"/>
            </a:endParaRPr>
          </a:p>
        </p:txBody>
      </p:sp>
      <p:sp>
        <p:nvSpPr>
          <p:cNvPr id="3" name="Content Placeholder 2"/>
          <p:cNvSpPr>
            <a:spLocks noGrp="1"/>
          </p:cNvSpPr>
          <p:nvPr>
            <p:ph idx="4294967295"/>
          </p:nvPr>
        </p:nvSpPr>
        <p:spPr>
          <a:xfrm>
            <a:off x="830470" y="1712913"/>
            <a:ext cx="5585792" cy="4644195"/>
          </a:xfrm>
        </p:spPr>
        <p:txBody>
          <a:bodyPr vert="horz" lIns="0" tIns="45720" rIns="0" bIns="45720" rtlCol="0" anchor="t">
            <a:normAutofit/>
          </a:bodyPr>
          <a:lstStyle/>
          <a:p>
            <a:pPr>
              <a:buFont typeface="Arial" panose="020B0604020202020204" pitchFamily="34" charset="0"/>
              <a:buChar char="•"/>
            </a:pPr>
            <a:r>
              <a:rPr lang="en-US" dirty="0">
                <a:cs typeface="Calibri" panose="020F0502020204030204"/>
              </a:rPr>
              <a:t>ABOUT COMPANY</a:t>
            </a:r>
          </a:p>
          <a:p>
            <a:pPr>
              <a:buFont typeface="Arial,Sans-Serif" panose="020F0502020204030204" pitchFamily="34" charset="0"/>
              <a:buChar char="•"/>
            </a:pPr>
            <a:r>
              <a:rPr lang="en-US" dirty="0">
                <a:ea typeface="+mn-lt"/>
                <a:cs typeface="+mn-lt"/>
              </a:rPr>
              <a:t>CHALLENGES</a:t>
            </a:r>
          </a:p>
          <a:p>
            <a:pPr>
              <a:buFont typeface="Arial,Sans-Serif" panose="020F0502020204030204" pitchFamily="34" charset="0"/>
              <a:buChar char="•"/>
            </a:pPr>
            <a:r>
              <a:rPr lang="en-US" dirty="0">
                <a:ea typeface="+mn-lt"/>
                <a:cs typeface="+mn-lt"/>
              </a:rPr>
              <a:t>PROPOSALS</a:t>
            </a:r>
          </a:p>
          <a:p>
            <a:pPr>
              <a:buFont typeface="Arial,Sans-Serif" panose="020F0502020204030204" pitchFamily="34" charset="0"/>
              <a:buChar char="•"/>
            </a:pPr>
            <a:r>
              <a:rPr lang="en-US" dirty="0">
                <a:ea typeface="+mn-lt"/>
                <a:cs typeface="+mn-lt"/>
              </a:rPr>
              <a:t>SPECIFICATIONS</a:t>
            </a:r>
            <a:endParaRPr lang="en-US" dirty="0"/>
          </a:p>
          <a:p>
            <a:pPr>
              <a:buFont typeface="Arial" panose="020B0604020202020204" pitchFamily="34" charset="0"/>
              <a:buChar char="•"/>
            </a:pPr>
            <a:r>
              <a:rPr lang="en-US" dirty="0">
                <a:cs typeface="Calibri" panose="020F0502020204030204"/>
              </a:rPr>
              <a:t>ARCHITECTURE</a:t>
            </a:r>
          </a:p>
          <a:p>
            <a:pPr>
              <a:buFont typeface="Arial" panose="020B0604020202020204" pitchFamily="34" charset="0"/>
              <a:buChar char="•"/>
            </a:pPr>
            <a:r>
              <a:rPr lang="en-US" dirty="0">
                <a:cs typeface="Calibri" panose="020F0502020204030204"/>
              </a:rPr>
              <a:t>DASHBOARD</a:t>
            </a:r>
          </a:p>
          <a:p>
            <a:pPr>
              <a:buFont typeface="Arial" panose="020B0604020202020204" pitchFamily="34" charset="0"/>
              <a:buChar char="•"/>
            </a:pPr>
            <a:r>
              <a:rPr lang="en-US" dirty="0">
                <a:cs typeface="Calibri" panose="020F0502020204030204"/>
              </a:rPr>
              <a:t>OVERVIEW</a:t>
            </a:r>
          </a:p>
          <a:p>
            <a:pPr>
              <a:buFont typeface="Arial" panose="020B0604020202020204" pitchFamily="34" charset="0"/>
              <a:buChar char="•"/>
            </a:pPr>
            <a:r>
              <a:rPr lang="en-US" dirty="0">
                <a:ea typeface="+mn-lt"/>
                <a:cs typeface="+mn-lt"/>
              </a:rPr>
              <a:t>USER INTERFACE</a:t>
            </a:r>
          </a:p>
          <a:p>
            <a:pPr>
              <a:buFont typeface="Arial" panose="020B0604020202020204" pitchFamily="34" charset="0"/>
              <a:buChar char="•"/>
            </a:pPr>
            <a:r>
              <a:rPr lang="en-US" dirty="0">
                <a:ea typeface="+mn-lt"/>
                <a:cs typeface="+mn-lt"/>
              </a:rPr>
              <a:t>DATABASE DESIGN</a:t>
            </a:r>
            <a:endParaRPr lang="en-US" dirty="0">
              <a:cs typeface="Calibri" panose="020F0502020204030204"/>
            </a:endParaRPr>
          </a:p>
          <a:p>
            <a:pPr>
              <a:buFont typeface="Arial" panose="020B0604020202020204" pitchFamily="34" charset="0"/>
              <a:buChar char="•"/>
            </a:pPr>
            <a:r>
              <a:rPr lang="en-US" dirty="0">
                <a:cs typeface="Calibri" panose="020F0502020204030204"/>
              </a:rPr>
              <a:t>CONCLUSION</a:t>
            </a:r>
          </a:p>
          <a:p>
            <a:pPr>
              <a:buFont typeface="Arial" panose="020B0604020202020204" pitchFamily="34" charset="0"/>
              <a:buChar char="•"/>
            </a:pPr>
            <a:endParaRPr lang="en-US" dirty="0">
              <a:cs typeface="Calibri" panose="020F0502020204030204"/>
            </a:endParaRPr>
          </a:p>
          <a:p>
            <a:endParaRPr lang="en-US" dirty="0">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4778"/>
            <a:ext cx="10515600" cy="715530"/>
          </a:xfrm>
        </p:spPr>
        <p:txBody>
          <a:bodyPr>
            <a:normAutofit/>
          </a:bodyPr>
          <a:lstStyle/>
          <a:p>
            <a:r>
              <a:rPr lang="en-US" dirty="0"/>
              <a:t>About Us:</a:t>
            </a:r>
          </a:p>
        </p:txBody>
      </p:sp>
      <p:sp>
        <p:nvSpPr>
          <p:cNvPr id="3" name="Content Placeholder 2"/>
          <p:cNvSpPr>
            <a:spLocks noGrp="1"/>
          </p:cNvSpPr>
          <p:nvPr>
            <p:ph idx="1"/>
          </p:nvPr>
        </p:nvSpPr>
        <p:spPr>
          <a:xfrm>
            <a:off x="1127760" y="1886374"/>
            <a:ext cx="10058400" cy="4023360"/>
          </a:xfrm>
        </p:spPr>
        <p:txBody>
          <a:bodyPr vert="horz" lIns="0" tIns="45720" rIns="0" bIns="45720" rtlCol="0" anchor="t">
            <a:normAutofit/>
          </a:bodyPr>
          <a:lstStyle/>
          <a:p>
            <a:pPr>
              <a:spcBef>
                <a:spcPts val="1000"/>
              </a:spcBef>
              <a:spcAft>
                <a:spcPts val="0"/>
              </a:spcAft>
              <a:buFont typeface="Arial" panose="020B0604020202020204" pitchFamily="34" charset="0"/>
              <a:buChar char="•"/>
            </a:pPr>
            <a:r>
              <a:rPr lang="en-US" dirty="0">
                <a:ea typeface="+mn-lt"/>
                <a:cs typeface="+mn-lt"/>
              </a:rPr>
              <a:t>VOIZFONICA is mobile network operator and telephone company.</a:t>
            </a:r>
            <a:endParaRPr lang="en-US" dirty="0">
              <a:cs typeface="Calibri" panose="020F0502020204030204"/>
            </a:endParaRPr>
          </a:p>
          <a:p>
            <a:pPr>
              <a:spcBef>
                <a:spcPts val="1000"/>
              </a:spcBef>
              <a:spcAft>
                <a:spcPts val="0"/>
              </a:spcAft>
              <a:buFont typeface="Arial" panose="020B0604020202020204" pitchFamily="34" charset="0"/>
              <a:buChar char="•"/>
            </a:pPr>
            <a:r>
              <a:rPr lang="en-US" dirty="0">
                <a:ea typeface="+mn-lt"/>
                <a:cs typeface="+mn-lt"/>
              </a:rPr>
              <a:t>It aims in making long distance communication easy for people.</a:t>
            </a:r>
          </a:p>
          <a:p>
            <a:pPr>
              <a:spcBef>
                <a:spcPts val="1000"/>
              </a:spcBef>
              <a:spcAft>
                <a:spcPts val="0"/>
              </a:spcAft>
              <a:buFont typeface="Arial" panose="020B0604020202020204" pitchFamily="34" charset="0"/>
              <a:buChar char="•"/>
            </a:pPr>
            <a:r>
              <a:rPr lang="en-US" dirty="0">
                <a:ea typeface="+mn-lt"/>
                <a:cs typeface="+mn-lt"/>
              </a:rPr>
              <a:t>There are 3 products of company like prepaid, postpaid and  dongle.</a:t>
            </a:r>
            <a:endParaRPr lang="en-US" dirty="0">
              <a:cs typeface="Calibri" panose="020F0502020204030204"/>
            </a:endParaRPr>
          </a:p>
          <a:p>
            <a:pPr>
              <a:spcBef>
                <a:spcPts val="1000"/>
              </a:spcBef>
              <a:spcAft>
                <a:spcPts val="0"/>
              </a:spcAft>
              <a:buFont typeface="Arial" panose="020B0604020202020204" pitchFamily="34" charset="0"/>
              <a:buChar char="•"/>
            </a:pPr>
            <a:r>
              <a:rPr lang="en-US" dirty="0" err="1">
                <a:ea typeface="+mn-lt"/>
                <a:cs typeface="+mn-lt"/>
              </a:rPr>
              <a:t>VoizFonica</a:t>
            </a:r>
            <a:r>
              <a:rPr lang="en-US" dirty="0">
                <a:ea typeface="+mn-lt"/>
                <a:cs typeface="+mn-lt"/>
              </a:rPr>
              <a:t> business is very technology dependent as company acts as a network service provider (NSP) in mobile. </a:t>
            </a:r>
            <a:endParaRPr lang="en-US" dirty="0">
              <a:cs typeface="Calibri" panose="020F0502020204030204"/>
            </a:endParaRPr>
          </a:p>
          <a:p>
            <a:endParaRPr lang="en-US" dirty="0">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4778"/>
            <a:ext cx="10515600" cy="715530"/>
          </a:xfrm>
        </p:spPr>
        <p:txBody>
          <a:bodyPr/>
          <a:lstStyle/>
          <a:p>
            <a:r>
              <a:rPr lang="en-US"/>
              <a:t>Challenges:</a:t>
            </a:r>
          </a:p>
        </p:txBody>
      </p:sp>
      <p:sp>
        <p:nvSpPr>
          <p:cNvPr id="3" name="Content Placeholder 2"/>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lang="en-US" dirty="0"/>
              <a:t>In current  system we are not able to handle the customer because manual legacy system is being used.</a:t>
            </a:r>
            <a:endParaRPr lang="en-US" dirty="0">
              <a:cs typeface="Calibri" panose="020F0502020204030204"/>
            </a:endParaRPr>
          </a:p>
          <a:p>
            <a:pPr>
              <a:buFont typeface="Arial" panose="020B0604020202020204" pitchFamily="34" charset="0"/>
              <a:buChar char="•"/>
            </a:pPr>
            <a:r>
              <a:rPr lang="en-US" dirty="0"/>
              <a:t>Migration of customer from postpaid to prepaid.</a:t>
            </a:r>
            <a:endParaRPr lang="en-US" dirty="0">
              <a:cs typeface="Calibri" panose="020F0502020204030204"/>
            </a:endParaRPr>
          </a:p>
          <a:p>
            <a:pPr>
              <a:buFont typeface="Arial" panose="020B0604020202020204" pitchFamily="34" charset="0"/>
              <a:buChar char="•"/>
            </a:pPr>
            <a:r>
              <a:rPr lang="en-US" dirty="0"/>
              <a:t>Mobile Number Portability.</a:t>
            </a:r>
            <a:endParaRPr lang="en-US" dirty="0">
              <a:cs typeface="Calibri" panose="020F0502020204030204"/>
            </a:endParaRPr>
          </a:p>
          <a:p>
            <a:pPr>
              <a:buNone/>
            </a:pPr>
            <a:endParaRPr lang="en-US" dirty="0">
              <a:cs typeface="Calibri" panose="020F0502020204030204"/>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8063" y="374951"/>
            <a:ext cx="10058400" cy="1450757"/>
          </a:xfrm>
        </p:spPr>
        <p:txBody>
          <a:bodyPr/>
          <a:lstStyle/>
          <a:p>
            <a:r>
              <a:rPr lang="en-US" dirty="0"/>
              <a:t>Achieved Goals:</a:t>
            </a:r>
          </a:p>
        </p:txBody>
      </p:sp>
      <p:sp>
        <p:nvSpPr>
          <p:cNvPr id="3" name="Content Placeholder 2"/>
          <p:cNvSpPr>
            <a:spLocks noGrp="1"/>
          </p:cNvSpPr>
          <p:nvPr>
            <p:ph idx="1"/>
          </p:nvPr>
        </p:nvSpPr>
        <p:spPr>
          <a:xfrm>
            <a:off x="838200" y="1825625"/>
            <a:ext cx="10252166" cy="4026535"/>
          </a:xfrm>
        </p:spPr>
        <p:txBody>
          <a:bodyPr vert="horz" lIns="0" tIns="45720" rIns="0" bIns="45720" rtlCol="0" anchor="t">
            <a:normAutofit/>
          </a:bodyPr>
          <a:lstStyle/>
          <a:p>
            <a:pPr>
              <a:buFont typeface="Arial" panose="020B0604020202020204" pitchFamily="34" charset="0"/>
              <a:buChar char="•"/>
            </a:pPr>
            <a:r>
              <a:rPr lang="en-US" dirty="0"/>
              <a:t>We have implemented a complete Automated System for better customer experience.</a:t>
            </a:r>
            <a:endParaRPr lang="en-US" dirty="0">
              <a:cs typeface="Calibri" panose="020F0502020204030204"/>
            </a:endParaRPr>
          </a:p>
          <a:p>
            <a:pPr>
              <a:buFont typeface="Arial" panose="020B0604020202020204" pitchFamily="34" charset="0"/>
              <a:buChar char="•"/>
            </a:pPr>
            <a:r>
              <a:rPr lang="en-US" dirty="0"/>
              <a:t>Bill generation and sending to customer via Email has been implemented.</a:t>
            </a:r>
          </a:p>
          <a:p>
            <a:pPr>
              <a:buFont typeface="Arial" panose="020B0604020202020204" pitchFamily="34" charset="0"/>
              <a:buChar char="•"/>
            </a:pPr>
            <a:r>
              <a:rPr lang="en-US" dirty="0">
                <a:cs typeface="Calibri" panose="020F0502020204030204"/>
              </a:rPr>
              <a:t> Now Customer can contact us easily and query can be resolved smoothly.</a:t>
            </a:r>
          </a:p>
          <a:p>
            <a:pPr>
              <a:buNone/>
            </a:pPr>
            <a:endParaRPr lang="en-US" dirty="0">
              <a:cs typeface="Calibri" panose="020F0502020204030204"/>
            </a:endParaRPr>
          </a:p>
          <a:p>
            <a:pPr>
              <a:buNone/>
            </a:pPr>
            <a:endParaRPr lang="en-US" dirty="0">
              <a:cs typeface="Calibri" panose="020F0502020204030204"/>
            </a:endParaRPr>
          </a:p>
          <a:p>
            <a:endParaRPr lang="en-US" dirty="0"/>
          </a:p>
          <a:p>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Specifications:</a:t>
            </a:r>
          </a:p>
        </p:txBody>
      </p:sp>
      <p:sp>
        <p:nvSpPr>
          <p:cNvPr id="3" name="Text Placeholder 2"/>
          <p:cNvSpPr>
            <a:spLocks noGrp="1"/>
          </p:cNvSpPr>
          <p:nvPr>
            <p:ph type="body" idx="1"/>
          </p:nvPr>
        </p:nvSpPr>
        <p:spPr/>
        <p:txBody>
          <a:bodyPr/>
          <a:lstStyle/>
          <a:p>
            <a:r>
              <a:rPr lang="en-US" b="1" dirty="0"/>
              <a:t>Software</a:t>
            </a:r>
          </a:p>
        </p:txBody>
      </p:sp>
      <p:sp>
        <p:nvSpPr>
          <p:cNvPr id="4" name="Content Placeholder 3"/>
          <p:cNvSpPr>
            <a:spLocks noGrp="1"/>
          </p:cNvSpPr>
          <p:nvPr>
            <p:ph sz="half" idx="2"/>
          </p:nvPr>
        </p:nvSpPr>
        <p:spPr/>
        <p:txBody>
          <a:bodyPr vert="horz" lIns="0" tIns="45720" rIns="0" bIns="45720" rtlCol="0" anchor="t">
            <a:normAutofit/>
          </a:bodyPr>
          <a:lstStyle/>
          <a:p>
            <a:pPr>
              <a:buFont typeface="Arial" panose="020B0604020202020204" pitchFamily="34" charset="0"/>
              <a:buChar char="•"/>
            </a:pPr>
            <a:r>
              <a:rPr lang="en-US" dirty="0"/>
              <a:t>Language-Python, HTML5, CSS</a:t>
            </a:r>
          </a:p>
          <a:p>
            <a:pPr>
              <a:buFont typeface="Arial" panose="020B0604020202020204" pitchFamily="34" charset="0"/>
              <a:buChar char="•"/>
            </a:pPr>
            <a:r>
              <a:rPr lang="en-US" dirty="0"/>
              <a:t>Database-</a:t>
            </a:r>
            <a:r>
              <a:rPr lang="en-US" dirty="0" err="1"/>
              <a:t>MongoDB</a:t>
            </a:r>
            <a:r>
              <a:rPr lang="en-US" dirty="0"/>
              <a:t> Atlas.</a:t>
            </a:r>
            <a:endParaRPr lang="en-US" dirty="0">
              <a:cs typeface="Calibri" panose="020F0502020204030204"/>
            </a:endParaRPr>
          </a:p>
          <a:p>
            <a:pPr>
              <a:buFont typeface="Arial" panose="020B0604020202020204" pitchFamily="34" charset="0"/>
              <a:buChar char="•"/>
            </a:pPr>
            <a:r>
              <a:rPr lang="en-US" dirty="0"/>
              <a:t>Testing tool-Postman</a:t>
            </a:r>
            <a:endParaRPr lang="en-US" dirty="0">
              <a:cs typeface="Calibri" panose="020F0502020204030204"/>
            </a:endParaRPr>
          </a:p>
          <a:p>
            <a:pPr>
              <a:buFont typeface="Arial" panose="020B0604020202020204" pitchFamily="34" charset="0"/>
              <a:buChar char="•"/>
            </a:pPr>
            <a:r>
              <a:rPr lang="en-US" dirty="0"/>
              <a:t>Operating system windows 7 or above.</a:t>
            </a:r>
            <a:endParaRPr lang="en-US" dirty="0">
              <a:cs typeface="Calibri" panose="020F0502020204030204"/>
            </a:endParaRPr>
          </a:p>
          <a:p>
            <a:pPr>
              <a:buFont typeface="Arial" panose="020B0604020202020204" pitchFamily="34" charset="0"/>
              <a:buChar char="•"/>
            </a:pPr>
            <a:r>
              <a:rPr lang="en-US" dirty="0"/>
              <a:t>Backend framework- </a:t>
            </a:r>
            <a:r>
              <a:rPr lang="en-US" dirty="0" err="1"/>
              <a:t>Django</a:t>
            </a:r>
            <a:r>
              <a:rPr lang="en-US" dirty="0"/>
              <a:t>.</a:t>
            </a:r>
            <a:endParaRPr lang="en-US" dirty="0">
              <a:cs typeface="Calibri" panose="020F0502020204030204"/>
            </a:endParaRPr>
          </a:p>
          <a:p>
            <a:pPr>
              <a:buFont typeface="Arial" panose="020B0604020202020204" pitchFamily="34" charset="0"/>
              <a:buChar char="•"/>
            </a:pPr>
            <a:r>
              <a:rPr lang="en-US" dirty="0"/>
              <a:t>Frontend Framework - Bootstrap.</a:t>
            </a:r>
            <a:endParaRPr lang="en-US" dirty="0">
              <a:cs typeface="Calibri" panose="020F0502020204030204"/>
            </a:endParaRPr>
          </a:p>
          <a:p>
            <a:pPr>
              <a:buNone/>
            </a:pPr>
            <a:endParaRPr lang="en-US" dirty="0"/>
          </a:p>
        </p:txBody>
      </p:sp>
      <p:sp>
        <p:nvSpPr>
          <p:cNvPr id="5" name="Text Placeholder 4"/>
          <p:cNvSpPr>
            <a:spLocks noGrp="1"/>
          </p:cNvSpPr>
          <p:nvPr>
            <p:ph type="body" sz="quarter" idx="3"/>
          </p:nvPr>
        </p:nvSpPr>
        <p:spPr/>
        <p:txBody>
          <a:bodyPr/>
          <a:lstStyle/>
          <a:p>
            <a:r>
              <a:rPr lang="en-US" b="1" dirty="0"/>
              <a:t>Hardware</a:t>
            </a:r>
          </a:p>
        </p:txBody>
      </p:sp>
      <p:sp>
        <p:nvSpPr>
          <p:cNvPr id="6" name="Content Placeholder 5"/>
          <p:cNvSpPr>
            <a:spLocks noGrp="1"/>
          </p:cNvSpPr>
          <p:nvPr>
            <p:ph sz="quarter" idx="4"/>
          </p:nvPr>
        </p:nvSpPr>
        <p:spPr/>
        <p:txBody>
          <a:bodyPr vert="horz" lIns="0" tIns="45720" rIns="0" bIns="45720" rtlCol="0" anchor="t">
            <a:normAutofit/>
          </a:bodyPr>
          <a:lstStyle/>
          <a:p>
            <a:pPr>
              <a:buFont typeface="Arial" panose="020B0604020202020204" pitchFamily="34" charset="0"/>
              <a:buChar char="•"/>
            </a:pPr>
            <a:r>
              <a:rPr lang="en-US" dirty="0"/>
              <a:t>RAM-4GB or above.</a:t>
            </a:r>
          </a:p>
          <a:p>
            <a:pPr>
              <a:buFont typeface="Arial" panose="020B0604020202020204" pitchFamily="34" charset="0"/>
              <a:buChar char="•"/>
            </a:pPr>
            <a:r>
              <a:rPr lang="en-US" dirty="0"/>
              <a:t>Processor Intel core i3/i5/i7.</a:t>
            </a:r>
            <a:endParaRPr lang="en-US" dirty="0">
              <a:cs typeface="Calibri" panose="020F0502020204030204"/>
            </a:endParaRPr>
          </a:p>
          <a:p>
            <a:pPr>
              <a:buFont typeface="Arial" panose="020B0604020202020204" pitchFamily="34" charset="0"/>
              <a:buChar char="•"/>
            </a:pPr>
            <a:r>
              <a:rPr lang="en-US" dirty="0"/>
              <a:t>CPU clock rate-2.0 GHz.</a:t>
            </a:r>
            <a:endParaRPr lang="en-US" dirty="0">
              <a:cs typeface="Calibri" panose="020F0502020204030204"/>
            </a:endParaRPr>
          </a:p>
          <a:p>
            <a:pPr>
              <a:buFont typeface="Arial" panose="020B0604020202020204" pitchFamily="34" charset="0"/>
              <a:buChar char="•"/>
            </a:pPr>
            <a:r>
              <a:rPr lang="en-US" dirty="0"/>
              <a:t>SSD-10GB free space.</a:t>
            </a:r>
            <a:endParaRPr lang="en-US" dirty="0">
              <a:cs typeface="Calibri" panose="020F0502020204030204"/>
            </a:endParaRP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Oval 1"/>
          <p:cNvSpPr/>
          <p:nvPr/>
        </p:nvSpPr>
        <p:spPr>
          <a:xfrm>
            <a:off x="4587432" y="608635"/>
            <a:ext cx="1755493" cy="7620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USER</a:t>
            </a:r>
            <a:endParaRPr lang="en-US" dirty="0"/>
          </a:p>
        </p:txBody>
      </p:sp>
      <p:sp>
        <p:nvSpPr>
          <p:cNvPr id="3" name="Rectangle: Rounded Corners 2"/>
          <p:cNvSpPr/>
          <p:nvPr/>
        </p:nvSpPr>
        <p:spPr>
          <a:xfrm>
            <a:off x="4431294" y="2015079"/>
            <a:ext cx="2189544" cy="916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USER</a:t>
            </a:r>
          </a:p>
          <a:p>
            <a:pPr algn="ctr"/>
            <a:r>
              <a:rPr lang="en-US" dirty="0">
                <a:cs typeface="Calibri" panose="020F0502020204030204"/>
              </a:rPr>
              <a:t>INTERFACE</a:t>
            </a:r>
          </a:p>
        </p:txBody>
      </p:sp>
      <p:sp>
        <p:nvSpPr>
          <p:cNvPr id="4" name="Rectangle: Rounded Corners 3"/>
          <p:cNvSpPr/>
          <p:nvPr/>
        </p:nvSpPr>
        <p:spPr>
          <a:xfrm>
            <a:off x="4431293" y="3432977"/>
            <a:ext cx="2189544" cy="916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SERVICES</a:t>
            </a:r>
          </a:p>
          <a:p>
            <a:pPr algn="ctr"/>
            <a:r>
              <a:rPr lang="en-US" dirty="0">
                <a:cs typeface="Calibri" panose="020F0502020204030204"/>
              </a:rPr>
              <a:t>&amp;</a:t>
            </a:r>
          </a:p>
          <a:p>
            <a:pPr algn="ctr"/>
            <a:r>
              <a:rPr lang="en-US" dirty="0">
                <a:cs typeface="Calibri" panose="020F0502020204030204"/>
              </a:rPr>
              <a:t>OFFERS</a:t>
            </a:r>
          </a:p>
        </p:txBody>
      </p:sp>
      <p:sp>
        <p:nvSpPr>
          <p:cNvPr id="5" name="Rectangle: Rounded Corners 4"/>
          <p:cNvSpPr/>
          <p:nvPr/>
        </p:nvSpPr>
        <p:spPr>
          <a:xfrm>
            <a:off x="4431294" y="4995560"/>
            <a:ext cx="2189544" cy="916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BACKEND</a:t>
            </a:r>
          </a:p>
          <a:p>
            <a:pPr algn="ctr"/>
            <a:r>
              <a:rPr lang="en-US" dirty="0">
                <a:cs typeface="Calibri" panose="020F0502020204030204"/>
              </a:rPr>
              <a:t>&amp;</a:t>
            </a:r>
          </a:p>
          <a:p>
            <a:pPr algn="ctr"/>
            <a:r>
              <a:rPr lang="en-US" dirty="0">
                <a:cs typeface="Calibri" panose="020F0502020204030204"/>
              </a:rPr>
              <a:t>DATABASE</a:t>
            </a:r>
          </a:p>
        </p:txBody>
      </p:sp>
      <p:sp>
        <p:nvSpPr>
          <p:cNvPr id="6" name="Rectangle: Rounded Corners 5"/>
          <p:cNvSpPr/>
          <p:nvPr/>
        </p:nvSpPr>
        <p:spPr>
          <a:xfrm>
            <a:off x="8067673" y="2015078"/>
            <a:ext cx="2189544" cy="916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SERVICE</a:t>
            </a:r>
          </a:p>
          <a:p>
            <a:pPr algn="ctr"/>
            <a:r>
              <a:rPr lang="en-US" dirty="0">
                <a:cs typeface="Calibri" panose="020F0502020204030204"/>
              </a:rPr>
              <a:t>PROVIDER</a:t>
            </a:r>
          </a:p>
        </p:txBody>
      </p:sp>
      <p:cxnSp>
        <p:nvCxnSpPr>
          <p:cNvPr id="7" name="Straight Arrow Connector 6"/>
          <p:cNvCxnSpPr/>
          <p:nvPr/>
        </p:nvCxnSpPr>
        <p:spPr>
          <a:xfrm>
            <a:off x="5465180" y="1438153"/>
            <a:ext cx="7716" cy="4899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5465179" y="2991089"/>
            <a:ext cx="7716" cy="3935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5465180" y="4476507"/>
            <a:ext cx="7716" cy="3935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H="1" flipV="1">
            <a:off x="6755756" y="2468299"/>
            <a:ext cx="1149751" cy="115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6734777" y="5456739"/>
            <a:ext cx="2421038" cy="1929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flipV="1">
            <a:off x="9159915" y="2962636"/>
            <a:ext cx="1929" cy="25194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8606017" y="2987472"/>
            <a:ext cx="1" cy="906684"/>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flipV="1">
            <a:off x="6738876" y="3898255"/>
            <a:ext cx="1873169" cy="19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itle 1"/>
          <p:cNvSpPr txBox="1"/>
          <p:nvPr/>
        </p:nvSpPr>
        <p:spPr>
          <a:xfrm>
            <a:off x="218440" y="358058"/>
            <a:ext cx="2865120" cy="715530"/>
          </a:xfrm>
          <a:prstGeom prst="rect">
            <a:avLst/>
          </a:prstGeom>
        </p:spPr>
        <p:txBody>
          <a:bodyPr lIns="91440" tIns="45720" rIns="91440" bIns="45720" anchor="t">
            <a:normAutofit fontScale="8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635" y="300355"/>
            <a:ext cx="5073015" cy="460375"/>
          </a:xfrm>
          <a:prstGeom prst="rect">
            <a:avLst/>
          </a:prstGeom>
          <a:noFill/>
        </p:spPr>
        <p:txBody>
          <a:bodyPr wrap="square" rtlCol="0">
            <a:spAutoFit/>
          </a:bodyPr>
          <a:lstStyle/>
          <a:p>
            <a:r>
              <a:rPr lang="en-US" sz="2400" b="1" dirty="0">
                <a:latin typeface="Times New Roman" panose="02020603050405020304" charset="0"/>
                <a:cs typeface="Times New Roman" panose="02020603050405020304" charset="0"/>
              </a:rPr>
              <a:t>ADMIN MODULE WORK FLOW:</a:t>
            </a:r>
          </a:p>
        </p:txBody>
      </p:sp>
      <p:pic>
        <p:nvPicPr>
          <p:cNvPr id="2050" name="Picture 2"/>
          <p:cNvPicPr>
            <a:picLocks noChangeAspect="1" noChangeArrowheads="1"/>
          </p:cNvPicPr>
          <p:nvPr/>
        </p:nvPicPr>
        <p:blipFill>
          <a:blip r:embed="rId2" cstate="print"/>
          <a:srcRect/>
          <a:stretch>
            <a:fillRect/>
          </a:stretch>
        </p:blipFill>
        <p:spPr bwMode="auto">
          <a:xfrm>
            <a:off x="2000250" y="752475"/>
            <a:ext cx="9620250" cy="53530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150" y="628650"/>
            <a:ext cx="5731510" cy="460375"/>
          </a:xfrm>
          <a:prstGeom prst="rect">
            <a:avLst/>
          </a:prstGeom>
          <a:noFill/>
        </p:spPr>
        <p:txBody>
          <a:bodyPr wrap="square" rtlCol="0">
            <a:spAutoFit/>
          </a:bodyPr>
          <a:lstStyle/>
          <a:p>
            <a:r>
              <a:rPr lang="en-US" sz="2400" dirty="0">
                <a:latin typeface="Times New Roman" panose="02020603050405020304" charset="0"/>
                <a:cs typeface="Times New Roman" panose="02020603050405020304" charset="0"/>
              </a:rPr>
              <a:t>CUSTOMER MODULE WORK  FLOW:</a:t>
            </a:r>
          </a:p>
        </p:txBody>
      </p:sp>
      <p:pic>
        <p:nvPicPr>
          <p:cNvPr id="3074" name="Picture 1"/>
          <p:cNvPicPr>
            <a:picLocks noChangeAspect="1" noChangeArrowheads="1"/>
          </p:cNvPicPr>
          <p:nvPr/>
        </p:nvPicPr>
        <p:blipFill>
          <a:blip r:embed="rId2" cstate="print"/>
          <a:srcRect/>
          <a:stretch>
            <a:fillRect/>
          </a:stretch>
        </p:blipFill>
        <p:spPr bwMode="auto">
          <a:xfrm>
            <a:off x="2099310" y="1089025"/>
            <a:ext cx="8972550" cy="5105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748</Words>
  <Application>Microsoft Office PowerPoint</Application>
  <PresentationFormat>Widescreen</PresentationFormat>
  <Paragraphs>112</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Arial,Sans-Serif</vt:lpstr>
      <vt:lpstr>Calibri</vt:lpstr>
      <vt:lpstr>Calibri Light</vt:lpstr>
      <vt:lpstr>Times New Roman</vt:lpstr>
      <vt:lpstr>Retrospect</vt:lpstr>
      <vt:lpstr>                                PROJECT PRESENTATION ON                                                                    “VOIZFONICA TELECOM” </vt:lpstr>
      <vt:lpstr>       Agenda:</vt:lpstr>
      <vt:lpstr>About Us:</vt:lpstr>
      <vt:lpstr>Challenges:</vt:lpstr>
      <vt:lpstr>Achieved Goals:</vt:lpstr>
      <vt:lpstr>Specifications: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Sindhu Barathi A</cp:lastModifiedBy>
  <cp:revision>171</cp:revision>
  <dcterms:created xsi:type="dcterms:W3CDTF">2021-08-31T05:51:00Z</dcterms:created>
  <dcterms:modified xsi:type="dcterms:W3CDTF">2023-09-23T15:44:57Z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F53353F426F44E4BADA8FAE1A5B1C9D3</vt:lpwstr>
  </property>
  <property fmtid="{D5CDD505-2E9C-101B-9397-08002B2CF9AE}" pid="3" name="KSOProductBuildVer">
    <vt:lpwstr>1033-11.2.0.10296</vt:lpwstr>
  </property>
</Properties>
</file>