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8"/>
  </p:notesMasterIdLst>
  <p:sldIdLst>
    <p:sldId id="265" r:id="rId2"/>
    <p:sldId id="266" r:id="rId3"/>
    <p:sldId id="268" r:id="rId4"/>
    <p:sldId id="262" r:id="rId5"/>
    <p:sldId id="263" r:id="rId6"/>
    <p:sldId id="264" r:id="rId7"/>
    <p:sldId id="271" r:id="rId8"/>
    <p:sldId id="275" r:id="rId9"/>
    <p:sldId id="276" r:id="rId10"/>
    <p:sldId id="257" r:id="rId11"/>
    <p:sldId id="258" r:id="rId12"/>
    <p:sldId id="256" r:id="rId13"/>
    <p:sldId id="259" r:id="rId14"/>
    <p:sldId id="274" r:id="rId15"/>
    <p:sldId id="269" r:id="rId16"/>
    <p:sldId id="267"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7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guide orient="horz" pos="2160"/>
        <p:guide pos="3878"/>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B86D26-4AA4-4F90-BB95-258DF1FF82AB}" type="datetimeFigureOut">
              <a:rPr lang="en-US"/>
              <a:t>9/24/2023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4CA5F2E-292F-4AE8-B3B1-3D3E00C0E853}" type="slidenum">
              <a:rPr lang="en-US"/>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 name="Google Shape;55;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4CA5F2E-292F-4AE8-B3B1-3D3E00C0E853}" type="slidenum">
              <a:rPr lang="en-US" smtClean="0"/>
              <a:t>5</a:t>
            </a:fld>
            <a:endParaRPr lang="en-US"/>
          </a:p>
        </p:txBody>
      </p:sp>
    </p:spTree>
    <p:extLst>
      <p:ext uri="{BB962C8B-B14F-4D97-AF65-F5344CB8AC3E}">
        <p14:creationId xmlns:p14="http://schemas.microsoft.com/office/powerpoint/2010/main" val="32731500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p>
        </p:txBody>
      </p:sp>
      <p:sp>
        <p:nvSpPr>
          <p:cNvPr id="4" name="Date Placeholder 3"/>
          <p:cNvSpPr>
            <a:spLocks noGrp="1"/>
          </p:cNvSpPr>
          <p:nvPr>
            <p:ph type="dt" sz="half" idx="10"/>
          </p:nvPr>
        </p:nvSpPr>
        <p:spPr/>
        <p:txBody>
          <a:bodyPr/>
          <a:lstStyle/>
          <a:p>
            <a:fld id="{96DFF08F-DC6B-4601-B491-B0F83F6DD2DA}" type="datetimeFigureOut">
              <a:rPr lang="en-US" dirty="0"/>
              <a:t>9/24/2023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6DFF08F-DC6B-4601-B491-B0F83F6DD2DA}" type="datetimeFigureOut">
              <a:rPr lang="en-US" dirty="0"/>
              <a:t>9/24/2023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6DFF08F-DC6B-4601-B491-B0F83F6DD2DA}" type="datetimeFigureOut">
              <a:rPr lang="en-US" dirty="0"/>
              <a:t>9/24/2023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62CEF3B-A037-46D0-B02C-1428F07E9383}" type="datetimeFigureOut">
              <a:rPr lang="en-US" dirty="0"/>
              <a:t>9/24/2023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E482DC-2269-4F26-9D2A-7E44B1A4CD85}" type="slidenum">
              <a:rPr lang="en-US" dirty="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dirty="0"/>
              <a:t>9/24/2023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p>
        </p:txBody>
      </p:sp>
      <p:sp>
        <p:nvSpPr>
          <p:cNvPr id="3" name="Content Placeholder 2"/>
          <p:cNvSpPr>
            <a:spLocks noGrp="1"/>
          </p:cNvSpPr>
          <p:nvPr>
            <p:ph sz="half" idx="1"/>
          </p:nvPr>
        </p:nvSpPr>
        <p:spPr>
          <a:xfrm>
            <a:off x="1097280"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6DFF08F-DC6B-4601-B491-B0F83F6DD2DA}" type="datetimeFigureOut">
              <a:rPr lang="en-US" dirty="0"/>
              <a:t>9/24/2023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6DFF08F-DC6B-4601-B491-B0F83F6DD2DA}" type="datetimeFigureOut">
              <a:rPr lang="en-US" dirty="0"/>
              <a:t>9/24/2023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6DFF08F-DC6B-4601-B491-B0F83F6DD2DA}" type="datetimeFigureOut">
              <a:rPr lang="en-US" dirty="0"/>
              <a:t>9/24/2023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6DFF08F-DC6B-4601-B491-B0F83F6DD2DA}" type="datetimeFigureOut">
              <a:rPr lang="en-US" dirty="0"/>
              <a:t>9/24/2023</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6DFF08F-DC6B-4601-B491-B0F83F6DD2DA}" type="datetimeFigureOut">
              <a:rPr lang="en-US" dirty="0"/>
              <a:t>9/24/2023</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dirty="0"/>
              <a:t>9/24/2023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6DFF08F-DC6B-4601-B491-B0F83F6DD2DA}" type="datetimeFigureOut">
              <a:rPr lang="en-US" dirty="0"/>
              <a:t>9/24/2023</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17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800" kern="1200">
          <a:solidFill>
            <a:schemeClr val="tx1">
              <a:lumMod val="75000"/>
              <a:lumOff val="25000"/>
            </a:schemeClr>
          </a:solidFill>
          <a:latin typeface="+mn-lt"/>
          <a:ea typeface="+mn-ea"/>
          <a:cs typeface="+mn-cs"/>
        </a:defRPr>
      </a:lvl2pPr>
      <a:lvl3pPr marL="56705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3pPr>
      <a:lvl4pPr marL="74993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4pPr>
      <a:lvl5pPr marL="93281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5pPr>
      <a:lvl6pPr marL="109982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29984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49987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69989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cstate="print"/>
          <a:stretch>
            <a:fillRect l="-7000" r="-7000"/>
          </a:stretch>
        </a:blipFill>
        <a:effectLst/>
      </p:bgPr>
    </p:bg>
    <p:spTree>
      <p:nvGrpSpPr>
        <p:cNvPr id="1" name="Shape 56"/>
        <p:cNvGrpSpPr/>
        <p:nvPr/>
      </p:nvGrpSpPr>
      <p:grpSpPr>
        <a:xfrm>
          <a:off x="0" y="0"/>
          <a:ext cx="0" cy="0"/>
          <a:chOff x="0" y="0"/>
          <a:chExt cx="0" cy="0"/>
        </a:xfrm>
      </p:grpSpPr>
      <p:sp>
        <p:nvSpPr>
          <p:cNvPr id="57" name="Google Shape;57;p12"/>
          <p:cNvSpPr txBox="1">
            <a:spLocks noGrp="1"/>
          </p:cNvSpPr>
          <p:nvPr>
            <p:ph type="ctrTitle" idx="4294967295"/>
          </p:nvPr>
        </p:nvSpPr>
        <p:spPr>
          <a:xfrm>
            <a:off x="1389753" y="153988"/>
            <a:ext cx="11707812" cy="1562100"/>
          </a:xfrm>
          <a:prstGeom prst="rect">
            <a:avLst/>
          </a:prstGeom>
        </p:spPr>
        <p:txBody>
          <a:bodyPr spcFirstLastPara="1" wrap="square" lIns="0" tIns="0" rIns="0" bIns="0" anchor="ctr" anchorCtr="0">
            <a:noAutofit/>
            <a:scene3d>
              <a:camera prst="orthographicFront"/>
              <a:lightRig rig="threePt" dir="t"/>
            </a:scene3d>
          </a:bodyPr>
          <a:lstStyle/>
          <a:p>
            <a:br>
              <a:rPr lang="en-US" altLang="en-IN" sz="2800" b="1">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br>
            <a:r>
              <a:rPr lang="en-US" altLang="en-IN" sz="2800" b="1">
                <a:solidFill>
                  <a:schemeClr val="tx1"/>
                </a:solidFill>
                <a:effectLst>
                  <a:outerShdw blurRad="38100" dist="19050" dir="2700000" algn="tl" rotWithShape="0">
                    <a:schemeClr val="dk1">
                      <a:alpha val="40000"/>
                    </a:schemeClr>
                  </a:outerShdw>
                </a:effectLst>
                <a:latin typeface="Times New Roman" panose="02020603050405020304"/>
                <a:cs typeface="Times New Roman" panose="02020603050405020304"/>
                <a:sym typeface="+mn-ea"/>
              </a:rPr>
              <a:t>                               PROJECT PRESENTATION ON                                </a:t>
            </a:r>
            <a:br>
              <a:rPr lang="en-US" altLang="en-IN" sz="2800" b="1">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br>
            <a:br>
              <a:rPr lang="en-US" altLang="en-IN" sz="2800" b="1">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br>
            <a:r>
              <a:rPr lang="en-US" altLang="en-IN" sz="2800" b="1">
                <a:solidFill>
                  <a:schemeClr val="tx1"/>
                </a:solidFill>
                <a:effectLst>
                  <a:outerShdw blurRad="38100" dist="19050" dir="2700000" algn="tl" rotWithShape="0">
                    <a:schemeClr val="dk1">
                      <a:alpha val="40000"/>
                    </a:schemeClr>
                  </a:outerShdw>
                </a:effectLst>
                <a:latin typeface="Times New Roman" panose="02020603050405020304"/>
                <a:cs typeface="Times New Roman" panose="02020603050405020304"/>
                <a:sym typeface="+mn-ea"/>
              </a:rPr>
              <a:t>                                  “VOIZFONICA TELECOM</a:t>
            </a:r>
            <a:r>
              <a:rPr lang="en-US" sz="2800" b="1">
                <a:solidFill>
                  <a:schemeClr val="tx1"/>
                </a:solidFill>
                <a:effectLst>
                  <a:outerShdw blurRad="38100" dist="19050" dir="2700000" algn="tl" rotWithShape="0">
                    <a:schemeClr val="dk1">
                      <a:alpha val="40000"/>
                    </a:schemeClr>
                  </a:outerShdw>
                </a:effectLst>
                <a:latin typeface="Times New Roman" panose="02020603050405020304"/>
                <a:cs typeface="Times New Roman" panose="02020603050405020304"/>
              </a:rPr>
              <a:t>”</a:t>
            </a:r>
            <a:br>
              <a:rPr lang="en-IN" sz="2800" b="1">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br>
            <a:endParaRPr lang="en-IN" sz="2800" b="1">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endParaRPr>
          </a:p>
        </p:txBody>
      </p:sp>
    </p:spTree>
  </p:cSld>
  <p:clrMapOvr>
    <a:masterClrMapping/>
  </p:clrMapOvr>
  <p:transition>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cstate="print"/>
          <a:stretch>
            <a:fillRect t="-17000" b="-17000"/>
          </a:stretch>
        </a:blipFill>
        <a:effectLst/>
      </p:bgPr>
    </p:bg>
    <p:spTree>
      <p:nvGrpSpPr>
        <p:cNvPr id="1" name=""/>
        <p:cNvGrpSpPr/>
        <p:nvPr/>
      </p:nvGrpSpPr>
      <p:grpSpPr>
        <a:xfrm>
          <a:off x="0" y="0"/>
          <a:ext cx="0" cy="0"/>
          <a:chOff x="0" y="0"/>
          <a:chExt cx="0" cy="0"/>
        </a:xfrm>
      </p:grpSpPr>
      <p:sp>
        <p:nvSpPr>
          <p:cNvPr id="33" name="TextBox 32"/>
          <p:cNvSpPr txBox="1"/>
          <p:nvPr/>
        </p:nvSpPr>
        <p:spPr>
          <a:xfrm>
            <a:off x="6214480" y="3997219"/>
            <a:ext cx="2909887"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2000" b="1" dirty="0">
                <a:cs typeface="Calibri" panose="020F0502020204030204"/>
              </a:rPr>
              <a:t>           </a:t>
            </a:r>
            <a:endParaRPr lang="en-US" sz="1200" b="1" dirty="0">
              <a:cs typeface="Calibri" panose="020F0502020204030204"/>
            </a:endParaRPr>
          </a:p>
        </p:txBody>
      </p:sp>
      <p:sp>
        <p:nvSpPr>
          <p:cNvPr id="5" name="Title 1"/>
          <p:cNvSpPr txBox="1"/>
          <p:nvPr/>
        </p:nvSpPr>
        <p:spPr>
          <a:xfrm>
            <a:off x="-408610" y="342487"/>
            <a:ext cx="3666160" cy="610014"/>
          </a:xfrm>
          <a:prstGeom prst="rect">
            <a:avLst/>
          </a:prstGeom>
        </p:spPr>
        <p:txBody>
          <a:bodyPr vert="horz" lIns="91440" tIns="45720" rIns="91440" bIns="45720" rtlCol="0" anchor="b">
            <a:normAutofit fontScale="90000" lnSpcReduction="100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dirty="0"/>
              <a:t>       </a:t>
            </a:r>
            <a:r>
              <a:rPr lang="en-US" sz="3100" dirty="0"/>
              <a:t>HOMEPAGE</a:t>
            </a:r>
            <a:endParaRPr lang="en-US" sz="3100" dirty="0">
              <a:cs typeface="Calibri Light" panose="020F0302020204030204"/>
            </a:endParaRPr>
          </a:p>
        </p:txBody>
      </p:sp>
      <p:pic>
        <p:nvPicPr>
          <p:cNvPr id="37" name="Picture 36" descr="Screenshot (1271).png"/>
          <p:cNvPicPr>
            <a:picLocks noChangeAspect="1"/>
          </p:cNvPicPr>
          <p:nvPr/>
        </p:nvPicPr>
        <p:blipFill>
          <a:blip r:embed="rId3" cstate="print"/>
          <a:stretch>
            <a:fillRect/>
          </a:stretch>
        </p:blipFill>
        <p:spPr>
          <a:xfrm>
            <a:off x="457200" y="1028700"/>
            <a:ext cx="7143750" cy="5086349"/>
          </a:xfrm>
          <a:prstGeom prst="rect">
            <a:avLst/>
          </a:prstGeom>
        </p:spPr>
      </p:pic>
      <p:sp>
        <p:nvSpPr>
          <p:cNvPr id="39" name="Rectangle 38"/>
          <p:cNvSpPr/>
          <p:nvPr/>
        </p:nvSpPr>
        <p:spPr>
          <a:xfrm>
            <a:off x="7791450" y="1943100"/>
            <a:ext cx="4171950" cy="27813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dirty="0">
                <a:solidFill>
                  <a:schemeClr val="tx1"/>
                </a:solidFill>
              </a:rPr>
              <a:t>This is how our home page looks which contains the following services:</a:t>
            </a:r>
          </a:p>
          <a:p>
            <a:pPr algn="just"/>
            <a:r>
              <a:rPr lang="en-US" dirty="0">
                <a:solidFill>
                  <a:schemeClr val="tx1"/>
                </a:solidFill>
              </a:rPr>
              <a:t> *Prepaid </a:t>
            </a:r>
          </a:p>
          <a:p>
            <a:pPr algn="just"/>
            <a:r>
              <a:rPr lang="en-US" dirty="0">
                <a:solidFill>
                  <a:schemeClr val="tx1"/>
                </a:solidFill>
              </a:rPr>
              <a:t> *Postpaid </a:t>
            </a:r>
          </a:p>
          <a:p>
            <a:pPr algn="just"/>
            <a:r>
              <a:rPr lang="en-US" dirty="0">
                <a:solidFill>
                  <a:schemeClr val="tx1"/>
                </a:solidFill>
              </a:rPr>
              <a:t> *Dongle Prepaid </a:t>
            </a:r>
          </a:p>
          <a:p>
            <a:pPr algn="just"/>
            <a:r>
              <a:rPr lang="en-US" dirty="0">
                <a:solidFill>
                  <a:schemeClr val="tx1"/>
                </a:solidFill>
              </a:rPr>
              <a:t> *Dongle postpaid </a:t>
            </a:r>
          </a:p>
          <a:p>
            <a:pPr algn="just"/>
            <a:r>
              <a:rPr lang="en-US" dirty="0">
                <a:solidFill>
                  <a:schemeClr val="tx1"/>
                </a:solidFill>
              </a:rPr>
              <a:t> *About us</a:t>
            </a:r>
          </a:p>
          <a:p>
            <a:pPr algn="just"/>
            <a:r>
              <a:rPr lang="en-US" dirty="0">
                <a:solidFill>
                  <a:schemeClr val="tx1"/>
                </a:solidFill>
              </a:rPr>
              <a:t> *Get Help</a:t>
            </a:r>
          </a:p>
          <a:p>
            <a:pPr algn="just"/>
            <a:r>
              <a:rPr lang="en-US" dirty="0">
                <a:solidFill>
                  <a:schemeClr val="tx1"/>
                </a:solidFill>
              </a:rPr>
              <a:t> *Login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cstate="print"/>
          <a:stretch>
            <a:fillRect t="-17000" b="-17000"/>
          </a:stretch>
        </a:blipFill>
        <a:effectLst/>
      </p:bgPr>
    </p:bg>
    <p:spTree>
      <p:nvGrpSpPr>
        <p:cNvPr id="1" name=""/>
        <p:cNvGrpSpPr/>
        <p:nvPr/>
      </p:nvGrpSpPr>
      <p:grpSpPr>
        <a:xfrm>
          <a:off x="0" y="0"/>
          <a:ext cx="0" cy="0"/>
          <a:chOff x="0" y="0"/>
          <a:chExt cx="0" cy="0"/>
        </a:xfrm>
      </p:grpSpPr>
      <p:sp>
        <p:nvSpPr>
          <p:cNvPr id="12" name="Title 1"/>
          <p:cNvSpPr txBox="1"/>
          <p:nvPr/>
        </p:nvSpPr>
        <p:spPr>
          <a:xfrm>
            <a:off x="-132523" y="463964"/>
            <a:ext cx="4507948" cy="727006"/>
          </a:xfrm>
          <a:prstGeom prst="rect">
            <a:avLst/>
          </a:prstGeom>
        </p:spPr>
        <p:txBody>
          <a:bodyPr vert="horz" lIns="91440" tIns="45720" rIns="91440" bIns="45720" rtlCol="0" anchor="b">
            <a:normAutofit fontScale="975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dirty="0"/>
              <a:t>    </a:t>
            </a:r>
            <a:r>
              <a:rPr lang="en-US" sz="2400" dirty="0"/>
              <a:t>Customer Login:</a:t>
            </a:r>
            <a:endParaRPr lang="en-US" sz="2400" dirty="0">
              <a:cs typeface="Calibri Light" panose="020F0302020204030204"/>
            </a:endParaRPr>
          </a:p>
        </p:txBody>
      </p:sp>
      <p:pic>
        <p:nvPicPr>
          <p:cNvPr id="28" name="Picture 27" descr="Screenshot (1274).png"/>
          <p:cNvPicPr>
            <a:picLocks noChangeAspect="1"/>
          </p:cNvPicPr>
          <p:nvPr/>
        </p:nvPicPr>
        <p:blipFill>
          <a:blip r:embed="rId3" cstate="print"/>
          <a:stretch>
            <a:fillRect/>
          </a:stretch>
        </p:blipFill>
        <p:spPr>
          <a:xfrm>
            <a:off x="457200" y="1371600"/>
            <a:ext cx="7391400" cy="4343399"/>
          </a:xfrm>
          <a:prstGeom prst="rect">
            <a:avLst/>
          </a:prstGeom>
        </p:spPr>
      </p:pic>
      <p:sp>
        <p:nvSpPr>
          <p:cNvPr id="30" name="Rectangle 29"/>
          <p:cNvSpPr/>
          <p:nvPr/>
        </p:nvSpPr>
        <p:spPr>
          <a:xfrm>
            <a:off x="8172450" y="2209800"/>
            <a:ext cx="3600450" cy="24765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dirty="0">
                <a:solidFill>
                  <a:schemeClr val="tx1"/>
                </a:solidFill>
              </a:rPr>
              <a:t>-If the user is already registered he/she can access all our services.</a:t>
            </a:r>
          </a:p>
          <a:p>
            <a:pPr algn="just"/>
            <a:endParaRPr lang="en-US" dirty="0">
              <a:solidFill>
                <a:schemeClr val="tx1"/>
              </a:solidFill>
            </a:endParaRPr>
          </a:p>
          <a:p>
            <a:pPr algn="just"/>
            <a:r>
              <a:rPr lang="en-US" dirty="0">
                <a:solidFill>
                  <a:schemeClr val="tx1"/>
                </a:solidFill>
              </a:rPr>
              <a:t>-If the user is new then he/she can contact the service provider for more information and guidance</a:t>
            </a:r>
            <a:r>
              <a:rPr lang="en-US" dirty="0"/>
              <a: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2" cstate="print"/>
          <a:stretch>
            <a:fillRect t="-17000" b="-17000"/>
          </a:stretch>
        </a:blipFill>
        <a:effectLst/>
      </p:bgPr>
    </p:bg>
    <p:spTree>
      <p:nvGrpSpPr>
        <p:cNvPr id="1" name=""/>
        <p:cNvGrpSpPr/>
        <p:nvPr/>
      </p:nvGrpSpPr>
      <p:grpSpPr>
        <a:xfrm>
          <a:off x="0" y="0"/>
          <a:ext cx="0" cy="0"/>
          <a:chOff x="0" y="0"/>
          <a:chExt cx="0" cy="0"/>
        </a:xfrm>
      </p:grpSpPr>
      <p:sp>
        <p:nvSpPr>
          <p:cNvPr id="4" name="Title 1"/>
          <p:cNvSpPr txBox="1"/>
          <p:nvPr/>
        </p:nvSpPr>
        <p:spPr>
          <a:xfrm>
            <a:off x="575310" y="464185"/>
            <a:ext cx="4316095" cy="716280"/>
          </a:xfrm>
          <a:prstGeom prst="rect">
            <a:avLst/>
          </a:prstGeom>
        </p:spPr>
        <p:txBody>
          <a:bodyPr vert="horz" lIns="91440" tIns="45720" rIns="91440" bIns="45720" rtlCol="0" anchor="b">
            <a:normAutofit fontScale="50000" lnSpcReduction="200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dirty="0"/>
              <a:t>       DASHBOARD (AFTER LOGIN):</a:t>
            </a:r>
            <a:endParaRPr lang="en-US" dirty="0">
              <a:cs typeface="Calibri Light" panose="020F0302020204030204"/>
            </a:endParaRPr>
          </a:p>
        </p:txBody>
      </p:sp>
      <p:pic>
        <p:nvPicPr>
          <p:cNvPr id="13" name="Picture 12" descr="Screenshot (1270).png"/>
          <p:cNvPicPr>
            <a:picLocks noChangeAspect="1"/>
          </p:cNvPicPr>
          <p:nvPr/>
        </p:nvPicPr>
        <p:blipFill>
          <a:blip r:embed="rId3" cstate="print"/>
          <a:stretch>
            <a:fillRect/>
          </a:stretch>
        </p:blipFill>
        <p:spPr>
          <a:xfrm>
            <a:off x="266700" y="1371600"/>
            <a:ext cx="6838951" cy="4248150"/>
          </a:xfrm>
          <a:prstGeom prst="rect">
            <a:avLst/>
          </a:prstGeom>
        </p:spPr>
      </p:pic>
      <p:sp>
        <p:nvSpPr>
          <p:cNvPr id="25" name="Rectangle 24"/>
          <p:cNvSpPr/>
          <p:nvPr/>
        </p:nvSpPr>
        <p:spPr>
          <a:xfrm>
            <a:off x="7315200" y="1752600"/>
            <a:ext cx="4552950" cy="348615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dirty="0">
                <a:solidFill>
                  <a:schemeClr val="tx1"/>
                </a:solidFill>
              </a:rPr>
              <a:t>When the user clicks on login he/she will be directed to the user dashboard.</a:t>
            </a:r>
          </a:p>
          <a:p>
            <a:pPr algn="just"/>
            <a:r>
              <a:rPr lang="en-US" dirty="0">
                <a:solidFill>
                  <a:schemeClr val="tx1"/>
                </a:solidFill>
              </a:rPr>
              <a:t>-In the user dashboard the user can see the services like:</a:t>
            </a:r>
          </a:p>
          <a:p>
            <a:pPr algn="just"/>
            <a:r>
              <a:rPr lang="en-US" dirty="0">
                <a:solidFill>
                  <a:schemeClr val="tx1"/>
                </a:solidFill>
              </a:rPr>
              <a:t> *Prepaid </a:t>
            </a:r>
          </a:p>
          <a:p>
            <a:pPr algn="just"/>
            <a:r>
              <a:rPr lang="en-US" dirty="0">
                <a:solidFill>
                  <a:schemeClr val="tx1"/>
                </a:solidFill>
              </a:rPr>
              <a:t> *Postpaid </a:t>
            </a:r>
          </a:p>
          <a:p>
            <a:pPr algn="just"/>
            <a:r>
              <a:rPr lang="en-US" dirty="0">
                <a:solidFill>
                  <a:schemeClr val="tx1"/>
                </a:solidFill>
              </a:rPr>
              <a:t> *Dongle </a:t>
            </a:r>
          </a:p>
          <a:p>
            <a:pPr algn="just"/>
            <a:r>
              <a:rPr lang="en-US" dirty="0">
                <a:solidFill>
                  <a:schemeClr val="tx1"/>
                </a:solidFill>
              </a:rPr>
              <a:t> *Support</a:t>
            </a:r>
          </a:p>
          <a:p>
            <a:pPr algn="just"/>
            <a:r>
              <a:rPr lang="en-US" dirty="0">
                <a:solidFill>
                  <a:schemeClr val="tx1"/>
                </a:solidFill>
              </a:rPr>
              <a:t> *Logout</a:t>
            </a:r>
          </a:p>
          <a:p>
            <a:pPr algn="just"/>
            <a:r>
              <a:rPr lang="en-US" dirty="0">
                <a:solidFill>
                  <a:schemeClr val="tx1"/>
                </a:solidFill>
              </a:rPr>
              <a:t>-We have given an option where the user can see his/her plan type, total bill balance, plan history, data left, messages left and calls.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2" cstate="print"/>
          <a:stretch>
            <a:fillRect t="-17000" b="-17000"/>
          </a:stretch>
        </a:blipFill>
        <a:effectLst/>
      </p:bgPr>
    </p:bg>
    <p:spTree>
      <p:nvGrpSpPr>
        <p:cNvPr id="1" name=""/>
        <p:cNvGrpSpPr/>
        <p:nvPr/>
      </p:nvGrpSpPr>
      <p:grpSpPr>
        <a:xfrm>
          <a:off x="0" y="0"/>
          <a:ext cx="0" cy="0"/>
          <a:chOff x="0" y="0"/>
          <a:chExt cx="0" cy="0"/>
        </a:xfrm>
      </p:grpSpPr>
      <p:sp>
        <p:nvSpPr>
          <p:cNvPr id="2" name="Title 1"/>
          <p:cNvSpPr txBox="1"/>
          <p:nvPr/>
        </p:nvSpPr>
        <p:spPr>
          <a:xfrm>
            <a:off x="-496958" y="265181"/>
            <a:ext cx="5314122" cy="715963"/>
          </a:xfrm>
          <a:prstGeom prst="rect">
            <a:avLst/>
          </a:prstGeom>
        </p:spPr>
        <p:txBody>
          <a:bodyPr vert="horz" lIns="91440" tIns="45720" rIns="91440" bIns="45720" rtlCol="0" anchor="b">
            <a:normAutofit fontScale="975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dirty="0"/>
              <a:t>     </a:t>
            </a:r>
            <a:r>
              <a:rPr lang="en-US" sz="1800" dirty="0"/>
              <a:t>ADMIN</a:t>
            </a:r>
            <a:r>
              <a:rPr lang="en-US" dirty="0"/>
              <a:t> </a:t>
            </a:r>
            <a:r>
              <a:rPr lang="en-US" sz="1800" dirty="0"/>
              <a:t>LOGIN</a:t>
            </a:r>
            <a:endParaRPr lang="en-US" dirty="0">
              <a:cs typeface="Calibri Light" panose="020F0302020204030204"/>
            </a:endParaRPr>
          </a:p>
        </p:txBody>
      </p:sp>
      <p:pic>
        <p:nvPicPr>
          <p:cNvPr id="17" name="Picture 16" descr="Screenshot (1272).png"/>
          <p:cNvPicPr>
            <a:picLocks noChangeAspect="1"/>
          </p:cNvPicPr>
          <p:nvPr/>
        </p:nvPicPr>
        <p:blipFill>
          <a:blip r:embed="rId3" cstate="print"/>
          <a:stretch>
            <a:fillRect/>
          </a:stretch>
        </p:blipFill>
        <p:spPr>
          <a:xfrm>
            <a:off x="304800" y="952500"/>
            <a:ext cx="11506200" cy="518160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81050" y="628650"/>
            <a:ext cx="2686050" cy="369332"/>
          </a:xfrm>
          <a:prstGeom prst="rect">
            <a:avLst/>
          </a:prstGeom>
          <a:noFill/>
        </p:spPr>
        <p:txBody>
          <a:bodyPr wrap="square" rtlCol="0">
            <a:spAutoFit/>
          </a:bodyPr>
          <a:lstStyle/>
          <a:p>
            <a:r>
              <a:rPr lang="en-US" dirty="0"/>
              <a:t>ADMIN PAGE</a:t>
            </a:r>
          </a:p>
        </p:txBody>
      </p:sp>
      <p:pic>
        <p:nvPicPr>
          <p:cNvPr id="3" name="Picture 2" descr="Screenshot (1273).png"/>
          <p:cNvPicPr>
            <a:picLocks noChangeAspect="1"/>
          </p:cNvPicPr>
          <p:nvPr/>
        </p:nvPicPr>
        <p:blipFill>
          <a:blip r:embed="rId2" cstate="print"/>
          <a:stretch>
            <a:fillRect/>
          </a:stretch>
        </p:blipFill>
        <p:spPr>
          <a:xfrm>
            <a:off x="361950" y="1027557"/>
            <a:ext cx="7524750" cy="4763644"/>
          </a:xfrm>
          <a:prstGeom prst="rect">
            <a:avLst/>
          </a:prstGeom>
        </p:spPr>
      </p:pic>
      <p:sp>
        <p:nvSpPr>
          <p:cNvPr id="4" name="Rectangle 3"/>
          <p:cNvSpPr/>
          <p:nvPr/>
        </p:nvSpPr>
        <p:spPr>
          <a:xfrm>
            <a:off x="8286750" y="1809750"/>
            <a:ext cx="3543300" cy="280035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Times New Roman" panose="02020603050405020304" charset="0"/>
                <a:cs typeface="Times New Roman" panose="02020603050405020304" charset="0"/>
              </a:rPr>
              <a:t>This is how our admin page looks like, it contains the following services for managing customers- </a:t>
            </a:r>
          </a:p>
          <a:p>
            <a:r>
              <a:rPr lang="en-US" dirty="0">
                <a:solidFill>
                  <a:schemeClr val="tx1"/>
                </a:solidFill>
                <a:latin typeface="Times New Roman" panose="02020603050405020304" charset="0"/>
                <a:cs typeface="Times New Roman" panose="02020603050405020304" charset="0"/>
              </a:rPr>
              <a:t> *Customer</a:t>
            </a:r>
          </a:p>
          <a:p>
            <a:r>
              <a:rPr lang="en-US" dirty="0">
                <a:solidFill>
                  <a:schemeClr val="tx1"/>
                </a:solidFill>
                <a:latin typeface="Times New Roman" panose="02020603050405020304" charset="0"/>
                <a:cs typeface="Times New Roman" panose="02020603050405020304" charset="0"/>
              </a:rPr>
              <a:t> *Prepaid </a:t>
            </a:r>
          </a:p>
          <a:p>
            <a:r>
              <a:rPr lang="en-US" dirty="0">
                <a:solidFill>
                  <a:schemeClr val="tx1"/>
                </a:solidFill>
                <a:latin typeface="Times New Roman" panose="02020603050405020304" charset="0"/>
                <a:cs typeface="Times New Roman" panose="02020603050405020304" charset="0"/>
              </a:rPr>
              <a:t> *Postpaid </a:t>
            </a:r>
          </a:p>
          <a:p>
            <a:r>
              <a:rPr lang="en-US" dirty="0">
                <a:solidFill>
                  <a:schemeClr val="tx1"/>
                </a:solidFill>
                <a:latin typeface="Times New Roman" panose="02020603050405020304" charset="0"/>
                <a:cs typeface="Times New Roman" panose="02020603050405020304" charset="0"/>
              </a:rPr>
              <a:t> *Dongle </a:t>
            </a:r>
          </a:p>
          <a:p>
            <a:r>
              <a:rPr lang="en-US" dirty="0">
                <a:solidFill>
                  <a:schemeClr val="tx1"/>
                </a:solidFill>
                <a:latin typeface="Times New Roman" panose="02020603050405020304" charset="0"/>
                <a:cs typeface="Times New Roman" panose="02020603050405020304" charset="0"/>
              </a:rPr>
              <a:t> *Queries</a:t>
            </a:r>
          </a:p>
          <a:p>
            <a:r>
              <a:rPr lang="en-US" dirty="0">
                <a:solidFill>
                  <a:schemeClr val="tx1"/>
                </a:solidFill>
                <a:latin typeface="Times New Roman" panose="02020603050405020304" charset="0"/>
                <a:cs typeface="Times New Roman" panose="02020603050405020304" charset="0"/>
              </a:rPr>
              <a:t> *Bills</a:t>
            </a:r>
          </a:p>
          <a:p>
            <a:r>
              <a:rPr lang="en-US" dirty="0">
                <a:solidFill>
                  <a:schemeClr val="tx1"/>
                </a:solidFill>
                <a:latin typeface="Times New Roman" panose="02020603050405020304" charset="0"/>
                <a:cs typeface="Times New Roman" panose="02020603050405020304" charset="0"/>
              </a:rPr>
              <a:t> *Logout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2" cstate="print"/>
          <a:stretch>
            <a:fillRect t="-17000" b="-1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784778"/>
            <a:ext cx="10515600" cy="715530"/>
          </a:xfrm>
        </p:spPr>
        <p:txBody>
          <a:bodyPr>
            <a:normAutofit/>
          </a:bodyPr>
          <a:lstStyle/>
          <a:p>
            <a:r>
              <a:rPr lang="en-US"/>
              <a:t>Conclusion:</a:t>
            </a:r>
          </a:p>
        </p:txBody>
      </p:sp>
      <p:sp>
        <p:nvSpPr>
          <p:cNvPr id="3" name="Content Placeholder 2"/>
          <p:cNvSpPr>
            <a:spLocks noGrp="1"/>
          </p:cNvSpPr>
          <p:nvPr>
            <p:ph idx="1"/>
          </p:nvPr>
        </p:nvSpPr>
        <p:spPr/>
        <p:txBody>
          <a:bodyPr vert="horz" lIns="0" tIns="45720" rIns="0" bIns="45720" rtlCol="0" anchor="t">
            <a:normAutofit/>
          </a:bodyPr>
          <a:lstStyle/>
          <a:p>
            <a:pPr>
              <a:buFont typeface="Arial" panose="020B0604020202020204" pitchFamily="34" charset="0"/>
              <a:buChar char="•"/>
            </a:pPr>
            <a:endParaRPr lang="en-US">
              <a:cs typeface="Calibri" panose="020F0502020204030204"/>
            </a:endParaRPr>
          </a:p>
          <a:p>
            <a:endParaRPr lang="en-US"/>
          </a:p>
        </p:txBody>
      </p:sp>
      <p:sp>
        <p:nvSpPr>
          <p:cNvPr id="5" name="TextBox 4"/>
          <p:cNvSpPr txBox="1"/>
          <p:nvPr/>
        </p:nvSpPr>
        <p:spPr>
          <a:xfrm>
            <a:off x="1097280" y="1778000"/>
            <a:ext cx="9926320"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marL="342900" indent="-342900">
              <a:buFont typeface="Arial" panose="020B0604020202020204"/>
              <a:buChar char="•"/>
            </a:pPr>
            <a:r>
              <a:rPr lang="en-US" sz="2000"/>
              <a:t>VoizFonica is a company that is aware of the new challenges posed by today’s society. This is why the company offer the means to facilitate communication between people, providing them with the most secure and state of the art technology in order for them to live better, and for them to achieve whatever they resolve.</a:t>
            </a:r>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2" cstate="print"/>
          <a:stretch>
            <a:fillRect t="-17000" b="-17000"/>
          </a:stretch>
        </a:blip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rotWithShape="1">
          <a:blip r:embed="rId3" cstate="print"/>
          <a:srcRect t="26530" r="-2" b="26056"/>
          <a:stretch>
            <a:fillRect/>
          </a:stretch>
        </p:blipFill>
        <p:spPr>
          <a:xfrm>
            <a:off x="969941" y="734907"/>
            <a:ext cx="10252118" cy="505022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cstate="print"/>
          <a:stretch>
            <a:fillRect t="-17000" b="-1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784225"/>
            <a:ext cx="10515600" cy="715963"/>
          </a:xfrm>
        </p:spPr>
        <p:txBody>
          <a:bodyPr>
            <a:normAutofit/>
          </a:bodyPr>
          <a:lstStyle/>
          <a:p>
            <a:r>
              <a:rPr lang="en-US"/>
              <a:t>       Agenda:</a:t>
            </a:r>
            <a:endParaRPr lang="en-US">
              <a:cs typeface="Calibri Light" panose="020F0302020204030204"/>
            </a:endParaRPr>
          </a:p>
        </p:txBody>
      </p:sp>
      <p:sp>
        <p:nvSpPr>
          <p:cNvPr id="3" name="Content Placeholder 2"/>
          <p:cNvSpPr>
            <a:spLocks noGrp="1"/>
          </p:cNvSpPr>
          <p:nvPr>
            <p:ph idx="4294967295"/>
          </p:nvPr>
        </p:nvSpPr>
        <p:spPr>
          <a:xfrm>
            <a:off x="830470" y="1712913"/>
            <a:ext cx="5585792" cy="4644195"/>
          </a:xfrm>
        </p:spPr>
        <p:txBody>
          <a:bodyPr vert="horz" lIns="0" tIns="45720" rIns="0" bIns="45720" rtlCol="0" anchor="t">
            <a:normAutofit/>
          </a:bodyPr>
          <a:lstStyle/>
          <a:p>
            <a:pPr>
              <a:buFont typeface="Arial" panose="020B0604020202020204" pitchFamily="34" charset="0"/>
              <a:buChar char="•"/>
            </a:pPr>
            <a:r>
              <a:rPr lang="en-US" dirty="0">
                <a:cs typeface="Calibri" panose="020F0502020204030204"/>
              </a:rPr>
              <a:t>ABOUT COMPANY</a:t>
            </a:r>
          </a:p>
          <a:p>
            <a:pPr>
              <a:buFont typeface="Arial,Sans-Serif" panose="020F0502020204030204" pitchFamily="34" charset="0"/>
              <a:buChar char="•"/>
            </a:pPr>
            <a:r>
              <a:rPr lang="en-US" dirty="0">
                <a:ea typeface="+mn-lt"/>
                <a:cs typeface="+mn-lt"/>
              </a:rPr>
              <a:t>CHALLENGES</a:t>
            </a:r>
          </a:p>
          <a:p>
            <a:pPr>
              <a:buFont typeface="Arial,Sans-Serif" panose="020F0502020204030204" pitchFamily="34" charset="0"/>
              <a:buChar char="•"/>
            </a:pPr>
            <a:r>
              <a:rPr lang="en-US" dirty="0">
                <a:ea typeface="+mn-lt"/>
                <a:cs typeface="+mn-lt"/>
              </a:rPr>
              <a:t>PROPOSALS</a:t>
            </a:r>
          </a:p>
          <a:p>
            <a:pPr>
              <a:buFont typeface="Arial,Sans-Serif" panose="020F0502020204030204" pitchFamily="34" charset="0"/>
              <a:buChar char="•"/>
            </a:pPr>
            <a:r>
              <a:rPr lang="en-US" dirty="0">
                <a:ea typeface="+mn-lt"/>
                <a:cs typeface="+mn-lt"/>
              </a:rPr>
              <a:t>SPECIFICATIONS</a:t>
            </a:r>
            <a:endParaRPr lang="en-US" dirty="0"/>
          </a:p>
          <a:p>
            <a:pPr>
              <a:buFont typeface="Arial" panose="020B0604020202020204" pitchFamily="34" charset="0"/>
              <a:buChar char="•"/>
            </a:pPr>
            <a:r>
              <a:rPr lang="en-US" dirty="0">
                <a:cs typeface="Calibri" panose="020F0502020204030204"/>
              </a:rPr>
              <a:t>ARCHITECTURE</a:t>
            </a:r>
          </a:p>
          <a:p>
            <a:pPr>
              <a:buFont typeface="Arial" panose="020B0604020202020204" pitchFamily="34" charset="0"/>
              <a:buChar char="•"/>
            </a:pPr>
            <a:r>
              <a:rPr lang="en-US" dirty="0">
                <a:cs typeface="Calibri" panose="020F0502020204030204"/>
              </a:rPr>
              <a:t>DASHBOARD</a:t>
            </a:r>
          </a:p>
          <a:p>
            <a:pPr>
              <a:buFont typeface="Arial" panose="020B0604020202020204" pitchFamily="34" charset="0"/>
              <a:buChar char="•"/>
            </a:pPr>
            <a:r>
              <a:rPr lang="en-US" dirty="0">
                <a:cs typeface="Calibri" panose="020F0502020204030204"/>
              </a:rPr>
              <a:t>OVERVIEW</a:t>
            </a:r>
          </a:p>
          <a:p>
            <a:pPr>
              <a:buFont typeface="Arial" panose="020B0604020202020204" pitchFamily="34" charset="0"/>
              <a:buChar char="•"/>
            </a:pPr>
            <a:r>
              <a:rPr lang="en-US" dirty="0">
                <a:ea typeface="+mn-lt"/>
                <a:cs typeface="+mn-lt"/>
              </a:rPr>
              <a:t>USER INTERFACE</a:t>
            </a:r>
          </a:p>
          <a:p>
            <a:pPr>
              <a:buFont typeface="Arial" panose="020B0604020202020204" pitchFamily="34" charset="0"/>
              <a:buChar char="•"/>
            </a:pPr>
            <a:r>
              <a:rPr lang="en-US" dirty="0">
                <a:ea typeface="+mn-lt"/>
                <a:cs typeface="+mn-lt"/>
              </a:rPr>
              <a:t>DATABASE DESIGN</a:t>
            </a:r>
            <a:endParaRPr lang="en-US" dirty="0">
              <a:cs typeface="Calibri" panose="020F0502020204030204"/>
            </a:endParaRPr>
          </a:p>
          <a:p>
            <a:pPr>
              <a:buFont typeface="Arial" panose="020B0604020202020204" pitchFamily="34" charset="0"/>
              <a:buChar char="•"/>
            </a:pPr>
            <a:r>
              <a:rPr lang="en-US" dirty="0">
                <a:cs typeface="Calibri" panose="020F0502020204030204"/>
              </a:rPr>
              <a:t>CONCLUSION</a:t>
            </a:r>
          </a:p>
          <a:p>
            <a:pPr>
              <a:buFont typeface="Arial" panose="020B0604020202020204" pitchFamily="34" charset="0"/>
              <a:buChar char="•"/>
            </a:pPr>
            <a:endParaRPr lang="en-US" dirty="0">
              <a:cs typeface="Calibri" panose="020F0502020204030204"/>
            </a:endParaRPr>
          </a:p>
          <a:p>
            <a:endParaRPr lang="en-US" dirty="0">
              <a:cs typeface="Calibri" panose="020F050202020403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cstate="print"/>
          <a:stretch>
            <a:fillRect t="-17000" b="-1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784778"/>
            <a:ext cx="10515600" cy="715530"/>
          </a:xfrm>
        </p:spPr>
        <p:txBody>
          <a:bodyPr>
            <a:normAutofit/>
          </a:bodyPr>
          <a:lstStyle/>
          <a:p>
            <a:r>
              <a:rPr lang="en-US" dirty="0"/>
              <a:t>About Us:</a:t>
            </a:r>
          </a:p>
        </p:txBody>
      </p:sp>
      <p:sp>
        <p:nvSpPr>
          <p:cNvPr id="3" name="Content Placeholder 2"/>
          <p:cNvSpPr>
            <a:spLocks noGrp="1"/>
          </p:cNvSpPr>
          <p:nvPr>
            <p:ph idx="1"/>
          </p:nvPr>
        </p:nvSpPr>
        <p:spPr>
          <a:xfrm>
            <a:off x="1127760" y="1886374"/>
            <a:ext cx="10058400" cy="4023360"/>
          </a:xfrm>
        </p:spPr>
        <p:txBody>
          <a:bodyPr vert="horz" lIns="0" tIns="45720" rIns="0" bIns="45720" rtlCol="0" anchor="t">
            <a:normAutofit/>
          </a:bodyPr>
          <a:lstStyle/>
          <a:p>
            <a:pPr>
              <a:spcBef>
                <a:spcPts val="1000"/>
              </a:spcBef>
              <a:spcAft>
                <a:spcPts val="0"/>
              </a:spcAft>
              <a:buFont typeface="Arial" panose="020B0604020202020204" pitchFamily="34" charset="0"/>
              <a:buChar char="•"/>
            </a:pPr>
            <a:r>
              <a:rPr lang="en-US" dirty="0">
                <a:ea typeface="+mn-lt"/>
                <a:cs typeface="+mn-lt"/>
              </a:rPr>
              <a:t>VOIZFONICA is mobile network operator and telephone company.</a:t>
            </a:r>
            <a:endParaRPr lang="en-US" dirty="0">
              <a:cs typeface="Calibri" panose="020F0502020204030204"/>
            </a:endParaRPr>
          </a:p>
          <a:p>
            <a:pPr>
              <a:spcBef>
                <a:spcPts val="1000"/>
              </a:spcBef>
              <a:spcAft>
                <a:spcPts val="0"/>
              </a:spcAft>
              <a:buFont typeface="Arial" panose="020B0604020202020204" pitchFamily="34" charset="0"/>
              <a:buChar char="•"/>
            </a:pPr>
            <a:r>
              <a:rPr lang="en-US" dirty="0">
                <a:ea typeface="+mn-lt"/>
                <a:cs typeface="+mn-lt"/>
              </a:rPr>
              <a:t>It aims in making long distance communication easy for people.</a:t>
            </a:r>
          </a:p>
          <a:p>
            <a:pPr>
              <a:spcBef>
                <a:spcPts val="1000"/>
              </a:spcBef>
              <a:spcAft>
                <a:spcPts val="0"/>
              </a:spcAft>
              <a:buFont typeface="Arial" panose="020B0604020202020204" pitchFamily="34" charset="0"/>
              <a:buChar char="•"/>
            </a:pPr>
            <a:r>
              <a:rPr lang="en-US" dirty="0">
                <a:ea typeface="+mn-lt"/>
                <a:cs typeface="+mn-lt"/>
              </a:rPr>
              <a:t>There are 3 products of company like prepaid, postpaid and  dongle.</a:t>
            </a:r>
            <a:endParaRPr lang="en-US" dirty="0">
              <a:cs typeface="Calibri" panose="020F0502020204030204"/>
            </a:endParaRPr>
          </a:p>
          <a:p>
            <a:pPr>
              <a:spcBef>
                <a:spcPts val="1000"/>
              </a:spcBef>
              <a:spcAft>
                <a:spcPts val="0"/>
              </a:spcAft>
              <a:buFont typeface="Arial" panose="020B0604020202020204" pitchFamily="34" charset="0"/>
              <a:buChar char="•"/>
            </a:pPr>
            <a:r>
              <a:rPr lang="en-US" dirty="0" err="1">
                <a:ea typeface="+mn-lt"/>
                <a:cs typeface="+mn-lt"/>
              </a:rPr>
              <a:t>VoizFonica</a:t>
            </a:r>
            <a:r>
              <a:rPr lang="en-US" dirty="0">
                <a:ea typeface="+mn-lt"/>
                <a:cs typeface="+mn-lt"/>
              </a:rPr>
              <a:t> business is very technology dependent as company acts as a network service provider (NSP) in mobile. </a:t>
            </a:r>
            <a:endParaRPr lang="en-US" dirty="0">
              <a:cs typeface="Calibri" panose="020F0502020204030204"/>
            </a:endParaRPr>
          </a:p>
          <a:p>
            <a:endParaRPr lang="en-US" dirty="0">
              <a:cs typeface="Calibri" panose="020F0502020204030204"/>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cstate="print"/>
          <a:stretch>
            <a:fillRect t="-17000" b="-1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784778"/>
            <a:ext cx="10515600" cy="715530"/>
          </a:xfrm>
        </p:spPr>
        <p:txBody>
          <a:bodyPr/>
          <a:lstStyle/>
          <a:p>
            <a:r>
              <a:rPr lang="en-US"/>
              <a:t>Challenges:</a:t>
            </a:r>
          </a:p>
        </p:txBody>
      </p:sp>
      <p:sp>
        <p:nvSpPr>
          <p:cNvPr id="3" name="Content Placeholder 2"/>
          <p:cNvSpPr>
            <a:spLocks noGrp="1"/>
          </p:cNvSpPr>
          <p:nvPr>
            <p:ph idx="1"/>
          </p:nvPr>
        </p:nvSpPr>
        <p:spPr/>
        <p:txBody>
          <a:bodyPr vert="horz" lIns="0" tIns="45720" rIns="0" bIns="45720" rtlCol="0" anchor="t">
            <a:normAutofit/>
          </a:bodyPr>
          <a:lstStyle/>
          <a:p>
            <a:pPr>
              <a:buFont typeface="Arial" panose="020B0604020202020204" pitchFamily="34" charset="0"/>
              <a:buChar char="•"/>
            </a:pPr>
            <a:r>
              <a:rPr lang="en-US" dirty="0"/>
              <a:t>In current  system we are not able to handle the customer because manual legacy system is being used.</a:t>
            </a:r>
            <a:endParaRPr lang="en-US" dirty="0">
              <a:cs typeface="Calibri" panose="020F0502020204030204"/>
            </a:endParaRPr>
          </a:p>
          <a:p>
            <a:pPr>
              <a:buFont typeface="Arial" panose="020B0604020202020204" pitchFamily="34" charset="0"/>
              <a:buChar char="•"/>
            </a:pPr>
            <a:r>
              <a:rPr lang="en-US" dirty="0"/>
              <a:t>Migration of customer from postpaid to prepaid.</a:t>
            </a:r>
            <a:endParaRPr lang="en-US" dirty="0">
              <a:cs typeface="Calibri" panose="020F0502020204030204"/>
            </a:endParaRPr>
          </a:p>
          <a:p>
            <a:pPr>
              <a:buFont typeface="Arial" panose="020B0604020202020204" pitchFamily="34" charset="0"/>
              <a:buChar char="•"/>
            </a:pPr>
            <a:r>
              <a:rPr lang="en-US" dirty="0"/>
              <a:t>Mobile Number Portability.</a:t>
            </a:r>
            <a:endParaRPr lang="en-US" dirty="0">
              <a:cs typeface="Calibri" panose="020F0502020204030204"/>
            </a:endParaRPr>
          </a:p>
          <a:p>
            <a:pPr>
              <a:buNone/>
            </a:pPr>
            <a:endParaRPr lang="en-US" dirty="0">
              <a:cs typeface="Calibri" panose="020F0502020204030204"/>
            </a:endParaRP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cstate="print"/>
          <a:stretch>
            <a:fillRect t="-17000" b="-1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88063" y="374951"/>
            <a:ext cx="10058400" cy="1450757"/>
          </a:xfrm>
        </p:spPr>
        <p:txBody>
          <a:bodyPr/>
          <a:lstStyle/>
          <a:p>
            <a:r>
              <a:rPr lang="en-US" dirty="0"/>
              <a:t>Achieved Goals:</a:t>
            </a:r>
          </a:p>
        </p:txBody>
      </p:sp>
      <p:sp>
        <p:nvSpPr>
          <p:cNvPr id="3" name="Content Placeholder 2"/>
          <p:cNvSpPr>
            <a:spLocks noGrp="1"/>
          </p:cNvSpPr>
          <p:nvPr>
            <p:ph idx="1"/>
          </p:nvPr>
        </p:nvSpPr>
        <p:spPr>
          <a:xfrm>
            <a:off x="838200" y="1825625"/>
            <a:ext cx="10252166" cy="4026535"/>
          </a:xfrm>
        </p:spPr>
        <p:txBody>
          <a:bodyPr vert="horz" lIns="0" tIns="45720" rIns="0" bIns="45720" rtlCol="0" anchor="t">
            <a:normAutofit/>
          </a:bodyPr>
          <a:lstStyle/>
          <a:p>
            <a:pPr>
              <a:buFont typeface="Arial" panose="020B0604020202020204" pitchFamily="34" charset="0"/>
              <a:buChar char="•"/>
            </a:pPr>
            <a:r>
              <a:rPr lang="en-US" dirty="0"/>
              <a:t>We have implemented a complete Automated System for better customer experience.</a:t>
            </a:r>
            <a:endParaRPr lang="en-US" dirty="0">
              <a:cs typeface="Calibri" panose="020F0502020204030204"/>
            </a:endParaRPr>
          </a:p>
          <a:p>
            <a:pPr>
              <a:buFont typeface="Arial" panose="020B0604020202020204" pitchFamily="34" charset="0"/>
              <a:buChar char="•"/>
            </a:pPr>
            <a:r>
              <a:rPr lang="en-US" dirty="0"/>
              <a:t>Bill generation and sending to customer via Email has been implemented.</a:t>
            </a:r>
          </a:p>
          <a:p>
            <a:pPr>
              <a:buFont typeface="Arial" panose="020B0604020202020204" pitchFamily="34" charset="0"/>
              <a:buChar char="•"/>
            </a:pPr>
            <a:r>
              <a:rPr lang="en-US" dirty="0">
                <a:cs typeface="Calibri" panose="020F0502020204030204"/>
              </a:rPr>
              <a:t> Now Customer can contact us easily and query can be resolved smoothly.</a:t>
            </a:r>
          </a:p>
          <a:p>
            <a:pPr>
              <a:buNone/>
            </a:pPr>
            <a:endParaRPr lang="en-US" dirty="0">
              <a:cs typeface="Calibri" panose="020F0502020204030204"/>
            </a:endParaRPr>
          </a:p>
          <a:p>
            <a:pPr>
              <a:buNone/>
            </a:pPr>
            <a:endParaRPr lang="en-US" dirty="0">
              <a:cs typeface="Calibri" panose="020F0502020204030204"/>
            </a:endParaRPr>
          </a:p>
          <a:p>
            <a:endParaRPr lang="en-US" dirty="0"/>
          </a:p>
          <a:p>
            <a:endParaRPr lang="en-US" dirty="0"/>
          </a:p>
          <a:p>
            <a:endParaRPr lang="en-US" dirty="0"/>
          </a:p>
          <a:p>
            <a:endParaRPr lang="en-US" dirty="0"/>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cstate="print"/>
          <a:stretch>
            <a:fillRect t="-17000" b="-1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Specifications:</a:t>
            </a:r>
          </a:p>
        </p:txBody>
      </p:sp>
      <p:sp>
        <p:nvSpPr>
          <p:cNvPr id="3" name="Text Placeholder 2"/>
          <p:cNvSpPr>
            <a:spLocks noGrp="1"/>
          </p:cNvSpPr>
          <p:nvPr>
            <p:ph type="body" idx="1"/>
          </p:nvPr>
        </p:nvSpPr>
        <p:spPr/>
        <p:txBody>
          <a:bodyPr/>
          <a:lstStyle/>
          <a:p>
            <a:r>
              <a:rPr lang="en-US" b="1" dirty="0"/>
              <a:t>Software</a:t>
            </a:r>
          </a:p>
        </p:txBody>
      </p:sp>
      <p:sp>
        <p:nvSpPr>
          <p:cNvPr id="4" name="Content Placeholder 3"/>
          <p:cNvSpPr>
            <a:spLocks noGrp="1"/>
          </p:cNvSpPr>
          <p:nvPr>
            <p:ph sz="half" idx="2"/>
          </p:nvPr>
        </p:nvSpPr>
        <p:spPr/>
        <p:txBody>
          <a:bodyPr vert="horz" lIns="0" tIns="45720" rIns="0" bIns="45720" rtlCol="0" anchor="t">
            <a:normAutofit/>
          </a:bodyPr>
          <a:lstStyle/>
          <a:p>
            <a:pPr>
              <a:buFont typeface="Arial" panose="020B0604020202020204" pitchFamily="34" charset="0"/>
              <a:buChar char="•"/>
            </a:pPr>
            <a:r>
              <a:rPr lang="en-US" dirty="0"/>
              <a:t>Language-Python, HTML5, CSS</a:t>
            </a:r>
          </a:p>
          <a:p>
            <a:pPr>
              <a:buFont typeface="Arial" panose="020B0604020202020204" pitchFamily="34" charset="0"/>
              <a:buChar char="•"/>
            </a:pPr>
            <a:r>
              <a:rPr lang="en-US" dirty="0"/>
              <a:t>Database-</a:t>
            </a:r>
            <a:r>
              <a:rPr lang="en-US" dirty="0" err="1"/>
              <a:t>MongoDB</a:t>
            </a:r>
            <a:r>
              <a:rPr lang="en-US" dirty="0"/>
              <a:t> Atlas.</a:t>
            </a:r>
            <a:endParaRPr lang="en-US" dirty="0">
              <a:cs typeface="Calibri" panose="020F0502020204030204"/>
            </a:endParaRPr>
          </a:p>
          <a:p>
            <a:pPr>
              <a:buFont typeface="Arial" panose="020B0604020202020204" pitchFamily="34" charset="0"/>
              <a:buChar char="•"/>
            </a:pPr>
            <a:r>
              <a:rPr lang="en-US" dirty="0"/>
              <a:t>Testing tool-Postman</a:t>
            </a:r>
            <a:endParaRPr lang="en-US" dirty="0">
              <a:cs typeface="Calibri" panose="020F0502020204030204"/>
            </a:endParaRPr>
          </a:p>
          <a:p>
            <a:pPr>
              <a:buFont typeface="Arial" panose="020B0604020202020204" pitchFamily="34" charset="0"/>
              <a:buChar char="•"/>
            </a:pPr>
            <a:r>
              <a:rPr lang="en-US" dirty="0"/>
              <a:t>Operating system windows 7 or above.</a:t>
            </a:r>
            <a:endParaRPr lang="en-US" dirty="0">
              <a:cs typeface="Calibri" panose="020F0502020204030204"/>
            </a:endParaRPr>
          </a:p>
          <a:p>
            <a:pPr>
              <a:buFont typeface="Arial" panose="020B0604020202020204" pitchFamily="34" charset="0"/>
              <a:buChar char="•"/>
            </a:pPr>
            <a:r>
              <a:rPr lang="en-US" dirty="0"/>
              <a:t>Backend framework- </a:t>
            </a:r>
            <a:r>
              <a:rPr lang="en-US" dirty="0" err="1"/>
              <a:t>Django</a:t>
            </a:r>
            <a:r>
              <a:rPr lang="en-US" dirty="0"/>
              <a:t>.</a:t>
            </a:r>
            <a:endParaRPr lang="en-US" dirty="0">
              <a:cs typeface="Calibri" panose="020F0502020204030204"/>
            </a:endParaRPr>
          </a:p>
          <a:p>
            <a:pPr>
              <a:buFont typeface="Arial" panose="020B0604020202020204" pitchFamily="34" charset="0"/>
              <a:buChar char="•"/>
            </a:pPr>
            <a:r>
              <a:rPr lang="en-US" dirty="0"/>
              <a:t>Frontend Framework - Bootstrap.</a:t>
            </a:r>
            <a:endParaRPr lang="en-US" dirty="0">
              <a:cs typeface="Calibri" panose="020F0502020204030204"/>
            </a:endParaRPr>
          </a:p>
          <a:p>
            <a:pPr>
              <a:buNone/>
            </a:pPr>
            <a:endParaRPr lang="en-US" dirty="0"/>
          </a:p>
        </p:txBody>
      </p:sp>
      <p:sp>
        <p:nvSpPr>
          <p:cNvPr id="5" name="Text Placeholder 4"/>
          <p:cNvSpPr>
            <a:spLocks noGrp="1"/>
          </p:cNvSpPr>
          <p:nvPr>
            <p:ph type="body" sz="quarter" idx="3"/>
          </p:nvPr>
        </p:nvSpPr>
        <p:spPr/>
        <p:txBody>
          <a:bodyPr/>
          <a:lstStyle/>
          <a:p>
            <a:r>
              <a:rPr lang="en-US" b="1" dirty="0"/>
              <a:t>Hardware</a:t>
            </a:r>
          </a:p>
        </p:txBody>
      </p:sp>
      <p:sp>
        <p:nvSpPr>
          <p:cNvPr id="6" name="Content Placeholder 5"/>
          <p:cNvSpPr>
            <a:spLocks noGrp="1"/>
          </p:cNvSpPr>
          <p:nvPr>
            <p:ph sz="quarter" idx="4"/>
          </p:nvPr>
        </p:nvSpPr>
        <p:spPr/>
        <p:txBody>
          <a:bodyPr vert="horz" lIns="0" tIns="45720" rIns="0" bIns="45720" rtlCol="0" anchor="t">
            <a:normAutofit/>
          </a:bodyPr>
          <a:lstStyle/>
          <a:p>
            <a:pPr>
              <a:buFont typeface="Arial" panose="020B0604020202020204" pitchFamily="34" charset="0"/>
              <a:buChar char="•"/>
            </a:pPr>
            <a:r>
              <a:rPr lang="en-US" dirty="0"/>
              <a:t>RAM-4GB or above.</a:t>
            </a:r>
          </a:p>
          <a:p>
            <a:pPr>
              <a:buFont typeface="Arial" panose="020B0604020202020204" pitchFamily="34" charset="0"/>
              <a:buChar char="•"/>
            </a:pPr>
            <a:r>
              <a:rPr lang="en-US" dirty="0"/>
              <a:t>Processor Intel core i3/i5/i7.</a:t>
            </a:r>
            <a:endParaRPr lang="en-US" dirty="0">
              <a:cs typeface="Calibri" panose="020F0502020204030204"/>
            </a:endParaRPr>
          </a:p>
          <a:p>
            <a:pPr>
              <a:buFont typeface="Arial" panose="020B0604020202020204" pitchFamily="34" charset="0"/>
              <a:buChar char="•"/>
            </a:pPr>
            <a:r>
              <a:rPr lang="en-US" dirty="0"/>
              <a:t>CPU clock rate-2.0 GHz.</a:t>
            </a:r>
            <a:endParaRPr lang="en-US" dirty="0">
              <a:cs typeface="Calibri" panose="020F0502020204030204"/>
            </a:endParaRPr>
          </a:p>
          <a:p>
            <a:pPr>
              <a:buFont typeface="Arial" panose="020B0604020202020204" pitchFamily="34" charset="0"/>
              <a:buChar char="•"/>
            </a:pPr>
            <a:r>
              <a:rPr lang="en-US" dirty="0"/>
              <a:t>SSD-10GB free space.</a:t>
            </a:r>
            <a:endParaRPr lang="en-US" dirty="0">
              <a:cs typeface="Calibri" panose="020F0502020204030204"/>
            </a:endParaRPr>
          </a:p>
          <a:p>
            <a:endParaRPr lang="en-US" dirty="0"/>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cstate="print"/>
          <a:stretch>
            <a:fillRect t="-17000" b="-17000"/>
          </a:stretch>
        </a:blipFill>
        <a:effectLst/>
      </p:bgPr>
    </p:bg>
    <p:spTree>
      <p:nvGrpSpPr>
        <p:cNvPr id="1" name=""/>
        <p:cNvGrpSpPr/>
        <p:nvPr/>
      </p:nvGrpSpPr>
      <p:grpSpPr>
        <a:xfrm>
          <a:off x="0" y="0"/>
          <a:ext cx="0" cy="0"/>
          <a:chOff x="0" y="0"/>
          <a:chExt cx="0" cy="0"/>
        </a:xfrm>
      </p:grpSpPr>
      <p:sp>
        <p:nvSpPr>
          <p:cNvPr id="2" name="Oval 1"/>
          <p:cNvSpPr/>
          <p:nvPr/>
        </p:nvSpPr>
        <p:spPr>
          <a:xfrm>
            <a:off x="4587432" y="608635"/>
            <a:ext cx="1755493" cy="762000"/>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cs typeface="Calibri" panose="020F0502020204030204"/>
              </a:rPr>
              <a:t>USER</a:t>
            </a:r>
            <a:endParaRPr lang="en-US" dirty="0"/>
          </a:p>
        </p:txBody>
      </p:sp>
      <p:sp>
        <p:nvSpPr>
          <p:cNvPr id="3" name="Rectangle: Rounded Corners 2"/>
          <p:cNvSpPr/>
          <p:nvPr/>
        </p:nvSpPr>
        <p:spPr>
          <a:xfrm>
            <a:off x="4431294" y="2015079"/>
            <a:ext cx="2189544" cy="9163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cs typeface="Calibri" panose="020F0502020204030204"/>
              </a:rPr>
              <a:t>USER</a:t>
            </a:r>
          </a:p>
          <a:p>
            <a:pPr algn="ctr"/>
            <a:r>
              <a:rPr lang="en-US" dirty="0">
                <a:cs typeface="Calibri" panose="020F0502020204030204"/>
              </a:rPr>
              <a:t>INTERFACE</a:t>
            </a:r>
          </a:p>
        </p:txBody>
      </p:sp>
      <p:sp>
        <p:nvSpPr>
          <p:cNvPr id="4" name="Rectangle: Rounded Corners 3"/>
          <p:cNvSpPr/>
          <p:nvPr/>
        </p:nvSpPr>
        <p:spPr>
          <a:xfrm>
            <a:off x="4431293" y="3432977"/>
            <a:ext cx="2189544" cy="9163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cs typeface="Calibri" panose="020F0502020204030204"/>
              </a:rPr>
              <a:t>SERVICES</a:t>
            </a:r>
          </a:p>
          <a:p>
            <a:pPr algn="ctr"/>
            <a:r>
              <a:rPr lang="en-US" dirty="0">
                <a:cs typeface="Calibri" panose="020F0502020204030204"/>
              </a:rPr>
              <a:t>&amp;</a:t>
            </a:r>
          </a:p>
          <a:p>
            <a:pPr algn="ctr"/>
            <a:r>
              <a:rPr lang="en-US" dirty="0">
                <a:cs typeface="Calibri" panose="020F0502020204030204"/>
              </a:rPr>
              <a:t>OFFERS</a:t>
            </a:r>
          </a:p>
        </p:txBody>
      </p:sp>
      <p:sp>
        <p:nvSpPr>
          <p:cNvPr id="5" name="Rectangle: Rounded Corners 4"/>
          <p:cNvSpPr/>
          <p:nvPr/>
        </p:nvSpPr>
        <p:spPr>
          <a:xfrm>
            <a:off x="4431294" y="4995560"/>
            <a:ext cx="2189544" cy="9163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cs typeface="Calibri" panose="020F0502020204030204"/>
              </a:rPr>
              <a:t>BACKEND</a:t>
            </a:r>
          </a:p>
          <a:p>
            <a:pPr algn="ctr"/>
            <a:r>
              <a:rPr lang="en-US" dirty="0">
                <a:cs typeface="Calibri" panose="020F0502020204030204"/>
              </a:rPr>
              <a:t>&amp;</a:t>
            </a:r>
          </a:p>
          <a:p>
            <a:pPr algn="ctr"/>
            <a:r>
              <a:rPr lang="en-US" dirty="0">
                <a:cs typeface="Calibri" panose="020F0502020204030204"/>
              </a:rPr>
              <a:t>DATABASE</a:t>
            </a:r>
          </a:p>
        </p:txBody>
      </p:sp>
      <p:sp>
        <p:nvSpPr>
          <p:cNvPr id="6" name="Rectangle: Rounded Corners 5"/>
          <p:cNvSpPr/>
          <p:nvPr/>
        </p:nvSpPr>
        <p:spPr>
          <a:xfrm>
            <a:off x="8067673" y="2015078"/>
            <a:ext cx="2189544" cy="9163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cs typeface="Calibri" panose="020F0502020204030204"/>
              </a:rPr>
              <a:t>SERVICE</a:t>
            </a:r>
          </a:p>
          <a:p>
            <a:pPr algn="ctr"/>
            <a:r>
              <a:rPr lang="en-US" dirty="0">
                <a:cs typeface="Calibri" panose="020F0502020204030204"/>
              </a:rPr>
              <a:t>PROVIDER</a:t>
            </a:r>
          </a:p>
        </p:txBody>
      </p:sp>
      <p:cxnSp>
        <p:nvCxnSpPr>
          <p:cNvPr id="7" name="Straight Arrow Connector 6"/>
          <p:cNvCxnSpPr/>
          <p:nvPr/>
        </p:nvCxnSpPr>
        <p:spPr>
          <a:xfrm>
            <a:off x="5465180" y="1438153"/>
            <a:ext cx="7716" cy="48999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 name="Straight Arrow Connector 7"/>
          <p:cNvCxnSpPr/>
          <p:nvPr/>
        </p:nvCxnSpPr>
        <p:spPr>
          <a:xfrm>
            <a:off x="5465179" y="2991089"/>
            <a:ext cx="7716" cy="39353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9" name="Straight Arrow Connector 8"/>
          <p:cNvCxnSpPr/>
          <p:nvPr/>
        </p:nvCxnSpPr>
        <p:spPr>
          <a:xfrm>
            <a:off x="5465180" y="4476507"/>
            <a:ext cx="7716" cy="39353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0" name="Straight Arrow Connector 9"/>
          <p:cNvCxnSpPr/>
          <p:nvPr/>
        </p:nvCxnSpPr>
        <p:spPr>
          <a:xfrm flipH="1" flipV="1">
            <a:off x="6755756" y="2468299"/>
            <a:ext cx="1149751" cy="1157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2" name="Straight Arrow Connector 11"/>
          <p:cNvCxnSpPr/>
          <p:nvPr/>
        </p:nvCxnSpPr>
        <p:spPr>
          <a:xfrm>
            <a:off x="6734777" y="5456739"/>
            <a:ext cx="2421038" cy="19292"/>
          </a:xfrm>
          <a:prstGeom prst="straightConnector1">
            <a:avLst/>
          </a:prstGeom>
        </p:spPr>
        <p:style>
          <a:lnRef idx="3">
            <a:schemeClr val="dk1"/>
          </a:lnRef>
          <a:fillRef idx="0">
            <a:schemeClr val="dk1"/>
          </a:fillRef>
          <a:effectRef idx="2">
            <a:schemeClr val="dk1"/>
          </a:effectRef>
          <a:fontRef idx="minor">
            <a:schemeClr val="tx1"/>
          </a:fontRef>
        </p:style>
      </p:cxnSp>
      <p:cxnSp>
        <p:nvCxnSpPr>
          <p:cNvPr id="14" name="Straight Arrow Connector 13"/>
          <p:cNvCxnSpPr/>
          <p:nvPr/>
        </p:nvCxnSpPr>
        <p:spPr>
          <a:xfrm flipH="1" flipV="1">
            <a:off x="9159915" y="2962636"/>
            <a:ext cx="1929" cy="251942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5" name="Straight Arrow Connector 14"/>
          <p:cNvCxnSpPr/>
          <p:nvPr/>
        </p:nvCxnSpPr>
        <p:spPr>
          <a:xfrm>
            <a:off x="8606017" y="2987472"/>
            <a:ext cx="1" cy="906684"/>
          </a:xfrm>
          <a:prstGeom prst="straightConnector1">
            <a:avLst/>
          </a:prstGeom>
        </p:spPr>
        <p:style>
          <a:lnRef idx="3">
            <a:schemeClr val="dk1"/>
          </a:lnRef>
          <a:fillRef idx="0">
            <a:schemeClr val="dk1"/>
          </a:fillRef>
          <a:effectRef idx="2">
            <a:schemeClr val="dk1"/>
          </a:effectRef>
          <a:fontRef idx="minor">
            <a:schemeClr val="tx1"/>
          </a:fontRef>
        </p:style>
      </p:cxnSp>
      <p:cxnSp>
        <p:nvCxnSpPr>
          <p:cNvPr id="16" name="Straight Arrow Connector 15"/>
          <p:cNvCxnSpPr/>
          <p:nvPr/>
        </p:nvCxnSpPr>
        <p:spPr>
          <a:xfrm flipH="1" flipV="1">
            <a:off x="6738876" y="3898255"/>
            <a:ext cx="1873169" cy="193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9" name="Title 1"/>
          <p:cNvSpPr txBox="1"/>
          <p:nvPr/>
        </p:nvSpPr>
        <p:spPr>
          <a:xfrm>
            <a:off x="218440" y="358058"/>
            <a:ext cx="2865120" cy="715530"/>
          </a:xfrm>
          <a:prstGeom prst="rect">
            <a:avLst/>
          </a:prstGeom>
        </p:spPr>
        <p:txBody>
          <a:bodyPr lIns="91440" tIns="45720" rIns="91440" bIns="45720" anchor="t">
            <a:normAutofit fontScale="82500" lnSpcReduction="100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dirty="0"/>
              <a:t>Architecture: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8635" y="300355"/>
            <a:ext cx="5073015" cy="460375"/>
          </a:xfrm>
          <a:prstGeom prst="rect">
            <a:avLst/>
          </a:prstGeom>
          <a:noFill/>
        </p:spPr>
        <p:txBody>
          <a:bodyPr wrap="square" rtlCol="0">
            <a:spAutoFit/>
          </a:bodyPr>
          <a:lstStyle/>
          <a:p>
            <a:r>
              <a:rPr lang="en-US" sz="2400" b="1" dirty="0">
                <a:latin typeface="Times New Roman" panose="02020603050405020304" charset="0"/>
                <a:cs typeface="Times New Roman" panose="02020603050405020304" charset="0"/>
              </a:rPr>
              <a:t>ADMIN MODULE WORK FLOW:</a:t>
            </a:r>
          </a:p>
        </p:txBody>
      </p:sp>
      <p:pic>
        <p:nvPicPr>
          <p:cNvPr id="2050" name="Picture 2"/>
          <p:cNvPicPr>
            <a:picLocks noChangeAspect="1" noChangeArrowheads="1"/>
          </p:cNvPicPr>
          <p:nvPr/>
        </p:nvPicPr>
        <p:blipFill>
          <a:blip r:embed="rId2" cstate="print"/>
          <a:srcRect/>
          <a:stretch>
            <a:fillRect/>
          </a:stretch>
        </p:blipFill>
        <p:spPr bwMode="auto">
          <a:xfrm>
            <a:off x="2000250" y="752475"/>
            <a:ext cx="9620250" cy="5353050"/>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38150" y="628650"/>
            <a:ext cx="5731510" cy="460375"/>
          </a:xfrm>
          <a:prstGeom prst="rect">
            <a:avLst/>
          </a:prstGeom>
          <a:noFill/>
        </p:spPr>
        <p:txBody>
          <a:bodyPr wrap="square" rtlCol="0">
            <a:spAutoFit/>
          </a:bodyPr>
          <a:lstStyle/>
          <a:p>
            <a:r>
              <a:rPr lang="en-US" sz="2400" dirty="0">
                <a:latin typeface="Times New Roman" panose="02020603050405020304" charset="0"/>
                <a:cs typeface="Times New Roman" panose="02020603050405020304" charset="0"/>
              </a:rPr>
              <a:t>CUSTOMER MODULE WORK  FLOW:</a:t>
            </a:r>
          </a:p>
        </p:txBody>
      </p:sp>
      <p:pic>
        <p:nvPicPr>
          <p:cNvPr id="3074" name="Picture 1"/>
          <p:cNvPicPr>
            <a:picLocks noChangeAspect="1" noChangeArrowheads="1"/>
          </p:cNvPicPr>
          <p:nvPr/>
        </p:nvPicPr>
        <p:blipFill>
          <a:blip r:embed="rId2" cstate="print"/>
          <a:srcRect/>
          <a:stretch>
            <a:fillRect/>
          </a:stretch>
        </p:blipFill>
        <p:spPr bwMode="auto">
          <a:xfrm>
            <a:off x="2099310" y="1089025"/>
            <a:ext cx="8972550" cy="5105400"/>
          </a:xfrm>
          <a:prstGeom prst="rect">
            <a:avLst/>
          </a:prstGeom>
          <a:noFill/>
          <a:ln w="9525">
            <a:noFill/>
            <a:miter lim="800000"/>
            <a:headEnd/>
            <a:tailEnd/>
          </a:ln>
        </p:spPr>
      </p:pic>
    </p:spTree>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63</TotalTime>
  <Words>504</Words>
  <Application>Microsoft Office PowerPoint</Application>
  <PresentationFormat>Widescreen</PresentationFormat>
  <Paragraphs>93</Paragraphs>
  <Slides>16</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Arial,Sans-Serif</vt:lpstr>
      <vt:lpstr>Calibri</vt:lpstr>
      <vt:lpstr>Calibri Light</vt:lpstr>
      <vt:lpstr>Times New Roman</vt:lpstr>
      <vt:lpstr>Retrospect</vt:lpstr>
      <vt:lpstr>                                PROJECT PRESENTATION ON                                                                    “VOIZFONICA TELECOM” </vt:lpstr>
      <vt:lpstr>       Agenda:</vt:lpstr>
      <vt:lpstr>About Us:</vt:lpstr>
      <vt:lpstr>Challenges:</vt:lpstr>
      <vt:lpstr>Achieved Goals:</vt:lpstr>
      <vt:lpstr>Specifications: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lenovo</dc:creator>
  <cp:lastModifiedBy>Sindhu Barathi A</cp:lastModifiedBy>
  <cp:revision>172</cp:revision>
  <dcterms:created xsi:type="dcterms:W3CDTF">2021-08-31T05:51:00Z</dcterms:created>
  <dcterms:modified xsi:type="dcterms:W3CDTF">2023-09-24T17:46:46Z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F53353F426F44E4BADA8FAE1A5B1C9D3</vt:lpwstr>
  </property>
  <property fmtid="{D5CDD505-2E9C-101B-9397-08002B2CF9AE}" pid="3" name="KSOProductBuildVer">
    <vt:lpwstr>1033-11.2.0.10296</vt:lpwstr>
  </property>
</Properties>
</file>