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61" r:id="rId7"/>
    <p:sldId id="276" r:id="rId8"/>
    <p:sldId id="277" r:id="rId9"/>
    <p:sldId id="278" r:id="rId10"/>
    <p:sldId id="279" r:id="rId11"/>
    <p:sldId id="280" r:id="rId12"/>
    <p:sldId id="262" r:id="rId13"/>
    <p:sldId id="264" r:id="rId14"/>
    <p:sldId id="271" r:id="rId15"/>
    <p:sldId id="265" r:id="rId16"/>
    <p:sldId id="281" r:id="rId17"/>
    <p:sldId id="282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9A3A6F-4EC0-46AF-91CE-1880B26BD260}">
          <p14:sldIdLst>
            <p14:sldId id="256"/>
          </p14:sldIdLst>
        </p14:section>
        <p14:section name="Untitled Section" id="{EF0ECFC1-36F0-4905-89F1-F7994C91FF2D}">
          <p14:sldIdLst>
            <p14:sldId id="257"/>
            <p14:sldId id="258"/>
            <p14:sldId id="270"/>
            <p14:sldId id="259"/>
            <p14:sldId id="261"/>
            <p14:sldId id="276"/>
            <p14:sldId id="277"/>
            <p14:sldId id="278"/>
            <p14:sldId id="279"/>
            <p14:sldId id="280"/>
            <p14:sldId id="262"/>
            <p14:sldId id="264"/>
            <p14:sldId id="271"/>
            <p14:sldId id="265"/>
            <p14:sldId id="281"/>
            <p14:sldId id="282"/>
          </p14:sldIdLst>
        </p14:section>
        <p14:section name="Untitled Section" id="{6A2A0410-AA7E-4BE4-9777-50C09EBC9440}">
          <p14:sldIdLst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18D67-214F-437D-A014-EC8BC6E0C3A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00430-C0EF-498D-871F-DFE23B78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information about article types and about when they got published. We also know what articles were popular.</a:t>
            </a:r>
          </a:p>
          <a:p>
            <a:r>
              <a:rPr lang="en-US" dirty="0"/>
              <a:t>Now the challenge here is to relate topics with their published days based on the popularity. In other words, I want to figure out how to maximize the popularity of an article by finding out on what days popular articles types were published.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binarize the data, I used the shares value of 50% data (1400) as a cutoff between popular and not popular and added a new column ‘</a:t>
            </a:r>
            <a:r>
              <a:rPr lang="en-US" dirty="0" err="1"/>
              <a:t>isPopular</a:t>
            </a:r>
            <a:r>
              <a:rPr lang="en-US" dirty="0"/>
              <a:t>’ to store those new values.</a:t>
            </a:r>
          </a:p>
          <a:p>
            <a:r>
              <a:rPr lang="en-US" dirty="0"/>
              <a:t>To accomplish this goal, I had to pivot topics and weekdays columns to show each group in one column.</a:t>
            </a:r>
          </a:p>
          <a:p>
            <a:r>
              <a:rPr lang="en-US" dirty="0"/>
              <a:t>Then I grouped the data 1</a:t>
            </a:r>
            <a:r>
              <a:rPr lang="en-US" baseline="30000" dirty="0"/>
              <a:t>st</a:t>
            </a:r>
            <a:r>
              <a:rPr lang="en-US" dirty="0"/>
              <a:t> by Weekday, then by topic and aggregated the </a:t>
            </a:r>
            <a:r>
              <a:rPr lang="en-US" dirty="0" err="1"/>
              <a:t>isPopular</a:t>
            </a:r>
            <a:r>
              <a:rPr lang="en-US" dirty="0"/>
              <a:t> column by count and sum. This enabled me to calculate the percentage of popular articles. This was all I needed to come up with this bar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00430-C0EF-498D-871F-DFE23B789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7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60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8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28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7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2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3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8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4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4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21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rkeleyearth/climate-change-earth-surface-temperature-data#GlobalLandTemperaturesByCountry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FCD0-9FC8-4C0F-AB97-54EAF1A8D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  <a:effectLst>
            <a:outerShdw blurRad="50800" dist="38100" algn="l" rotWithShape="0">
              <a:schemeClr val="tx1">
                <a:lumMod val="50000"/>
                <a:alpha val="40000"/>
              </a:scheme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CLIMATE CHANGE A MYTH?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CAE18-55FA-4BDE-A288-A549D73B1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94234"/>
            <a:ext cx="8791575" cy="146356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By</a:t>
            </a:r>
          </a:p>
          <a:p>
            <a:r>
              <a:rPr lang="en-US" b="1" dirty="0">
                <a:solidFill>
                  <a:schemeClr val="bg1"/>
                </a:solidFill>
              </a:rPr>
              <a:t>Sindhu </a:t>
            </a:r>
            <a:r>
              <a:rPr lang="en-US" b="1" dirty="0" err="1">
                <a:solidFill>
                  <a:schemeClr val="bg1"/>
                </a:solidFill>
              </a:rPr>
              <a:t>Ethamukkala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0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6462"/>
            <a:ext cx="9905999" cy="50091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63F68D-FA84-448D-8793-D0F9F673F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23522"/>
              </p:ext>
            </p:extLst>
          </p:nvPr>
        </p:nvGraphicFramePr>
        <p:xfrm>
          <a:off x="1896154" y="1410132"/>
          <a:ext cx="839651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9731">
                  <a:extLst>
                    <a:ext uri="{9D8B030D-6E8A-4147-A177-3AD203B41FA5}">
                      <a16:colId xmlns:a16="http://schemas.microsoft.com/office/drawing/2014/main" val="3046504990"/>
                    </a:ext>
                  </a:extLst>
                </a:gridCol>
                <a:gridCol w="2387945">
                  <a:extLst>
                    <a:ext uri="{9D8B030D-6E8A-4147-A177-3AD203B41FA5}">
                      <a16:colId xmlns:a16="http://schemas.microsoft.com/office/drawing/2014/main" val="4106637918"/>
                    </a:ext>
                  </a:extLst>
                </a:gridCol>
                <a:gridCol w="2798838">
                  <a:extLst>
                    <a:ext uri="{9D8B030D-6E8A-4147-A177-3AD203B41FA5}">
                      <a16:colId xmlns:a16="http://schemas.microsoft.com/office/drawing/2014/main" val="305456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9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1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0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90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762BD4-AF23-412F-B37E-8B2AD06BC7B7}"/>
              </a:ext>
            </a:extLst>
          </p:cNvPr>
          <p:cNvSpPr txBox="1"/>
          <p:nvPr/>
        </p:nvSpPr>
        <p:spPr>
          <a:xfrm>
            <a:off x="1996751" y="3900198"/>
            <a:ext cx="7809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From the above table, all models seem to work pretty well with minute differences in RMSE.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Exponential Smoothing and Random Forest Regressor were selected for the final predictions.</a:t>
            </a:r>
          </a:p>
        </p:txBody>
      </p:sp>
    </p:spTree>
    <p:extLst>
      <p:ext uri="{BB962C8B-B14F-4D97-AF65-F5344CB8AC3E}">
        <p14:creationId xmlns:p14="http://schemas.microsoft.com/office/powerpoint/2010/main" val="78331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– model Predictions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5DE695-FC8D-42DD-A6A1-1D1803A5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09" y="1160106"/>
            <a:ext cx="4145901" cy="273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E9968BC-39FC-4D02-B6B9-8BDB212C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745" y="1160106"/>
            <a:ext cx="4215972" cy="27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9FAF61D-26CF-4648-8E36-8EF54268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99" y="4100706"/>
            <a:ext cx="4180938" cy="273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E0B2E-8578-4DBE-8710-8EF50E99960E}"/>
              </a:ext>
            </a:extLst>
          </p:cNvPr>
          <p:cNvSpPr txBox="1"/>
          <p:nvPr/>
        </p:nvSpPr>
        <p:spPr>
          <a:xfrm>
            <a:off x="4918754" y="3827008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SARIMAX 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688C2-A3AE-4BD7-8BA3-C8A48731DF87}"/>
              </a:ext>
            </a:extLst>
          </p:cNvPr>
          <p:cNvSpPr txBox="1"/>
          <p:nvPr/>
        </p:nvSpPr>
        <p:spPr>
          <a:xfrm>
            <a:off x="7025949" y="874455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Exponential Smoothing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1656E-8CDA-464F-A9ED-FCE9D339F1E1}"/>
              </a:ext>
            </a:extLst>
          </p:cNvPr>
          <p:cNvSpPr txBox="1"/>
          <p:nvPr/>
        </p:nvSpPr>
        <p:spPr>
          <a:xfrm>
            <a:off x="1614190" y="874455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 Regressor Prediction</a:t>
            </a:r>
          </a:p>
        </p:txBody>
      </p:sp>
    </p:spTree>
    <p:extLst>
      <p:ext uri="{BB962C8B-B14F-4D97-AF65-F5344CB8AC3E}">
        <p14:creationId xmlns:p14="http://schemas.microsoft.com/office/powerpoint/2010/main" val="144330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768"/>
            <a:ext cx="9905998" cy="438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3DB-7818-4420-B5CB-E843DF45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505" y="1583976"/>
            <a:ext cx="8432152" cy="24001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all the future trends predicted by the 3 models, prediction from Exponential Smoothing model seems promising.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But any model in general is predicting an upward trend in global temperatures and it looks as if Global Warming is inevitable if no measures are taken.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Hence, this analysis strongly indicates a recent sudden rise in temperatures and the forecast supports this trend.</a:t>
            </a:r>
          </a:p>
        </p:txBody>
      </p:sp>
    </p:spTree>
    <p:extLst>
      <p:ext uri="{BB962C8B-B14F-4D97-AF65-F5344CB8AC3E}">
        <p14:creationId xmlns:p14="http://schemas.microsoft.com/office/powerpoint/2010/main" val="337616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–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D604-1483-4EAE-90D1-686A1755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8512"/>
            <a:ext cx="9905999" cy="417097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Our second goal is to find out if there is an unusual temperature pattern for one or more countries.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chemeClr val="bg1"/>
                </a:solidFill>
              </a:rPr>
              <a:t>Steps: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list of 10 countries have been selected for this analysis.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Top 5 countries claimed as global warming contributors: China, United States, India, Russia, Japan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Other countries: Mexico, Chile, Libya, Morocco, Australia</a:t>
            </a:r>
          </a:p>
          <a:p>
            <a:r>
              <a:rPr lang="en-US" dirty="0">
                <a:solidFill>
                  <a:schemeClr val="bg1"/>
                </a:solidFill>
              </a:rPr>
              <a:t>Data imputation was performed on the countries listed above – by custom function</a:t>
            </a:r>
          </a:p>
          <a:p>
            <a:r>
              <a:rPr lang="en-US" dirty="0">
                <a:solidFill>
                  <a:schemeClr val="bg1"/>
                </a:solidFill>
              </a:rPr>
              <a:t>Individual Data frames were created for each country</a:t>
            </a:r>
          </a:p>
          <a:p>
            <a:r>
              <a:rPr lang="en-US" dirty="0">
                <a:solidFill>
                  <a:schemeClr val="bg1"/>
                </a:solidFill>
              </a:rPr>
              <a:t>Trend plots were plotted separately for each group of countries</a:t>
            </a:r>
          </a:p>
        </p:txBody>
      </p:sp>
    </p:spTree>
    <p:extLst>
      <p:ext uri="{BB962C8B-B14F-4D97-AF65-F5344CB8AC3E}">
        <p14:creationId xmlns:p14="http://schemas.microsoft.com/office/powerpoint/2010/main" val="299671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–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7611"/>
            <a:ext cx="9905999" cy="44828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Implemented using a custom function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63B6D-8CD5-4ECC-9A36-131A2A98B6F2}"/>
              </a:ext>
            </a:extLst>
          </p:cNvPr>
          <p:cNvSpPr txBox="1"/>
          <p:nvPr/>
        </p:nvSpPr>
        <p:spPr>
          <a:xfrm>
            <a:off x="1315617" y="1912776"/>
            <a:ext cx="396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BEFORE IMPUTATION (for India)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5DE1D-E66E-4B16-AD9E-B34E52DA2AF0}"/>
              </a:ext>
            </a:extLst>
          </p:cNvPr>
          <p:cNvSpPr txBox="1"/>
          <p:nvPr/>
        </p:nvSpPr>
        <p:spPr>
          <a:xfrm>
            <a:off x="6643398" y="1912776"/>
            <a:ext cx="433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AFTER IMPUTATION (for India)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4CE9A00-616A-4817-A74E-49EF51F2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8" y="2447729"/>
            <a:ext cx="5349174" cy="300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F80556F-1983-477F-9881-542654A1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82" y="2447729"/>
            <a:ext cx="5349174" cy="300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4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– TRENDS for global warming causing countries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A43BAB-75CA-4066-89F4-59294A37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954564"/>
            <a:ext cx="83439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5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514146" cy="147857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– TRENDS for countries not responsible for global warming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AF2E0FC-FA73-4D00-9867-79670FD8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047868"/>
            <a:ext cx="83248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8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2768"/>
            <a:ext cx="9905998" cy="438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2 -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3DB-7818-4420-B5CB-E843DF45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505" y="1583976"/>
            <a:ext cx="8432152" cy="2400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Most of the countries, troublemakers and non-troublemakers, are following similar temperature patterns.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There is a steady rise in temperatures till late 1990s and then the a steep spike.</a:t>
            </a:r>
          </a:p>
        </p:txBody>
      </p:sp>
    </p:spTree>
    <p:extLst>
      <p:ext uri="{BB962C8B-B14F-4D97-AF65-F5344CB8AC3E}">
        <p14:creationId xmlns:p14="http://schemas.microsoft.com/office/powerpoint/2010/main" val="303430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challenges and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54B1-1240-417B-8DA6-479AC06D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Challenges: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Handling missing data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Validating information since the data is available from the year 1750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Forecasting temperatures using Supervised learning models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Improvements: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Could implement more models and check their predictions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Multivariate modeling</a:t>
            </a:r>
          </a:p>
          <a:p>
            <a:pPr lvl="1"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2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011" y="2544232"/>
            <a:ext cx="2611439" cy="15070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77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About the project/GOALS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7C0A-911B-4597-9CED-C77F237D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5430"/>
            <a:ext cx="9905999" cy="414107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Why is this study important?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There are strong claims that global warming is happening rapidly and is already having significant and harmful effects on our communities, our health, and our climate.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But there are other arguments that are completely against this claim. To find out if global warming is a real phenomenon, it is important to analyze the Earth surface temperature data over considerable time.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This study is an attempt to find answers to the following questions: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the temperature change over the years is a natural process or an unexpected trend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there is an unusual temperature pattern for one or more countries that can provide us with more insights about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17013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A864-ECA5-4C64-B4CB-035AA767B4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 source: </a:t>
            </a:r>
            <a:r>
              <a:rPr lang="en-US" dirty="0">
                <a:solidFill>
                  <a:schemeClr val="bg1"/>
                </a:solidFill>
              </a:rPr>
              <a:t>Kaggle.com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https://www.kaggle.com/berkeleyearth/climate-change-earth-surface-temperature-data#GlobalLandTemperaturesByCountry.csv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Number of files used: </a:t>
            </a:r>
            <a:r>
              <a:rPr lang="en-US" dirty="0">
                <a:solidFill>
                  <a:schemeClr val="bg1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427233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A864-ECA5-4C64-B4CB-035AA767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937" y="2041526"/>
            <a:ext cx="9905999" cy="387508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GlobalTemperatures.csv: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Columns: </a:t>
            </a:r>
            <a:r>
              <a:rPr lang="en-US" sz="1800" dirty="0">
                <a:solidFill>
                  <a:schemeClr val="bg1"/>
                </a:solidFill>
              </a:rPr>
              <a:t>dt, </a:t>
            </a:r>
            <a:r>
              <a:rPr lang="en-US" sz="1800" dirty="0" err="1">
                <a:solidFill>
                  <a:schemeClr val="bg1"/>
                </a:solidFill>
              </a:rPr>
              <a:t>LandAverageTemperatureUncertainty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LandMaxTemperature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LandMaxTemperatureUncertainty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LandMinTemperature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LandMinTemperatureUncertainty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LandAndOceanAverageTemperature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LandAndOceanAverageTemperatureUncertainty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LandAverageTemperature</a:t>
            </a:r>
            <a:r>
              <a:rPr lang="en-US" sz="1800" dirty="0">
                <a:solidFill>
                  <a:schemeClr val="bg1"/>
                </a:solidFill>
              </a:rPr>
              <a:t> (target variable)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No of records: </a:t>
            </a:r>
            <a:r>
              <a:rPr lang="en-US" sz="1800" dirty="0">
                <a:solidFill>
                  <a:schemeClr val="bg1"/>
                </a:solidFill>
              </a:rPr>
              <a:t>3192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Missing values for target variable: </a:t>
            </a:r>
            <a:r>
              <a:rPr lang="en-US" sz="1800" dirty="0">
                <a:solidFill>
                  <a:schemeClr val="bg1"/>
                </a:solidFill>
              </a:rPr>
              <a:t>12</a:t>
            </a:r>
          </a:p>
          <a:p>
            <a:pPr marL="0" indent="0" algn="just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GlobalLandTemperaturesByCountry.csv: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Columns: </a:t>
            </a:r>
            <a:r>
              <a:rPr lang="en-US" sz="1800" dirty="0">
                <a:solidFill>
                  <a:schemeClr val="bg1"/>
                </a:solidFill>
              </a:rPr>
              <a:t>dt, </a:t>
            </a:r>
            <a:r>
              <a:rPr lang="en-US" sz="1800" dirty="0" err="1">
                <a:solidFill>
                  <a:schemeClr val="bg1"/>
                </a:solidFill>
              </a:rPr>
              <a:t>AverageTemperatureUncertainty</a:t>
            </a:r>
            <a:r>
              <a:rPr lang="en-US" sz="1800" dirty="0">
                <a:solidFill>
                  <a:schemeClr val="bg1"/>
                </a:solidFill>
              </a:rPr>
              <a:t>, Country, </a:t>
            </a:r>
            <a:r>
              <a:rPr lang="en-US" sz="1800" dirty="0" err="1">
                <a:solidFill>
                  <a:schemeClr val="bg1"/>
                </a:solidFill>
              </a:rPr>
              <a:t>AverageTemperature</a:t>
            </a:r>
            <a:r>
              <a:rPr lang="en-US" sz="1800" dirty="0">
                <a:solidFill>
                  <a:schemeClr val="bg1"/>
                </a:solidFill>
              </a:rPr>
              <a:t> (target variable)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No of records: </a:t>
            </a:r>
            <a:r>
              <a:rPr lang="en-US" sz="1800" dirty="0">
                <a:solidFill>
                  <a:schemeClr val="bg1"/>
                </a:solidFill>
              </a:rPr>
              <a:t>577462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Missing values for target variable: </a:t>
            </a:r>
            <a:r>
              <a:rPr lang="en-US" sz="1800" dirty="0">
                <a:solidFill>
                  <a:schemeClr val="bg1"/>
                </a:solidFill>
              </a:rPr>
              <a:t>32651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6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D98E-A3DA-43C3-8585-BB7E3CF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Both datasets had null values for the target variables and they were fixed by 2 methods: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Interpolate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Averaging existing values around the null value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There is average temperature uncertainty column for both datasets. To minimize error, some of the initial rows where uncertainty was above +/- 2 degrees  (till 1830s) were removed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Except for dt and average Temperature columns, all the other columns were removed as large percentage of values were missing. Hence, this is a univariate analysis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Numbers of rows for global data after cleaning: 2192</a:t>
            </a:r>
          </a:p>
        </p:txBody>
      </p:sp>
    </p:spTree>
    <p:extLst>
      <p:ext uri="{BB962C8B-B14F-4D97-AF65-F5344CB8AC3E}">
        <p14:creationId xmlns:p14="http://schemas.microsoft.com/office/powerpoint/2010/main" val="52028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6462"/>
            <a:ext cx="9905999" cy="5009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Our first goal is to find out if the temperature change over the years is a natural process or an unexpected trend.</a:t>
            </a:r>
          </a:p>
          <a:p>
            <a:pPr marL="0" indent="0"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Steps:</a:t>
            </a:r>
          </a:p>
          <a:p>
            <a:r>
              <a:rPr lang="en-US" dirty="0">
                <a:solidFill>
                  <a:schemeClr val="bg1"/>
                </a:solidFill>
              </a:rPr>
              <a:t>Since this is a time series analysis, dt field (date) was converted into index</a:t>
            </a:r>
          </a:p>
          <a:p>
            <a:r>
              <a:rPr lang="en-US" dirty="0">
                <a:solidFill>
                  <a:schemeClr val="bg1"/>
                </a:solidFill>
              </a:rPr>
              <a:t>Data imputation was performed – by interpolation</a:t>
            </a:r>
          </a:p>
          <a:p>
            <a:r>
              <a:rPr lang="en-US" dirty="0">
                <a:solidFill>
                  <a:schemeClr val="bg1"/>
                </a:solidFill>
              </a:rPr>
              <a:t>Data decomposition was done to find out about seasonality and trend</a:t>
            </a:r>
          </a:p>
          <a:p>
            <a:r>
              <a:rPr lang="en-US" dirty="0">
                <a:solidFill>
                  <a:schemeClr val="bg1"/>
                </a:solidFill>
              </a:rPr>
              <a:t>Stationarity test (Dickey-Fuller) was conducted to check if the data is stationary</a:t>
            </a:r>
          </a:p>
          <a:p>
            <a:r>
              <a:rPr lang="en-US" dirty="0">
                <a:solidFill>
                  <a:schemeClr val="bg1"/>
                </a:solidFill>
              </a:rPr>
              <a:t>4 models were applied to forecast temperatures</a:t>
            </a:r>
          </a:p>
          <a:p>
            <a:r>
              <a:rPr lang="en-US" dirty="0">
                <a:solidFill>
                  <a:schemeClr val="bg1"/>
                </a:solidFill>
              </a:rPr>
              <a:t>Trend graph is plotted with future values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– SEASONALITY AND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6462"/>
            <a:ext cx="9905999" cy="894346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sz="2200" dirty="0">
                <a:solidFill>
                  <a:schemeClr val="bg1"/>
                </a:solidFill>
              </a:rPr>
              <a:t>Using visualization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Using seasonal decompose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Using stationarity test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06E114-484C-4B05-87CF-26FD82AD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07" y="2015412"/>
            <a:ext cx="7867063" cy="416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0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– SEASONALITY AND TREND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83E3E0-69B7-4044-BF28-B919C180B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51" y="1370812"/>
            <a:ext cx="4863872" cy="26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C7667-4EB3-4BAF-86EE-F767C76577A5}"/>
              </a:ext>
            </a:extLst>
          </p:cNvPr>
          <p:cNvSpPr txBox="1"/>
          <p:nvPr/>
        </p:nvSpPr>
        <p:spPr>
          <a:xfrm>
            <a:off x="1343608" y="200891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image depicts seasonality in the data by following a similar pattern every month year by year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034BD4C-CCAF-4842-BAD4-7C626835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51" y="4150594"/>
            <a:ext cx="4863872" cy="267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11DC4E-7809-4000-A8B5-F47187244628}"/>
              </a:ext>
            </a:extLst>
          </p:cNvPr>
          <p:cNvSpPr txBox="1"/>
          <p:nvPr/>
        </p:nvSpPr>
        <p:spPr>
          <a:xfrm>
            <a:off x="1343608" y="492318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a clear upward trend to the data that drastically spiked from late 1900s</a:t>
            </a:r>
          </a:p>
        </p:txBody>
      </p:sp>
    </p:spTree>
    <p:extLst>
      <p:ext uri="{BB962C8B-B14F-4D97-AF65-F5344CB8AC3E}">
        <p14:creationId xmlns:p14="http://schemas.microsoft.com/office/powerpoint/2010/main" val="44113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CB4A-CA66-4D10-8FDC-0D567DD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2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GOAL 1 -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1D14-BECF-4652-9CEA-D95D96A6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6462"/>
            <a:ext cx="9905999" cy="5009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4 models were selected to predict future values:</a:t>
            </a:r>
          </a:p>
          <a:p>
            <a:r>
              <a:rPr lang="en-US" sz="2600" dirty="0">
                <a:solidFill>
                  <a:schemeClr val="bg1"/>
                </a:solidFill>
              </a:rPr>
              <a:t>Two from time series analysis family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SARIMAX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Holt winters </a:t>
            </a:r>
            <a:r>
              <a:rPr lang="en-US" sz="2200" dirty="0" err="1">
                <a:solidFill>
                  <a:schemeClr val="bg1"/>
                </a:solidFill>
              </a:rPr>
              <a:t>ExponentialSmoothing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Two from Supervised learning models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Linear Regression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Random Forest regressor</a:t>
            </a:r>
          </a:p>
          <a:p>
            <a:pPr marL="0" indent="0"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Hyperparameter tuning was applied to SARIMAX and Random Forest Regressor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Feature Engineering was done by adding Month, Year, one month lag and one year lag to the data for Supervised learning models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6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4516</TotalTime>
  <Words>1419</Words>
  <Application>Microsoft Office PowerPoint</Application>
  <PresentationFormat>Widescreen</PresentationFormat>
  <Paragraphs>146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IS CLIMATE CHANGE A MYTH?</vt:lpstr>
      <vt:lpstr>About the project/GOALS</vt:lpstr>
      <vt:lpstr>DATASET</vt:lpstr>
      <vt:lpstr>About the data</vt:lpstr>
      <vt:lpstr>DATA CLEANING</vt:lpstr>
      <vt:lpstr>GOAL 1 - APPROACH</vt:lpstr>
      <vt:lpstr>GOAL 1 – SEASONALITY AND TREND</vt:lpstr>
      <vt:lpstr>GOAL 1 – SEASONALITY AND TREND</vt:lpstr>
      <vt:lpstr>GOAL 1 - models</vt:lpstr>
      <vt:lpstr>GOAL 1 - models</vt:lpstr>
      <vt:lpstr>GOAL 1 – model Predictions</vt:lpstr>
      <vt:lpstr>GOAL 1 - conclusion</vt:lpstr>
      <vt:lpstr>GOAL 2 – approach</vt:lpstr>
      <vt:lpstr>GOAL 2 – DATA IMPUTATION</vt:lpstr>
      <vt:lpstr>GOAL 2 – TRENDS for global warming causing countries</vt:lpstr>
      <vt:lpstr>GOAL 2 – TRENDS for countries not responsible for global warming</vt:lpstr>
      <vt:lpstr>GOAL 2 - conclusion</vt:lpstr>
      <vt:lpstr>challenges and improvements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Online news popularity</dc:title>
  <dc:creator>Niranjan</dc:creator>
  <cp:lastModifiedBy>Niranjan</cp:lastModifiedBy>
  <cp:revision>318</cp:revision>
  <dcterms:created xsi:type="dcterms:W3CDTF">2019-08-14T17:33:17Z</dcterms:created>
  <dcterms:modified xsi:type="dcterms:W3CDTF">2019-11-09T01:36:02Z</dcterms:modified>
</cp:coreProperties>
</file>