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68" r:id="rId6"/>
    <p:sldId id="269" r:id="rId7"/>
    <p:sldId id="272" r:id="rId8"/>
    <p:sldId id="270" r:id="rId9"/>
    <p:sldId id="261" r:id="rId10"/>
    <p:sldId id="273" r:id="rId11"/>
    <p:sldId id="274" r:id="rId12"/>
    <p:sldId id="275"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69" d="100"/>
          <a:sy n="69" d="100"/>
        </p:scale>
        <p:origin x="696" y="186"/>
      </p:cViewPr>
      <p:guideLst>
        <p:guide orient="horz" pos="2160"/>
        <p:guide pos="3840"/>
      </p:guideLst>
    </p:cSldViewPr>
  </p:slideViewPr>
  <p:notesTextViewPr>
    <p:cViewPr>
      <p:scale>
        <a:sx n="1" d="1"/>
        <a:sy n="1" d="1"/>
      </p:scale>
      <p:origin x="0" y="0"/>
    </p:cViewPr>
  </p:notesTextViewPr>
  <p:sorterViewPr>
    <p:cViewPr>
      <p:scale>
        <a:sx n="100" d="100"/>
        <a:sy n="100" d="100"/>
      </p:scale>
      <p:origin x="0" y="-18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020D33-BCFB-4879-827C-683803BB9680}"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AECEE-24E8-4F35-B821-544677396830}" type="slidenum">
              <a:rPr lang="en-US" smtClean="0"/>
              <a:pPr/>
              <a:t>‹#›</a:t>
            </a:fld>
            <a:endParaRPr lang="en-US"/>
          </a:p>
        </p:txBody>
      </p:sp>
    </p:spTree>
    <p:extLst>
      <p:ext uri="{BB962C8B-B14F-4D97-AF65-F5344CB8AC3E}">
        <p14:creationId xmlns:p14="http://schemas.microsoft.com/office/powerpoint/2010/main" val="402795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020D33-BCFB-4879-827C-683803BB9680}"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AECEE-24E8-4F35-B821-544677396830}" type="slidenum">
              <a:rPr lang="en-US" smtClean="0"/>
              <a:pPr/>
              <a:t>‹#›</a:t>
            </a:fld>
            <a:endParaRPr lang="en-US"/>
          </a:p>
        </p:txBody>
      </p:sp>
    </p:spTree>
    <p:extLst>
      <p:ext uri="{BB962C8B-B14F-4D97-AF65-F5344CB8AC3E}">
        <p14:creationId xmlns:p14="http://schemas.microsoft.com/office/powerpoint/2010/main" val="3495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020D33-BCFB-4879-827C-683803BB9680}"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AECEE-24E8-4F35-B821-544677396830}" type="slidenum">
              <a:rPr lang="en-US" smtClean="0"/>
              <a:pPr/>
              <a:t>‹#›</a:t>
            </a:fld>
            <a:endParaRPr lang="en-US"/>
          </a:p>
        </p:txBody>
      </p:sp>
    </p:spTree>
    <p:extLst>
      <p:ext uri="{BB962C8B-B14F-4D97-AF65-F5344CB8AC3E}">
        <p14:creationId xmlns:p14="http://schemas.microsoft.com/office/powerpoint/2010/main" val="3818759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020D33-BCFB-4879-827C-683803BB9680}"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AECEE-24E8-4F35-B821-544677396830}" type="slidenum">
              <a:rPr lang="en-US" smtClean="0"/>
              <a:pPr/>
              <a:t>‹#›</a:t>
            </a:fld>
            <a:endParaRPr lang="en-US"/>
          </a:p>
        </p:txBody>
      </p:sp>
    </p:spTree>
    <p:extLst>
      <p:ext uri="{BB962C8B-B14F-4D97-AF65-F5344CB8AC3E}">
        <p14:creationId xmlns:p14="http://schemas.microsoft.com/office/powerpoint/2010/main" val="194999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20D33-BCFB-4879-827C-683803BB9680}"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AECEE-24E8-4F35-B821-544677396830}" type="slidenum">
              <a:rPr lang="en-US" smtClean="0"/>
              <a:pPr/>
              <a:t>‹#›</a:t>
            </a:fld>
            <a:endParaRPr lang="en-US"/>
          </a:p>
        </p:txBody>
      </p:sp>
    </p:spTree>
    <p:extLst>
      <p:ext uri="{BB962C8B-B14F-4D97-AF65-F5344CB8AC3E}">
        <p14:creationId xmlns:p14="http://schemas.microsoft.com/office/powerpoint/2010/main" val="78378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020D33-BCFB-4879-827C-683803BB9680}"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AECEE-24E8-4F35-B821-544677396830}" type="slidenum">
              <a:rPr lang="en-US" smtClean="0"/>
              <a:pPr/>
              <a:t>‹#›</a:t>
            </a:fld>
            <a:endParaRPr lang="en-US"/>
          </a:p>
        </p:txBody>
      </p:sp>
    </p:spTree>
    <p:extLst>
      <p:ext uri="{BB962C8B-B14F-4D97-AF65-F5344CB8AC3E}">
        <p14:creationId xmlns:p14="http://schemas.microsoft.com/office/powerpoint/2010/main" val="13411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020D33-BCFB-4879-827C-683803BB9680}" type="datetimeFigureOut">
              <a:rPr lang="en-US" smtClean="0"/>
              <a:pPr/>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BAECEE-24E8-4F35-B821-544677396830}" type="slidenum">
              <a:rPr lang="en-US" smtClean="0"/>
              <a:pPr/>
              <a:t>‹#›</a:t>
            </a:fld>
            <a:endParaRPr lang="en-US"/>
          </a:p>
        </p:txBody>
      </p:sp>
    </p:spTree>
    <p:extLst>
      <p:ext uri="{BB962C8B-B14F-4D97-AF65-F5344CB8AC3E}">
        <p14:creationId xmlns:p14="http://schemas.microsoft.com/office/powerpoint/2010/main" val="76439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020D33-BCFB-4879-827C-683803BB9680}" type="datetimeFigureOut">
              <a:rPr lang="en-US" smtClean="0"/>
              <a:pPr/>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BAECEE-24E8-4F35-B821-544677396830}" type="slidenum">
              <a:rPr lang="en-US" smtClean="0"/>
              <a:pPr/>
              <a:t>‹#›</a:t>
            </a:fld>
            <a:endParaRPr lang="en-US"/>
          </a:p>
        </p:txBody>
      </p:sp>
    </p:spTree>
    <p:extLst>
      <p:ext uri="{BB962C8B-B14F-4D97-AF65-F5344CB8AC3E}">
        <p14:creationId xmlns:p14="http://schemas.microsoft.com/office/powerpoint/2010/main" val="187937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20D33-BCFB-4879-827C-683803BB9680}" type="datetimeFigureOut">
              <a:rPr lang="en-US" smtClean="0"/>
              <a:pPr/>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BAECEE-24E8-4F35-B821-544677396830}" type="slidenum">
              <a:rPr lang="en-US" smtClean="0"/>
              <a:pPr/>
              <a:t>‹#›</a:t>
            </a:fld>
            <a:endParaRPr lang="en-US"/>
          </a:p>
        </p:txBody>
      </p:sp>
    </p:spTree>
    <p:extLst>
      <p:ext uri="{BB962C8B-B14F-4D97-AF65-F5344CB8AC3E}">
        <p14:creationId xmlns:p14="http://schemas.microsoft.com/office/powerpoint/2010/main" val="158053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20D33-BCFB-4879-827C-683803BB9680}"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AECEE-24E8-4F35-B821-544677396830}" type="slidenum">
              <a:rPr lang="en-US" smtClean="0"/>
              <a:pPr/>
              <a:t>‹#›</a:t>
            </a:fld>
            <a:endParaRPr lang="en-US"/>
          </a:p>
        </p:txBody>
      </p:sp>
    </p:spTree>
    <p:extLst>
      <p:ext uri="{BB962C8B-B14F-4D97-AF65-F5344CB8AC3E}">
        <p14:creationId xmlns:p14="http://schemas.microsoft.com/office/powerpoint/2010/main" val="351052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20D33-BCFB-4879-827C-683803BB9680}"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AECEE-24E8-4F35-B821-544677396830}" type="slidenum">
              <a:rPr lang="en-US" smtClean="0"/>
              <a:pPr/>
              <a:t>‹#›</a:t>
            </a:fld>
            <a:endParaRPr lang="en-US"/>
          </a:p>
        </p:txBody>
      </p:sp>
    </p:spTree>
    <p:extLst>
      <p:ext uri="{BB962C8B-B14F-4D97-AF65-F5344CB8AC3E}">
        <p14:creationId xmlns:p14="http://schemas.microsoft.com/office/powerpoint/2010/main" val="99727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9000"/>
            <a:lum/>
          </a:blip>
          <a:srcRect/>
          <a:stretch>
            <a:fillRect t="-9000" b="-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20D33-BCFB-4879-827C-683803BB9680}" type="datetimeFigureOut">
              <a:rPr lang="en-US" smtClean="0"/>
              <a:pPr/>
              <a:t>11/6/2017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AECEE-24E8-4F35-B821-544677396830}" type="slidenum">
              <a:rPr lang="en-US" smtClean="0"/>
              <a:pPr/>
              <a:t>‹#›</a:t>
            </a:fld>
            <a:endParaRPr lang="en-US"/>
          </a:p>
        </p:txBody>
      </p:sp>
    </p:spTree>
    <p:extLst>
      <p:ext uri="{BB962C8B-B14F-4D97-AF65-F5344CB8AC3E}">
        <p14:creationId xmlns:p14="http://schemas.microsoft.com/office/powerpoint/2010/main" val="2537335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ropaganda" TargetMode="External"/><Relationship Id="rId7" Type="http://schemas.openxmlformats.org/officeDocument/2006/relationships/hyperlink" Target="https://en.wikipedia.org/wiki/Social_media" TargetMode="External"/><Relationship Id="rId2" Type="http://schemas.openxmlformats.org/officeDocument/2006/relationships/hyperlink" Target="https://en.wikipedia.org/wiki/Yellow_journalism" TargetMode="External"/><Relationship Id="rId1" Type="http://schemas.openxmlformats.org/officeDocument/2006/relationships/slideLayout" Target="../slideLayouts/slideLayout2.xml"/><Relationship Id="rId6" Type="http://schemas.openxmlformats.org/officeDocument/2006/relationships/hyperlink" Target="https://en.wikipedia.org/wiki/News_media" TargetMode="External"/><Relationship Id="rId5" Type="http://schemas.openxmlformats.org/officeDocument/2006/relationships/hyperlink" Target="https://en.wikipedia.org/wiki/Hoax" TargetMode="External"/><Relationship Id="rId4" Type="http://schemas.openxmlformats.org/officeDocument/2006/relationships/hyperlink" Target="https://en.wikipedia.org/wiki/Misinform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Internet" TargetMode="External"/><Relationship Id="rId2" Type="http://schemas.openxmlformats.org/officeDocument/2006/relationships/hyperlink" Target="https://en.wikipedia.org/wiki/Software_applic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FAKE NEWS DETECTION</a:t>
            </a:r>
            <a:br>
              <a:rPr lang="en-US" dirty="0" smtClean="0"/>
            </a:br>
            <a:r>
              <a:rPr lang="en-US" dirty="0" smtClean="0"/>
              <a:t>			</a:t>
            </a:r>
            <a:r>
              <a:rPr lang="en-US" sz="3200" b="1" dirty="0" smtClean="0"/>
              <a:t>A Machine Learning Approach</a:t>
            </a:r>
            <a:endParaRPr lang="en-US" sz="3200" b="1" dirty="0"/>
          </a:p>
        </p:txBody>
      </p:sp>
      <p:sp>
        <p:nvSpPr>
          <p:cNvPr id="3" name="Subtitle 2"/>
          <p:cNvSpPr>
            <a:spLocks noGrp="1"/>
          </p:cNvSpPr>
          <p:nvPr>
            <p:ph type="subTitle" idx="1"/>
          </p:nvPr>
        </p:nvSpPr>
        <p:spPr/>
        <p:txBody>
          <a:bodyPr/>
          <a:lstStyle/>
          <a:p>
            <a:r>
              <a:rPr lang="en-US" dirty="0" smtClean="0"/>
              <a:t>						    VADDADI VENKATESH</a:t>
            </a:r>
          </a:p>
          <a:p>
            <a:r>
              <a:rPr lang="en-US" dirty="0" smtClean="0"/>
              <a:t>				         G SINDHU</a:t>
            </a:r>
          </a:p>
          <a:p>
            <a:r>
              <a:rPr lang="en-US" dirty="0" smtClean="0"/>
              <a:t>						G MOHAN KRISHNA</a:t>
            </a:r>
          </a:p>
        </p:txBody>
      </p:sp>
    </p:spTree>
    <p:extLst>
      <p:ext uri="{BB962C8B-B14F-4D97-AF65-F5344CB8AC3E}">
        <p14:creationId xmlns:p14="http://schemas.microsoft.com/office/powerpoint/2010/main" val="2185740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IN" dirty="0" smtClean="0"/>
              <a:t>IMPLEMENTATION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1279" y="1683833"/>
            <a:ext cx="6173883" cy="4596503"/>
          </a:xfrm>
        </p:spPr>
      </p:pic>
      <p:sp>
        <p:nvSpPr>
          <p:cNvPr id="5" name="TextBox 4"/>
          <p:cNvSpPr txBox="1"/>
          <p:nvPr/>
        </p:nvSpPr>
        <p:spPr>
          <a:xfrm>
            <a:off x="1873405" y="2798956"/>
            <a:ext cx="2048959" cy="1200329"/>
          </a:xfrm>
          <a:prstGeom prst="rect">
            <a:avLst/>
          </a:prstGeom>
          <a:noFill/>
        </p:spPr>
        <p:txBody>
          <a:bodyPr wrap="none" rtlCol="0">
            <a:spAutoFit/>
          </a:bodyPr>
          <a:lstStyle/>
          <a:p>
            <a:pPr algn="ctr"/>
            <a:r>
              <a:rPr lang="en-IN" sz="3600" dirty="0" smtClean="0"/>
              <a:t>TRAINING</a:t>
            </a:r>
          </a:p>
          <a:p>
            <a:pPr algn="ctr"/>
            <a:r>
              <a:rPr lang="en-IN" sz="3600" dirty="0" smtClean="0"/>
              <a:t>PHASE</a:t>
            </a:r>
            <a:endParaRPr lang="en-IN" sz="3600" dirty="0"/>
          </a:p>
        </p:txBody>
      </p:sp>
    </p:spTree>
    <p:extLst>
      <p:ext uri="{BB962C8B-B14F-4D97-AF65-F5344CB8AC3E}">
        <p14:creationId xmlns:p14="http://schemas.microsoft.com/office/powerpoint/2010/main" val="2723683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4799" y="1690688"/>
            <a:ext cx="5849166" cy="4572638"/>
          </a:xfrm>
        </p:spPr>
      </p:pic>
      <p:sp>
        <p:nvSpPr>
          <p:cNvPr id="5" name="TextBox 4"/>
          <p:cNvSpPr txBox="1"/>
          <p:nvPr/>
        </p:nvSpPr>
        <p:spPr>
          <a:xfrm>
            <a:off x="1745673" y="3269673"/>
            <a:ext cx="2252796" cy="1446550"/>
          </a:xfrm>
          <a:prstGeom prst="rect">
            <a:avLst/>
          </a:prstGeom>
          <a:noFill/>
        </p:spPr>
        <p:txBody>
          <a:bodyPr wrap="none" rtlCol="0">
            <a:spAutoFit/>
          </a:bodyPr>
          <a:lstStyle/>
          <a:p>
            <a:pPr algn="ctr"/>
            <a:r>
              <a:rPr lang="en-IN" sz="4400" dirty="0" smtClean="0"/>
              <a:t>TESTING </a:t>
            </a:r>
          </a:p>
          <a:p>
            <a:pPr algn="ctr"/>
            <a:r>
              <a:rPr lang="en-IN" sz="4400" dirty="0" smtClean="0"/>
              <a:t>PHASE</a:t>
            </a:r>
            <a:endParaRPr lang="en-IN" sz="4400" dirty="0"/>
          </a:p>
        </p:txBody>
      </p:sp>
    </p:spTree>
    <p:extLst>
      <p:ext uri="{BB962C8B-B14F-4D97-AF65-F5344CB8AC3E}">
        <p14:creationId xmlns:p14="http://schemas.microsoft.com/office/powerpoint/2010/main" val="2863018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695" y="1936461"/>
            <a:ext cx="5502105" cy="4351338"/>
          </a:xfrm>
        </p:spPr>
      </p:pic>
      <p:sp>
        <p:nvSpPr>
          <p:cNvPr id="5" name="TextBox 4"/>
          <p:cNvSpPr txBox="1"/>
          <p:nvPr/>
        </p:nvSpPr>
        <p:spPr>
          <a:xfrm>
            <a:off x="2036618" y="3228109"/>
            <a:ext cx="2334357" cy="1200329"/>
          </a:xfrm>
          <a:prstGeom prst="rect">
            <a:avLst/>
          </a:prstGeom>
          <a:noFill/>
        </p:spPr>
        <p:txBody>
          <a:bodyPr wrap="none" rtlCol="0">
            <a:spAutoFit/>
          </a:bodyPr>
          <a:lstStyle/>
          <a:p>
            <a:pPr algn="ctr"/>
            <a:r>
              <a:rPr lang="en-IN" sz="3600" dirty="0" smtClean="0"/>
              <a:t>BOT </a:t>
            </a:r>
          </a:p>
          <a:p>
            <a:pPr algn="ctr"/>
            <a:r>
              <a:rPr lang="en-IN" sz="3600" dirty="0" smtClean="0"/>
              <a:t>DETECTION</a:t>
            </a:r>
            <a:endParaRPr lang="en-IN" sz="3600" dirty="0"/>
          </a:p>
        </p:txBody>
      </p:sp>
    </p:spTree>
    <p:extLst>
      <p:ext uri="{BB962C8B-B14F-4D97-AF65-F5344CB8AC3E}">
        <p14:creationId xmlns:p14="http://schemas.microsoft.com/office/powerpoint/2010/main" val="327155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Now-a- days more people are showing interest towards social news media than traditional news media which has been used for spreading fake news which has strong negative impacts on individuals and broader society. So we are giving some probability that news can be a fake news and its source. So they can assume that this might be a fake before considering it</a:t>
            </a:r>
          </a:p>
          <a:p>
            <a:r>
              <a:rPr lang="en-US" dirty="0" smtClean="0"/>
              <a:t>We can extend this by adding conditional probability in assigning values to feature vector.</a:t>
            </a:r>
            <a:endParaRPr lang="en-US" dirty="0"/>
          </a:p>
        </p:txBody>
      </p:sp>
    </p:spTree>
    <p:extLst>
      <p:ext uri="{BB962C8B-B14F-4D97-AF65-F5344CB8AC3E}">
        <p14:creationId xmlns:p14="http://schemas.microsoft.com/office/powerpoint/2010/main" val="213089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Fake News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cs typeface="Times New Roman" pitchFamily="18" charset="0"/>
              </a:rPr>
              <a:t>Fake news is a type of </a:t>
            </a:r>
            <a:r>
              <a:rPr lang="en-US" dirty="0" smtClean="0">
                <a:cs typeface="Times New Roman" pitchFamily="18" charset="0"/>
                <a:hlinkClick r:id="rId2" tooltip="Yellow journalism"/>
              </a:rPr>
              <a:t>yellow journalism</a:t>
            </a:r>
            <a:r>
              <a:rPr lang="en-US" dirty="0" smtClean="0">
                <a:cs typeface="Times New Roman" pitchFamily="18" charset="0"/>
              </a:rPr>
              <a:t> or </a:t>
            </a:r>
            <a:r>
              <a:rPr lang="en-US" dirty="0" smtClean="0">
                <a:cs typeface="Times New Roman" pitchFamily="18" charset="0"/>
                <a:hlinkClick r:id="rId3" tooltip="Propaganda"/>
              </a:rPr>
              <a:t>propaganda</a:t>
            </a:r>
            <a:r>
              <a:rPr lang="en-US" dirty="0" smtClean="0">
                <a:cs typeface="Times New Roman" pitchFamily="18" charset="0"/>
              </a:rPr>
              <a:t> that consists of deliberate </a:t>
            </a:r>
            <a:r>
              <a:rPr lang="en-US" dirty="0" smtClean="0">
                <a:cs typeface="Times New Roman" pitchFamily="18" charset="0"/>
                <a:hlinkClick r:id="rId4" tooltip="Misinformation"/>
              </a:rPr>
              <a:t>misinformation</a:t>
            </a:r>
            <a:r>
              <a:rPr lang="en-US" dirty="0" smtClean="0">
                <a:cs typeface="Times New Roman" pitchFamily="18" charset="0"/>
              </a:rPr>
              <a:t> or </a:t>
            </a:r>
            <a:r>
              <a:rPr lang="en-US" dirty="0" smtClean="0">
                <a:cs typeface="Times New Roman" pitchFamily="18" charset="0"/>
                <a:hlinkClick r:id="rId5" tooltip="Hoax"/>
              </a:rPr>
              <a:t>hoaxes</a:t>
            </a:r>
            <a:r>
              <a:rPr lang="en-US" dirty="0" smtClean="0">
                <a:cs typeface="Times New Roman" pitchFamily="18" charset="0"/>
              </a:rPr>
              <a:t> spread via traditional print and broadcast </a:t>
            </a:r>
            <a:r>
              <a:rPr lang="en-US" dirty="0" smtClean="0">
                <a:cs typeface="Times New Roman" pitchFamily="18" charset="0"/>
                <a:hlinkClick r:id="rId6" tooltip="News media"/>
              </a:rPr>
              <a:t>news media</a:t>
            </a:r>
            <a:r>
              <a:rPr lang="en-US" dirty="0" smtClean="0">
                <a:cs typeface="Times New Roman" pitchFamily="18" charset="0"/>
              </a:rPr>
              <a:t> or online </a:t>
            </a:r>
            <a:r>
              <a:rPr lang="en-US" dirty="0" smtClean="0">
                <a:cs typeface="Times New Roman" pitchFamily="18" charset="0"/>
                <a:hlinkClick r:id="rId7" tooltip="Social media"/>
              </a:rPr>
              <a:t>social media</a:t>
            </a:r>
            <a:r>
              <a:rPr lang="en-US" dirty="0" smtClean="0">
                <a:cs typeface="Times New Roman" pitchFamily="18" charset="0"/>
              </a:rPr>
              <a:t>.</a:t>
            </a:r>
            <a:endParaRPr lang="en-US" baseline="30000" dirty="0" smtClean="0">
              <a:cs typeface="Times New Roman" pitchFamily="18" charset="0"/>
            </a:endParaRPr>
          </a:p>
          <a:p>
            <a:endParaRPr lang="en-US" baseline="30000" dirty="0" smtClean="0">
              <a:cs typeface="Times New Roman" pitchFamily="18" charset="0"/>
            </a:endParaRPr>
          </a:p>
          <a:p>
            <a:r>
              <a:rPr lang="en-US" dirty="0" smtClean="0">
                <a:cs typeface="Times New Roman" pitchFamily="18" charset="0"/>
              </a:rPr>
              <a:t>Fake news is written and published with the intent to mislead in order to damage an agency, entity, or person, and/or gain financially or politically, often with sensationalist, exaggerated, or patently false headlines that grab attention </a:t>
            </a:r>
          </a:p>
          <a:p>
            <a:endParaRPr lang="en-US" dirty="0" smtClean="0">
              <a:cs typeface="Times New Roman" pitchFamily="18" charset="0"/>
            </a:endParaRPr>
          </a:p>
          <a:p>
            <a:r>
              <a:rPr lang="en-US" dirty="0" smtClean="0">
                <a:cs typeface="Times New Roman" pitchFamily="18" charset="0"/>
              </a:rPr>
              <a:t>Fake news often employs eye-catching headlines or entirely fabricated news stories to increase readership, online sharing and Internet click revenue </a:t>
            </a:r>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 -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Design an algorithm that can automatically detect fake news with reasonable accuracy</a:t>
            </a:r>
          </a:p>
          <a:p>
            <a:pPr>
              <a:buNone/>
            </a:pPr>
            <a:endParaRPr lang="en-US" dirty="0" smtClean="0"/>
          </a:p>
          <a:p>
            <a:r>
              <a:rPr lang="en-US" dirty="0" smtClean="0"/>
              <a:t>We would like to view it as a Classification problem in Machine Learning</a:t>
            </a:r>
          </a:p>
          <a:p>
            <a:pPr lvl="1"/>
            <a:endParaRPr lang="en-US" dirty="0" smtClean="0"/>
          </a:p>
          <a:p>
            <a:pPr lvl="1"/>
            <a:r>
              <a:rPr lang="en-US" dirty="0" smtClean="0"/>
              <a:t>Because the underlying problem here is to classify the given news item as either Authentic or Fake</a:t>
            </a:r>
          </a:p>
          <a:p>
            <a:pPr lvl="1"/>
            <a:endParaRPr lang="en-US" dirty="0" smtClean="0"/>
          </a:p>
          <a:p>
            <a:pPr lvl="1"/>
            <a:r>
              <a:rPr lang="en-US" dirty="0" smtClean="0"/>
              <a:t>Also Machine Learning is rich in theory, algorithms, etc.; which can be exploited to arrive at a solution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 - Overview</a:t>
            </a:r>
            <a:endParaRPr lang="en-US" dirty="0"/>
          </a:p>
        </p:txBody>
      </p:sp>
      <p:sp>
        <p:nvSpPr>
          <p:cNvPr id="3" name="Content Placeholder 2"/>
          <p:cNvSpPr>
            <a:spLocks noGrp="1"/>
          </p:cNvSpPr>
          <p:nvPr>
            <p:ph idx="1"/>
          </p:nvPr>
        </p:nvSpPr>
        <p:spPr/>
        <p:txBody>
          <a:bodyPr>
            <a:normAutofit lnSpcReduction="10000"/>
          </a:bodyPr>
          <a:lstStyle/>
          <a:p>
            <a:pPr>
              <a:buNone/>
            </a:pPr>
            <a:r>
              <a:rPr lang="en-US" i="1" dirty="0" smtClean="0"/>
              <a:t>Training Phase:</a:t>
            </a:r>
          </a:p>
          <a:p>
            <a:r>
              <a:rPr lang="en-US" dirty="0" smtClean="0"/>
              <a:t>Collect several news items that include legitimate as well as manufactured ones. This becomes the training data set.</a:t>
            </a:r>
          </a:p>
          <a:p>
            <a:r>
              <a:rPr lang="en-US" dirty="0" smtClean="0"/>
              <a:t>Associated with every news item, create a feature vector consisting of the scores of the parameters (see slide no. )</a:t>
            </a:r>
          </a:p>
          <a:p>
            <a:r>
              <a:rPr lang="en-US" dirty="0" smtClean="0"/>
              <a:t>Run a Clustering algorithm with two clusters namely the Fake and the Authentic.</a:t>
            </a:r>
          </a:p>
          <a:p>
            <a:r>
              <a:rPr lang="en-US" dirty="0" smtClean="0"/>
              <a:t>Fine tune the scores associated with the parameters of the feature vector so that the clustering algorithm gives correct solution for the training data set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 – Overview Contd..</a:t>
            </a:r>
            <a:endParaRPr lang="en-US" dirty="0"/>
          </a:p>
        </p:txBody>
      </p:sp>
      <p:sp>
        <p:nvSpPr>
          <p:cNvPr id="3" name="Content Placeholder 2"/>
          <p:cNvSpPr>
            <a:spLocks noGrp="1"/>
          </p:cNvSpPr>
          <p:nvPr>
            <p:ph idx="1"/>
          </p:nvPr>
        </p:nvSpPr>
        <p:spPr/>
        <p:txBody>
          <a:bodyPr/>
          <a:lstStyle/>
          <a:p>
            <a:pPr>
              <a:buNone/>
            </a:pPr>
            <a:r>
              <a:rPr lang="en-US" i="1" dirty="0" smtClean="0"/>
              <a:t>Prediction Phase:</a:t>
            </a:r>
            <a:endParaRPr lang="en-US" dirty="0" smtClean="0"/>
          </a:p>
          <a:p>
            <a:r>
              <a:rPr lang="en-US" dirty="0" smtClean="0"/>
              <a:t>Collect the news item that needs to be classified.</a:t>
            </a:r>
          </a:p>
          <a:p>
            <a:r>
              <a:rPr lang="en-US" dirty="0" smtClean="0"/>
              <a:t>Create the feature vector using the scores of the parameters </a:t>
            </a:r>
          </a:p>
          <a:p>
            <a:r>
              <a:rPr lang="en-US" dirty="0" smtClean="0"/>
              <a:t>Find the distances of the feature vector with the centroids of the clusters corresponding to both the clusters created using training data.</a:t>
            </a:r>
          </a:p>
          <a:p>
            <a:r>
              <a:rPr lang="en-US" dirty="0" smtClean="0"/>
              <a:t>Identify the news item as Fake if the corresponding feature vector is close to the centroid of the cluster corresponding to Fake News; Otherwise identify it as an Authentic news item.</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 – Overview  Contd..</a:t>
            </a:r>
            <a:endParaRPr lang="en-US" dirty="0"/>
          </a:p>
        </p:txBody>
      </p:sp>
      <p:sp>
        <p:nvSpPr>
          <p:cNvPr id="3" name="Content Placeholder 2"/>
          <p:cNvSpPr>
            <a:spLocks noGrp="1"/>
          </p:cNvSpPr>
          <p:nvPr>
            <p:ph idx="1"/>
          </p:nvPr>
        </p:nvSpPr>
        <p:spPr/>
        <p:txBody>
          <a:bodyPr>
            <a:normAutofit/>
          </a:bodyPr>
          <a:lstStyle/>
          <a:p>
            <a:r>
              <a:rPr lang="en-US" dirty="0" smtClean="0"/>
              <a:t>After some time, ascertain whether the classification done by the algorithm is correct or not.</a:t>
            </a:r>
          </a:p>
          <a:p>
            <a:r>
              <a:rPr lang="en-US" dirty="0" smtClean="0"/>
              <a:t>Use this information either to strengthen or to fine tune the scores of the parameters in the database.</a:t>
            </a:r>
          </a:p>
          <a:p>
            <a:r>
              <a:rPr lang="en-US" dirty="0" smtClean="0"/>
              <a:t>The algorithm can be made more sophisticated by taking the context into account; this in turn suggests creating a data base consisting of conditional probabilities and the concerned scores of the parameters.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Vector</a:t>
            </a:r>
            <a:endParaRPr lang="en-US" dirty="0"/>
          </a:p>
        </p:txBody>
      </p:sp>
      <p:sp>
        <p:nvSpPr>
          <p:cNvPr id="3" name="Content Placeholder 2"/>
          <p:cNvSpPr>
            <a:spLocks noGrp="1"/>
          </p:cNvSpPr>
          <p:nvPr>
            <p:ph idx="1"/>
          </p:nvPr>
        </p:nvSpPr>
        <p:spPr/>
        <p:txBody>
          <a:bodyPr/>
          <a:lstStyle/>
          <a:p>
            <a:r>
              <a:rPr lang="en-US" dirty="0" smtClean="0"/>
              <a:t>Following are some of the parameters that could be considered for a feature vector</a:t>
            </a:r>
          </a:p>
          <a:p>
            <a:pPr lvl="1"/>
            <a:r>
              <a:rPr lang="en-US" dirty="0" smtClean="0"/>
              <a:t>Origin of the news, (TV channels, print media, </a:t>
            </a:r>
            <a:r>
              <a:rPr lang="en-US" dirty="0" err="1" smtClean="0"/>
              <a:t>whatsapp</a:t>
            </a:r>
            <a:r>
              <a:rPr lang="en-US" dirty="0" smtClean="0"/>
              <a:t>, etc.)News made by, News about whom, </a:t>
            </a:r>
          </a:p>
          <a:p>
            <a:pPr lvl="1"/>
            <a:r>
              <a:rPr lang="en-US" dirty="0" smtClean="0"/>
              <a:t>Type of news (paid news, editorial news, featured article, etc.), Keywords in the news, </a:t>
            </a:r>
          </a:p>
          <a:p>
            <a:pPr lvl="1"/>
            <a:r>
              <a:rPr lang="en-US" dirty="0" smtClean="0"/>
              <a:t>Category of the news (political, sports, etc.), Region that gets impacted, Sensitivity of the news, Positive news or negative news </a:t>
            </a:r>
          </a:p>
          <a:p>
            <a:pPr lvl="1"/>
            <a:r>
              <a:rPr lang="en-US" dirty="0" smtClean="0"/>
              <a:t>Context (parameters that describe the context)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Bot</a:t>
            </a:r>
            <a:endParaRPr lang="en-US" dirty="0"/>
          </a:p>
        </p:txBody>
      </p:sp>
      <p:sp>
        <p:nvSpPr>
          <p:cNvPr id="3" name="Content Placeholder 2"/>
          <p:cNvSpPr>
            <a:spLocks noGrp="1"/>
          </p:cNvSpPr>
          <p:nvPr>
            <p:ph idx="1"/>
          </p:nvPr>
        </p:nvSpPr>
        <p:spPr/>
        <p:txBody>
          <a:bodyPr/>
          <a:lstStyle/>
          <a:p>
            <a:r>
              <a:rPr lang="en-US" dirty="0" smtClean="0"/>
              <a:t>An </a:t>
            </a:r>
            <a:r>
              <a:rPr lang="en-US" b="1" dirty="0" smtClean="0"/>
              <a:t>Internet bot</a:t>
            </a:r>
            <a:r>
              <a:rPr lang="en-US" dirty="0" smtClean="0"/>
              <a:t>, also known as </a:t>
            </a:r>
            <a:r>
              <a:rPr lang="en-US" b="1" dirty="0" smtClean="0"/>
              <a:t>web robot</a:t>
            </a:r>
            <a:r>
              <a:rPr lang="en-US" dirty="0" smtClean="0"/>
              <a:t>, </a:t>
            </a:r>
            <a:r>
              <a:rPr lang="en-US" b="1" dirty="0" smtClean="0"/>
              <a:t>WWW robot</a:t>
            </a:r>
            <a:r>
              <a:rPr lang="en-US" dirty="0" smtClean="0"/>
              <a:t> or simply </a:t>
            </a:r>
            <a:r>
              <a:rPr lang="en-US" b="1" dirty="0" smtClean="0"/>
              <a:t>bot</a:t>
            </a:r>
            <a:r>
              <a:rPr lang="en-US" dirty="0" smtClean="0"/>
              <a:t>, is a </a:t>
            </a:r>
            <a:r>
              <a:rPr lang="en-US" dirty="0" smtClean="0">
                <a:hlinkClick r:id="rId2" tooltip="Software application"/>
              </a:rPr>
              <a:t>software application</a:t>
            </a:r>
            <a:r>
              <a:rPr lang="en-US" dirty="0" smtClean="0"/>
              <a:t> that runs automated tasks (scripts) over the </a:t>
            </a:r>
            <a:r>
              <a:rPr lang="en-US" dirty="0" smtClean="0">
                <a:hlinkClick r:id="rId3" tooltip="Internet"/>
              </a:rPr>
              <a:t>Internet</a:t>
            </a:r>
            <a:endParaRPr lang="en-US" dirty="0" smtClean="0"/>
          </a:p>
          <a:p>
            <a:endParaRPr lang="en-US" dirty="0" smtClean="0"/>
          </a:p>
          <a:p>
            <a:r>
              <a:rPr lang="en-US" dirty="0" smtClean="0"/>
              <a:t>Typically, bots perform tasks that are both simple and structurally repetitive, at a much higher rate than would be possible for a human alone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 </a:t>
            </a:r>
            <a:r>
              <a:rPr lang="en-US" dirty="0"/>
              <a:t>DETECTION and AUTHENTICATION</a:t>
            </a:r>
          </a:p>
        </p:txBody>
      </p:sp>
      <p:sp>
        <p:nvSpPr>
          <p:cNvPr id="3" name="Content Placeholder 2"/>
          <p:cNvSpPr>
            <a:spLocks noGrp="1"/>
          </p:cNvSpPr>
          <p:nvPr>
            <p:ph idx="1"/>
          </p:nvPr>
        </p:nvSpPr>
        <p:spPr>
          <a:xfrm>
            <a:off x="838200" y="1690688"/>
            <a:ext cx="10515600" cy="4486275"/>
          </a:xfrm>
        </p:spPr>
        <p:txBody>
          <a:bodyPr>
            <a:normAutofit fontScale="77500" lnSpcReduction="20000"/>
          </a:bodyPr>
          <a:lstStyle/>
          <a:p>
            <a:pPr marL="0" indent="0">
              <a:buNone/>
            </a:pPr>
            <a:r>
              <a:rPr lang="en-US" b="1" dirty="0" smtClean="0"/>
              <a:t>BOT DETECTION</a:t>
            </a:r>
          </a:p>
          <a:p>
            <a:r>
              <a:rPr lang="en-US" dirty="0" smtClean="0"/>
              <a:t>Approach </a:t>
            </a:r>
            <a:r>
              <a:rPr lang="en-US" dirty="0"/>
              <a:t>similar to Fake news detection would be employed</a:t>
            </a:r>
            <a:r>
              <a:rPr lang="en-US" dirty="0" smtClean="0"/>
              <a:t>.</a:t>
            </a:r>
            <a:endParaRPr lang="en-US" dirty="0"/>
          </a:p>
          <a:p>
            <a:r>
              <a:rPr lang="en-US" dirty="0"/>
              <a:t>But with an emphasis on repetition of the words, phrases, actions, etc.</a:t>
            </a:r>
          </a:p>
          <a:p>
            <a:pPr marL="0" indent="0">
              <a:buNone/>
            </a:pPr>
            <a:r>
              <a:rPr lang="en-US" dirty="0" smtClean="0"/>
              <a:t>ALGORITHM:</a:t>
            </a:r>
          </a:p>
          <a:p>
            <a:r>
              <a:rPr lang="en-US" dirty="0" smtClean="0"/>
              <a:t>Every news that found to be more probably fake is analyzed as follows</a:t>
            </a:r>
            <a:r>
              <a:rPr lang="en-US" dirty="0" smtClean="0"/>
              <a:t>:</a:t>
            </a:r>
            <a:endParaRPr lang="en-US" dirty="0" smtClean="0"/>
          </a:p>
          <a:p>
            <a:pPr lvl="1"/>
            <a:r>
              <a:rPr lang="en-US" dirty="0" smtClean="0"/>
              <a:t>Source(from whom the publisher got the news).</a:t>
            </a:r>
          </a:p>
          <a:p>
            <a:pPr lvl="1"/>
            <a:r>
              <a:rPr lang="en-US" dirty="0" smtClean="0"/>
              <a:t>Publisher(who  is publishing the news).</a:t>
            </a:r>
          </a:p>
          <a:p>
            <a:pPr lvl="1"/>
            <a:r>
              <a:rPr lang="en-US" dirty="0" smtClean="0"/>
              <a:t>Time </a:t>
            </a:r>
          </a:p>
          <a:p>
            <a:r>
              <a:rPr lang="en-US" dirty="0" smtClean="0"/>
              <a:t> We are traversing back through the source with time parameter and analyze the publishers of source and declare the source as a bot.</a:t>
            </a:r>
          </a:p>
          <a:p>
            <a:pPr marL="0" indent="0">
              <a:buNone/>
            </a:pPr>
            <a:r>
              <a:rPr lang="en-US" b="1" dirty="0" smtClean="0"/>
              <a:t>AUTHENTICATION</a:t>
            </a:r>
          </a:p>
          <a:p>
            <a:r>
              <a:rPr lang="en-US" dirty="0"/>
              <a:t>From the statistic analysis of the result of clustering algorithm for all the news spread by a source who has high fake probability then we declare source as not authentic.</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905005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774</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FAKE NEWS DETECTION    A Machine Learning Approach</vt:lpstr>
      <vt:lpstr>Fake News</vt:lpstr>
      <vt:lpstr>Problem Statement - Approach</vt:lpstr>
      <vt:lpstr>Algorithm - Overview</vt:lpstr>
      <vt:lpstr>Algorithm – Overview Contd..</vt:lpstr>
      <vt:lpstr>Algorithm – Overview  Contd..</vt:lpstr>
      <vt:lpstr>Feature Vector</vt:lpstr>
      <vt:lpstr>Bot</vt:lpstr>
      <vt:lpstr>BOT DETECTION and AUTHENTICATION</vt:lpstr>
      <vt:lpstr>IMPLEMENTATION</vt:lpstr>
      <vt:lpstr>Contd…</vt:lpstr>
      <vt:lpstr>Contd..</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gayathri g</dc:creator>
  <cp:lastModifiedBy>mohankrishna galala</cp:lastModifiedBy>
  <cp:revision>47</cp:revision>
  <dcterms:created xsi:type="dcterms:W3CDTF">2017-10-24T04:29:13Z</dcterms:created>
  <dcterms:modified xsi:type="dcterms:W3CDTF">2017-11-06T11:54:13Z</dcterms:modified>
</cp:coreProperties>
</file>