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9144000" cy="5143500" type="screen16x9"/>
  <p:notesSz cx="6858000" cy="9144000"/>
  <p:embeddedFontLst>
    <p:embeddedFont>
      <p:font typeface="Maven Pro" panose="020B0604020202020204" charset="0"/>
      <p:regular r:id="rId18"/>
      <p:bold r:id="rId19"/>
    </p:embeddedFont>
    <p:embeddedFont>
      <p:font typeface="Nunito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1870ea1e8df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1870ea1e8df_0_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870ea1e8df_0_4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870ea1e8df_0_4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 rtl="0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533250"/>
            <a:ext cx="64014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40" dirty="0"/>
              <a:t>ARTIFICIAL NEURAL NETWORK</a:t>
            </a:r>
            <a:endParaRPr sz="264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40" dirty="0"/>
              <a:t>HAND WRITTEN DIGIT RECOGNITION</a:t>
            </a:r>
            <a:endParaRPr sz="2640" dirty="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7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SINDHU KALEESWARAN-RA2011026010082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APARNA SURESH-RA2011026010099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CHEREDDY SOWMYA SRI-RA2011026010113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8DB89-2FDC-CC79-152A-0F86C19F3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4000" y="1613813"/>
            <a:ext cx="7484800" cy="1872900"/>
          </a:xfrm>
        </p:spPr>
        <p:txBody>
          <a:bodyPr>
            <a:noAutofit/>
          </a:bodyPr>
          <a:lstStyle/>
          <a:p>
            <a:br>
              <a:rPr lang="en-IN" sz="1600" dirty="0"/>
            </a:br>
            <a:r>
              <a:rPr lang="en-IN" sz="1600" dirty="0"/>
              <a:t>model = Sequential(</a:t>
            </a:r>
            <a:br>
              <a:rPr lang="en-IN" sz="1600" dirty="0"/>
            </a:br>
            <a:r>
              <a:rPr lang="en-IN" sz="1600" dirty="0"/>
              <a:t>    [</a:t>
            </a:r>
            <a:br>
              <a:rPr lang="en-IN" sz="1600" dirty="0"/>
            </a:br>
            <a:r>
              <a:rPr lang="en-IN" sz="1600" dirty="0"/>
              <a:t>                       </a:t>
            </a:r>
            <a:r>
              <a:rPr lang="en-IN" sz="1600" dirty="0" err="1"/>
              <a:t>tf.keras.Input</a:t>
            </a:r>
            <a:r>
              <a:rPr lang="en-IN" sz="1600" dirty="0"/>
              <a:t>(shape=(400,)),</a:t>
            </a:r>
            <a:br>
              <a:rPr lang="en-IN" sz="1600" dirty="0"/>
            </a:br>
            <a:r>
              <a:rPr lang="en-IN" sz="1600" dirty="0"/>
              <a:t>                       Dense(25, activation='</a:t>
            </a:r>
            <a:r>
              <a:rPr lang="en-IN" sz="1600" dirty="0" err="1"/>
              <a:t>relu</a:t>
            </a:r>
            <a:r>
              <a:rPr lang="en-IN" sz="1600" dirty="0"/>
              <a:t>', name = "</a:t>
            </a:r>
            <a:r>
              <a:rPr lang="en-IN" sz="1600" dirty="0" err="1"/>
              <a:t>L1</a:t>
            </a:r>
            <a:r>
              <a:rPr lang="en-IN" sz="1600" dirty="0"/>
              <a:t>"),</a:t>
            </a:r>
            <a:br>
              <a:rPr lang="en-IN" sz="1600" dirty="0"/>
            </a:br>
            <a:r>
              <a:rPr lang="en-IN" sz="1600" dirty="0"/>
              <a:t>                       Dense(15, activation='</a:t>
            </a:r>
            <a:r>
              <a:rPr lang="en-IN" sz="1600" dirty="0" err="1"/>
              <a:t>relu</a:t>
            </a:r>
            <a:r>
              <a:rPr lang="en-IN" sz="1600" dirty="0"/>
              <a:t>',  name = "</a:t>
            </a:r>
            <a:r>
              <a:rPr lang="en-IN" sz="1600" dirty="0" err="1"/>
              <a:t>L2</a:t>
            </a:r>
            <a:r>
              <a:rPr lang="en-IN" sz="1600" dirty="0"/>
              <a:t>"), </a:t>
            </a:r>
            <a:br>
              <a:rPr lang="en-IN" sz="1600" dirty="0"/>
            </a:br>
            <a:r>
              <a:rPr lang="en-IN" sz="1600" dirty="0"/>
              <a:t>                       Dense(10, activation='linear', name = "</a:t>
            </a:r>
            <a:r>
              <a:rPr lang="en-IN" sz="1600" dirty="0" err="1"/>
              <a:t>L3</a:t>
            </a:r>
            <a:r>
              <a:rPr lang="en-IN" sz="1600" dirty="0"/>
              <a:t>"),</a:t>
            </a:r>
            <a:br>
              <a:rPr lang="en-IN" sz="1600" dirty="0"/>
            </a:br>
            <a:r>
              <a:rPr lang="en-IN" sz="1600" dirty="0"/>
              <a:t>    ], name = "</a:t>
            </a:r>
            <a:r>
              <a:rPr lang="en-IN" sz="1600" dirty="0" err="1"/>
              <a:t>my_model</a:t>
            </a:r>
            <a:r>
              <a:rPr lang="en-IN" sz="1600" dirty="0"/>
              <a:t>" )</a:t>
            </a:r>
            <a:br>
              <a:rPr lang="en-IN" sz="1600" dirty="0"/>
            </a:br>
            <a:r>
              <a:rPr lang="en-IN" sz="1600" dirty="0" err="1"/>
              <a:t>test_model</a:t>
            </a:r>
            <a:r>
              <a:rPr lang="en-IN" sz="1600" dirty="0"/>
              <a:t>(model, 10, 400)</a:t>
            </a:r>
            <a:br>
              <a:rPr lang="en-IN" sz="1600" dirty="0"/>
            </a:br>
            <a:r>
              <a:rPr lang="en-IN" sz="1600" dirty="0"/>
              <a:t>[</a:t>
            </a:r>
            <a:r>
              <a:rPr lang="en-IN" sz="1600" dirty="0" err="1"/>
              <a:t>layer1</a:t>
            </a:r>
            <a:r>
              <a:rPr lang="en-IN" sz="1600" dirty="0"/>
              <a:t>, </a:t>
            </a:r>
            <a:r>
              <a:rPr lang="en-IN" sz="1600" dirty="0" err="1"/>
              <a:t>layer2</a:t>
            </a:r>
            <a:r>
              <a:rPr lang="en-IN" sz="1600" dirty="0"/>
              <a:t>, </a:t>
            </a:r>
            <a:r>
              <a:rPr lang="en-IN" sz="1600" dirty="0" err="1"/>
              <a:t>layer3</a:t>
            </a:r>
            <a:r>
              <a:rPr lang="en-IN" sz="1600" dirty="0"/>
              <a:t>] = </a:t>
            </a:r>
            <a:r>
              <a:rPr lang="en-IN" sz="1600" dirty="0" err="1"/>
              <a:t>model.layers</a:t>
            </a:r>
            <a:br>
              <a:rPr lang="en-IN" sz="1600" dirty="0"/>
            </a:br>
            <a:r>
              <a:rPr lang="en-IN" sz="1600" dirty="0" err="1"/>
              <a:t>W1,b1</a:t>
            </a:r>
            <a:r>
              <a:rPr lang="en-IN" sz="1600" dirty="0"/>
              <a:t> = </a:t>
            </a:r>
            <a:r>
              <a:rPr lang="en-IN" sz="1600" dirty="0" err="1"/>
              <a:t>layer1.get_weights</a:t>
            </a:r>
            <a:r>
              <a:rPr lang="en-IN" sz="1600" dirty="0"/>
              <a:t>()</a:t>
            </a:r>
            <a:br>
              <a:rPr lang="en-IN" sz="1600" dirty="0"/>
            </a:br>
            <a:r>
              <a:rPr lang="en-IN" sz="1600" dirty="0" err="1"/>
              <a:t>W2,b2</a:t>
            </a:r>
            <a:r>
              <a:rPr lang="en-IN" sz="1600" dirty="0"/>
              <a:t> = </a:t>
            </a:r>
            <a:r>
              <a:rPr lang="en-IN" sz="1600" dirty="0" err="1"/>
              <a:t>layer2.get_weights</a:t>
            </a:r>
            <a:r>
              <a:rPr lang="en-IN" sz="1600" dirty="0"/>
              <a:t>()</a:t>
            </a:r>
            <a:br>
              <a:rPr lang="en-IN" sz="1600" dirty="0"/>
            </a:br>
            <a:r>
              <a:rPr lang="en-IN" sz="1600" dirty="0" err="1"/>
              <a:t>W3,b3</a:t>
            </a:r>
            <a:r>
              <a:rPr lang="en-IN" sz="1600" dirty="0"/>
              <a:t> = </a:t>
            </a:r>
            <a:r>
              <a:rPr lang="en-IN" sz="1600" dirty="0" err="1"/>
              <a:t>layer3.get_weights</a:t>
            </a:r>
            <a:r>
              <a:rPr lang="en-IN" sz="1600" dirty="0"/>
              <a:t>()</a:t>
            </a:r>
            <a:br>
              <a:rPr lang="en-IN" sz="1600" dirty="0"/>
            </a:br>
            <a:r>
              <a:rPr lang="en-IN" sz="1600" dirty="0"/>
              <a:t>print(</a:t>
            </a:r>
            <a:r>
              <a:rPr lang="en-IN" sz="1600" dirty="0" err="1"/>
              <a:t>f"W1</a:t>
            </a:r>
            <a:r>
              <a:rPr lang="en-IN" sz="1600" dirty="0"/>
              <a:t> shape = {</a:t>
            </a:r>
            <a:r>
              <a:rPr lang="en-IN" sz="1600" dirty="0" err="1"/>
              <a:t>W1.shape</a:t>
            </a:r>
            <a:r>
              <a:rPr lang="en-IN" sz="1600" dirty="0"/>
              <a:t>}, </a:t>
            </a:r>
            <a:r>
              <a:rPr lang="en-IN" sz="1600" dirty="0" err="1"/>
              <a:t>b1</a:t>
            </a:r>
            <a:r>
              <a:rPr lang="en-IN" sz="1600" dirty="0"/>
              <a:t> shape = {</a:t>
            </a:r>
            <a:r>
              <a:rPr lang="en-IN" sz="1600" dirty="0" err="1"/>
              <a:t>b1.shape</a:t>
            </a:r>
            <a:r>
              <a:rPr lang="en-IN" sz="1600" dirty="0"/>
              <a:t>}")</a:t>
            </a:r>
            <a:br>
              <a:rPr lang="en-IN" sz="1600" dirty="0"/>
            </a:br>
            <a:r>
              <a:rPr lang="en-IN" sz="1600" dirty="0"/>
              <a:t>print(</a:t>
            </a:r>
            <a:r>
              <a:rPr lang="en-IN" sz="1600" dirty="0" err="1"/>
              <a:t>f"W2</a:t>
            </a:r>
            <a:r>
              <a:rPr lang="en-IN" sz="1600" dirty="0"/>
              <a:t> shape = {</a:t>
            </a:r>
            <a:r>
              <a:rPr lang="en-IN" sz="1600" dirty="0" err="1"/>
              <a:t>W2.shape</a:t>
            </a:r>
            <a:r>
              <a:rPr lang="en-IN" sz="1600" dirty="0"/>
              <a:t>}, </a:t>
            </a:r>
            <a:r>
              <a:rPr lang="en-IN" sz="1600" dirty="0" err="1"/>
              <a:t>b2</a:t>
            </a:r>
            <a:r>
              <a:rPr lang="en-IN" sz="1600" dirty="0"/>
              <a:t> shape = {</a:t>
            </a:r>
            <a:r>
              <a:rPr lang="en-IN" sz="1600" dirty="0" err="1"/>
              <a:t>b2.shape</a:t>
            </a:r>
            <a:r>
              <a:rPr lang="en-IN" sz="1600" dirty="0"/>
              <a:t>}")</a:t>
            </a:r>
            <a:br>
              <a:rPr lang="en-IN" sz="1600" dirty="0"/>
            </a:br>
            <a:r>
              <a:rPr lang="en-IN" sz="1600" dirty="0"/>
              <a:t>print(</a:t>
            </a:r>
            <a:r>
              <a:rPr lang="en-IN" sz="1600" dirty="0" err="1"/>
              <a:t>f"W3</a:t>
            </a:r>
            <a:r>
              <a:rPr lang="en-IN" sz="1600" dirty="0"/>
              <a:t> shape = {</a:t>
            </a:r>
            <a:r>
              <a:rPr lang="en-IN" sz="1600" dirty="0" err="1"/>
              <a:t>W3.shape</a:t>
            </a:r>
            <a:r>
              <a:rPr lang="en-IN" sz="1600" dirty="0"/>
              <a:t>}, </a:t>
            </a:r>
            <a:r>
              <a:rPr lang="en-IN" sz="1600" dirty="0" err="1"/>
              <a:t>b3</a:t>
            </a:r>
            <a:r>
              <a:rPr lang="en-IN" sz="1600" dirty="0"/>
              <a:t> shape = {</a:t>
            </a:r>
            <a:r>
              <a:rPr lang="en-IN" sz="1600" dirty="0" err="1"/>
              <a:t>b3.shape</a:t>
            </a:r>
            <a:r>
              <a:rPr lang="en-IN" sz="1600" dirty="0"/>
              <a:t>}")</a:t>
            </a:r>
          </a:p>
        </p:txBody>
      </p:sp>
    </p:spTree>
    <p:extLst>
      <p:ext uri="{BB962C8B-B14F-4D97-AF65-F5344CB8AC3E}">
        <p14:creationId xmlns:p14="http://schemas.microsoft.com/office/powerpoint/2010/main" val="1891549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AE233-CD0F-D9FB-88C3-9FAFC5A36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4000" y="1613812"/>
            <a:ext cx="7643200" cy="2058187"/>
          </a:xfrm>
        </p:spPr>
        <p:txBody>
          <a:bodyPr>
            <a:noAutofit/>
          </a:bodyPr>
          <a:lstStyle/>
          <a:p>
            <a:r>
              <a:rPr lang="en-IN" sz="1400" dirty="0" err="1"/>
              <a:t>model.compile</a:t>
            </a:r>
            <a:r>
              <a:rPr lang="en-IN" sz="1400" dirty="0"/>
              <a:t>(    loss=</a:t>
            </a:r>
            <a:r>
              <a:rPr lang="en-IN" sz="1400" dirty="0" err="1"/>
              <a:t>tf.keras.losses.SparseCategoricalCrossentropy</a:t>
            </a:r>
            <a:r>
              <a:rPr lang="en-IN" sz="1400" dirty="0"/>
              <a:t>(</a:t>
            </a:r>
            <a:r>
              <a:rPr lang="en-IN" sz="1400" dirty="0" err="1"/>
              <a:t>from_logits</a:t>
            </a:r>
            <a:r>
              <a:rPr lang="en-IN" sz="1400" dirty="0"/>
              <a:t>=True),    optimizer=</a:t>
            </a:r>
            <a:r>
              <a:rPr lang="en-IN" sz="1400" dirty="0" err="1"/>
              <a:t>tf.keras.optimizers.Adam</a:t>
            </a:r>
            <a:r>
              <a:rPr lang="en-IN" sz="1400" dirty="0"/>
              <a:t>(</a:t>
            </a:r>
            <a:r>
              <a:rPr lang="en-IN" sz="1400" dirty="0" err="1"/>
              <a:t>learning_rate</a:t>
            </a:r>
            <a:r>
              <a:rPr lang="en-IN" sz="1400" dirty="0"/>
              <a:t>=0.001),</a:t>
            </a:r>
            <a:br>
              <a:rPr lang="en-IN" sz="1400" dirty="0"/>
            </a:br>
            <a:r>
              <a:rPr lang="en-IN" sz="1400" dirty="0"/>
              <a:t>    metrics = ['accuracy’])</a:t>
            </a:r>
            <a:br>
              <a:rPr lang="en-IN" sz="1400" dirty="0"/>
            </a:br>
            <a:r>
              <a:rPr lang="en-IN" sz="1400" dirty="0"/>
              <a:t>history=</a:t>
            </a:r>
            <a:r>
              <a:rPr lang="en-IN" sz="1400" dirty="0" err="1"/>
              <a:t>model.fit</a:t>
            </a:r>
            <a:r>
              <a:rPr lang="en-IN" sz="1400" dirty="0"/>
              <a:t>(</a:t>
            </a:r>
            <a:br>
              <a:rPr lang="en-IN" sz="1400" dirty="0"/>
            </a:br>
            <a:r>
              <a:rPr lang="en-IN" sz="1400" dirty="0"/>
              <a:t>          </a:t>
            </a:r>
            <a:r>
              <a:rPr lang="en-IN" sz="1400" dirty="0" err="1"/>
              <a:t>X,y</a:t>
            </a:r>
            <a:r>
              <a:rPr lang="en-IN" sz="1400" dirty="0"/>
              <a:t>,</a:t>
            </a:r>
            <a:br>
              <a:rPr lang="en-IN" sz="1400" dirty="0"/>
            </a:br>
            <a:r>
              <a:rPr lang="en-IN" sz="1400" dirty="0"/>
              <a:t>          epochs=10,</a:t>
            </a:r>
            <a:br>
              <a:rPr lang="en-IN" sz="1400" dirty="0"/>
            </a:br>
            <a:r>
              <a:rPr lang="en-IN" sz="1400" dirty="0"/>
              <a:t>          </a:t>
            </a:r>
            <a:r>
              <a:rPr lang="en-IN" sz="1400" dirty="0" err="1"/>
              <a:t>batch_size</a:t>
            </a:r>
            <a:r>
              <a:rPr lang="en-IN" sz="1400" dirty="0"/>
              <a:t>=10)</a:t>
            </a:r>
            <a:br>
              <a:rPr lang="en-IN" sz="1400" dirty="0"/>
            </a:br>
            <a:r>
              <a:rPr lang="en-IN" sz="1400" dirty="0" err="1"/>
              <a:t>plot_loss_tf</a:t>
            </a:r>
            <a:r>
              <a:rPr lang="en-IN" sz="1400" dirty="0"/>
              <a:t>(history)</a:t>
            </a:r>
            <a:br>
              <a:rPr lang="en-IN" sz="1400" dirty="0"/>
            </a:br>
            <a:r>
              <a:rPr lang="en-IN" sz="1400" dirty="0" err="1"/>
              <a:t>history.history.keys</a:t>
            </a:r>
            <a:r>
              <a:rPr lang="en-IN" sz="1400" dirty="0"/>
              <a:t>()</a:t>
            </a:r>
            <a:br>
              <a:rPr lang="en-IN" sz="1400" dirty="0"/>
            </a:br>
            <a:r>
              <a:rPr lang="en-IN" sz="1400" dirty="0" err="1"/>
              <a:t>plt.plot</a:t>
            </a:r>
            <a:r>
              <a:rPr lang="en-IN" sz="1400" dirty="0"/>
              <a:t>(</a:t>
            </a:r>
            <a:r>
              <a:rPr lang="en-IN" sz="1400" dirty="0" err="1"/>
              <a:t>history.history</a:t>
            </a:r>
            <a:r>
              <a:rPr lang="en-IN" sz="1400" dirty="0"/>
              <a:t>['accuracy’])</a:t>
            </a:r>
            <a:br>
              <a:rPr lang="en-IN" sz="1400" dirty="0"/>
            </a:br>
            <a:r>
              <a:rPr lang="en-IN" sz="1400" dirty="0" err="1"/>
              <a:t>plt.legend</a:t>
            </a:r>
            <a:r>
              <a:rPr lang="en-IN" sz="1400" dirty="0"/>
              <a:t>(['loss','</a:t>
            </a:r>
            <a:r>
              <a:rPr lang="en-IN" sz="1400" dirty="0" err="1"/>
              <a:t>accuarcy</a:t>
            </a:r>
            <a:r>
              <a:rPr lang="en-IN" sz="1400" dirty="0"/>
              <a:t>’])</a:t>
            </a:r>
            <a:br>
              <a:rPr lang="en-IN" sz="1400" dirty="0"/>
            </a:br>
            <a:r>
              <a:rPr lang="en-IN" sz="1400" dirty="0" err="1"/>
              <a:t>plt.ylabel</a:t>
            </a:r>
            <a:r>
              <a:rPr lang="en-IN" sz="1400" dirty="0"/>
              <a:t>('loss/accuracy')</a:t>
            </a:r>
            <a:br>
              <a:rPr lang="en-IN" sz="1400" dirty="0"/>
            </a:br>
            <a:r>
              <a:rPr lang="en-IN" sz="1400" dirty="0" err="1"/>
              <a:t>image_of_two</a:t>
            </a:r>
            <a:r>
              <a:rPr lang="en-IN" sz="1400" dirty="0"/>
              <a:t> = X[1015]</a:t>
            </a:r>
            <a:br>
              <a:rPr lang="en-IN" sz="1400" dirty="0"/>
            </a:br>
            <a:r>
              <a:rPr lang="en-IN" sz="1400" dirty="0" err="1"/>
              <a:t>display_digit</a:t>
            </a:r>
            <a:r>
              <a:rPr lang="en-IN" sz="1400" dirty="0"/>
              <a:t>(</a:t>
            </a:r>
            <a:r>
              <a:rPr lang="en-IN" sz="1400" dirty="0" err="1"/>
              <a:t>image_of_two</a:t>
            </a:r>
            <a:r>
              <a:rPr lang="en-IN" sz="1400" dirty="0"/>
              <a:t>)</a:t>
            </a:r>
            <a:br>
              <a:rPr lang="en-IN" sz="1400" dirty="0"/>
            </a:br>
            <a:r>
              <a:rPr lang="en-IN" sz="1400" dirty="0"/>
              <a:t>prediction = </a:t>
            </a:r>
            <a:r>
              <a:rPr lang="en-IN" sz="1400" dirty="0" err="1"/>
              <a:t>model.predict</a:t>
            </a:r>
            <a:r>
              <a:rPr lang="en-IN" sz="1400" dirty="0"/>
              <a:t>(</a:t>
            </a:r>
            <a:r>
              <a:rPr lang="en-IN" sz="1400" dirty="0" err="1"/>
              <a:t>image_of_two.reshape</a:t>
            </a:r>
            <a:r>
              <a:rPr lang="en-IN" sz="1400" dirty="0"/>
              <a:t>(1,400))</a:t>
            </a:r>
            <a:br>
              <a:rPr lang="en-IN" sz="1400" dirty="0"/>
            </a:br>
            <a:r>
              <a:rPr lang="en-IN" sz="1400" dirty="0"/>
              <a:t>print(f" predicting a Two: \n{prediction}")</a:t>
            </a:r>
            <a:br>
              <a:rPr lang="en-IN" sz="1400" dirty="0"/>
            </a:br>
            <a:r>
              <a:rPr lang="en-IN" sz="1400" dirty="0"/>
              <a:t>print(f" Largest Prediction index: {</a:t>
            </a:r>
            <a:r>
              <a:rPr lang="en-IN" sz="1400" dirty="0" err="1"/>
              <a:t>np.argmax</a:t>
            </a:r>
            <a:r>
              <a:rPr lang="en-IN" sz="1400" dirty="0"/>
              <a:t>(prediction)}")</a:t>
            </a:r>
            <a:br>
              <a:rPr lang="en-IN" sz="1400" dirty="0"/>
            </a:br>
            <a:r>
              <a:rPr lang="en-IN" sz="1400" dirty="0" err="1"/>
              <a:t>prediction_p</a:t>
            </a:r>
            <a:r>
              <a:rPr lang="en-IN" sz="1400" dirty="0"/>
              <a:t> = </a:t>
            </a:r>
            <a:r>
              <a:rPr lang="en-IN" sz="1400" dirty="0" err="1"/>
              <a:t>tf.nn.softmax</a:t>
            </a:r>
            <a:r>
              <a:rPr lang="en-IN" sz="1400" dirty="0"/>
              <a:t>(prediction)</a:t>
            </a:r>
            <a:br>
              <a:rPr lang="en-IN" sz="1400" dirty="0"/>
            </a:br>
            <a:r>
              <a:rPr lang="en-IN" sz="1400" dirty="0"/>
              <a:t>print(f" predicting a Two. Probability vector: \n{</a:t>
            </a:r>
            <a:r>
              <a:rPr lang="en-IN" sz="1400" dirty="0" err="1"/>
              <a:t>prediction_p</a:t>
            </a:r>
            <a:r>
              <a:rPr lang="en-IN" sz="1400" dirty="0"/>
              <a:t>}")</a:t>
            </a:r>
            <a:br>
              <a:rPr lang="en-IN" sz="1400" dirty="0"/>
            </a:br>
            <a:r>
              <a:rPr lang="en-IN" sz="1400" dirty="0"/>
              <a:t>print(</a:t>
            </a:r>
            <a:r>
              <a:rPr lang="en-IN" sz="1400" dirty="0" err="1"/>
              <a:t>f"Total</a:t>
            </a:r>
            <a:r>
              <a:rPr lang="en-IN" sz="1400" dirty="0"/>
              <a:t> of predictions: {</a:t>
            </a:r>
            <a:r>
              <a:rPr lang="en-IN" sz="1400" dirty="0" err="1"/>
              <a:t>np.sum</a:t>
            </a:r>
            <a:r>
              <a:rPr lang="en-IN" sz="1400" dirty="0"/>
              <a:t>(</a:t>
            </a:r>
            <a:r>
              <a:rPr lang="en-IN" sz="1400" dirty="0" err="1"/>
              <a:t>prediction_p</a:t>
            </a:r>
            <a:r>
              <a:rPr lang="en-IN" sz="1400" dirty="0"/>
              <a:t>):</a:t>
            </a:r>
            <a:r>
              <a:rPr lang="en-IN" sz="1400" dirty="0" err="1"/>
              <a:t>0.3f</a:t>
            </a:r>
            <a:r>
              <a:rPr lang="en-IN" sz="1400" dirty="0"/>
              <a:t>}")</a:t>
            </a:r>
            <a:br>
              <a:rPr lang="en-IN" sz="1400" dirty="0"/>
            </a:b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41887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31D3D-3D66-9F10-55D6-BE3A28AA23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4000" y="1613813"/>
            <a:ext cx="7549600" cy="1872900"/>
          </a:xfrm>
        </p:spPr>
        <p:txBody>
          <a:bodyPr>
            <a:noAutofit/>
          </a:bodyPr>
          <a:lstStyle/>
          <a:p>
            <a:r>
              <a:rPr lang="en-IN" sz="1600" dirty="0" err="1"/>
              <a:t>yhat</a:t>
            </a:r>
            <a:r>
              <a:rPr lang="en-IN" sz="1600" dirty="0"/>
              <a:t> = </a:t>
            </a:r>
            <a:r>
              <a:rPr lang="en-IN" sz="1600" dirty="0" err="1"/>
              <a:t>np.argmax</a:t>
            </a:r>
            <a:r>
              <a:rPr lang="en-IN" sz="1600" dirty="0"/>
              <a:t>(</a:t>
            </a:r>
            <a:r>
              <a:rPr lang="en-IN" sz="1600" dirty="0" err="1"/>
              <a:t>prediction_p</a:t>
            </a:r>
            <a:r>
              <a:rPr lang="en-IN" sz="1600" dirty="0"/>
              <a:t>)</a:t>
            </a:r>
            <a:br>
              <a:rPr lang="en-IN" sz="1600" dirty="0"/>
            </a:br>
            <a:r>
              <a:rPr lang="en-IN" sz="1600" dirty="0"/>
              <a:t>print(</a:t>
            </a:r>
            <a:r>
              <a:rPr lang="en-IN" sz="1600" dirty="0" err="1"/>
              <a:t>f"np.argmax</a:t>
            </a:r>
            <a:r>
              <a:rPr lang="en-IN" sz="1600" dirty="0"/>
              <a:t>(</a:t>
            </a:r>
            <a:r>
              <a:rPr lang="en-IN" sz="1600" dirty="0" err="1"/>
              <a:t>prediction_p</a:t>
            </a:r>
            <a:r>
              <a:rPr lang="en-IN" sz="1600" dirty="0"/>
              <a:t>): {</a:t>
            </a:r>
            <a:r>
              <a:rPr lang="en-IN" sz="1600" dirty="0" err="1"/>
              <a:t>yhat</a:t>
            </a:r>
            <a:r>
              <a:rPr lang="en-IN" sz="1600" dirty="0"/>
              <a:t>}")</a:t>
            </a:r>
            <a:br>
              <a:rPr lang="en-IN" sz="1600" dirty="0"/>
            </a:br>
            <a:r>
              <a:rPr lang="en-IN" sz="1600" dirty="0"/>
              <a:t>m, n = </a:t>
            </a:r>
            <a:r>
              <a:rPr lang="en-IN" sz="1600" dirty="0" err="1"/>
              <a:t>X.shape</a:t>
            </a:r>
            <a:br>
              <a:rPr lang="en-IN" sz="1600" dirty="0"/>
            </a:br>
            <a:r>
              <a:rPr lang="en-IN" sz="1600" dirty="0"/>
              <a:t>fig, axes = </a:t>
            </a:r>
            <a:r>
              <a:rPr lang="en-IN" sz="1600" dirty="0" err="1"/>
              <a:t>plt.subplots</a:t>
            </a:r>
            <a:r>
              <a:rPr lang="en-IN" sz="1600" dirty="0"/>
              <a:t>(8,8, </a:t>
            </a:r>
            <a:r>
              <a:rPr lang="en-IN" sz="1600" dirty="0" err="1"/>
              <a:t>figsize</a:t>
            </a:r>
            <a:r>
              <a:rPr lang="en-IN" sz="1600" dirty="0"/>
              <a:t>=(5,5))</a:t>
            </a:r>
            <a:br>
              <a:rPr lang="en-IN" sz="1600" dirty="0"/>
            </a:br>
            <a:r>
              <a:rPr lang="en-IN" sz="1600" dirty="0" err="1"/>
              <a:t>fig.tight_layout</a:t>
            </a:r>
            <a:r>
              <a:rPr lang="en-IN" sz="1600" dirty="0"/>
              <a:t>(pad=</a:t>
            </a:r>
            <a:r>
              <a:rPr lang="en-IN" sz="1600" dirty="0" err="1"/>
              <a:t>0.13,rect</a:t>
            </a:r>
            <a:r>
              <a:rPr lang="en-IN" sz="1600" dirty="0"/>
              <a:t>=[0, 0.03, 1, 0.91]) </a:t>
            </a:r>
            <a:br>
              <a:rPr lang="en-IN" sz="1600" dirty="0"/>
            </a:br>
            <a:r>
              <a:rPr lang="en-IN" sz="1600" dirty="0" err="1"/>
              <a:t>widgvis</a:t>
            </a:r>
            <a:r>
              <a:rPr lang="en-IN" sz="1600" dirty="0"/>
              <a:t>(fig)</a:t>
            </a:r>
            <a:br>
              <a:rPr lang="en-IN" sz="1600" dirty="0"/>
            </a:br>
            <a:r>
              <a:rPr lang="en-IN" sz="1600" dirty="0"/>
              <a:t>for </a:t>
            </a:r>
            <a:r>
              <a:rPr lang="en-IN" sz="1600" dirty="0" err="1"/>
              <a:t>i,ax</a:t>
            </a:r>
            <a:r>
              <a:rPr lang="en-IN" sz="1600" dirty="0"/>
              <a:t> in enumerate(</a:t>
            </a:r>
            <a:r>
              <a:rPr lang="en-IN" sz="1600" dirty="0" err="1"/>
              <a:t>axes.flat</a:t>
            </a:r>
            <a:r>
              <a:rPr lang="en-IN" sz="1600" dirty="0"/>
              <a:t>):</a:t>
            </a:r>
            <a:br>
              <a:rPr lang="en-IN" sz="1600" dirty="0"/>
            </a:br>
            <a:r>
              <a:rPr lang="en-IN" sz="1600" dirty="0"/>
              <a:t>    </a:t>
            </a:r>
            <a:r>
              <a:rPr lang="en-IN" sz="1600" dirty="0" err="1"/>
              <a:t>random_index</a:t>
            </a:r>
            <a:r>
              <a:rPr lang="en-IN" sz="1600" dirty="0"/>
              <a:t> = </a:t>
            </a:r>
            <a:r>
              <a:rPr lang="en-IN" sz="1600" dirty="0" err="1"/>
              <a:t>np.random.randint</a:t>
            </a:r>
            <a:r>
              <a:rPr lang="en-IN" sz="1600" dirty="0"/>
              <a:t>(m)</a:t>
            </a:r>
            <a:br>
              <a:rPr lang="en-IN" sz="1600" dirty="0"/>
            </a:br>
            <a:r>
              <a:rPr lang="en-IN" sz="1600" dirty="0"/>
              <a:t>    </a:t>
            </a:r>
            <a:r>
              <a:rPr lang="en-IN" sz="1600" dirty="0" err="1"/>
              <a:t>X_random_reshaped</a:t>
            </a:r>
            <a:r>
              <a:rPr lang="en-IN" sz="1600" dirty="0"/>
              <a:t> = X[</a:t>
            </a:r>
            <a:r>
              <a:rPr lang="en-IN" sz="1600" dirty="0" err="1"/>
              <a:t>random_index</a:t>
            </a:r>
            <a:r>
              <a:rPr lang="en-IN" sz="1600" dirty="0"/>
              <a:t>].reshape((20,20)).T       </a:t>
            </a:r>
            <a:r>
              <a:rPr lang="en-IN" sz="1600" dirty="0" err="1"/>
              <a:t>ax.imshow</a:t>
            </a:r>
            <a:r>
              <a:rPr lang="en-IN" sz="1600" dirty="0"/>
              <a:t>(</a:t>
            </a:r>
            <a:r>
              <a:rPr lang="en-IN" sz="1600" dirty="0" err="1"/>
              <a:t>X_random_reshaped</a:t>
            </a:r>
            <a:r>
              <a:rPr lang="en-IN" sz="1600" dirty="0"/>
              <a:t>, </a:t>
            </a:r>
            <a:r>
              <a:rPr lang="en-IN" sz="1600" dirty="0" err="1"/>
              <a:t>cmap</a:t>
            </a:r>
            <a:r>
              <a:rPr lang="en-IN" sz="1600" dirty="0"/>
              <a:t>='</a:t>
            </a:r>
            <a:r>
              <a:rPr lang="en-IN" sz="1600" dirty="0" err="1"/>
              <a:t>gray</a:t>
            </a:r>
            <a:r>
              <a:rPr lang="en-IN" sz="1600" dirty="0"/>
              <a:t>’)</a:t>
            </a:r>
            <a:br>
              <a:rPr lang="en-IN" sz="1600" dirty="0"/>
            </a:br>
            <a:r>
              <a:rPr lang="en-IN" sz="1600" dirty="0"/>
              <a:t>prediction = </a:t>
            </a:r>
            <a:r>
              <a:rPr lang="en-IN" sz="1600" dirty="0" err="1"/>
              <a:t>model.predict</a:t>
            </a:r>
            <a:r>
              <a:rPr lang="en-IN" sz="1600" dirty="0"/>
              <a:t>(X[</a:t>
            </a:r>
            <a:r>
              <a:rPr lang="en-IN" sz="1600" dirty="0" err="1"/>
              <a:t>random_index</a:t>
            </a:r>
            <a:r>
              <a:rPr lang="en-IN" sz="1600" dirty="0"/>
              <a:t>].reshape(1,400))    </a:t>
            </a:r>
            <a:r>
              <a:rPr lang="en-IN" sz="1600" dirty="0" err="1"/>
              <a:t>prediction_p</a:t>
            </a:r>
            <a:r>
              <a:rPr lang="en-IN" sz="1600" dirty="0"/>
              <a:t> = </a:t>
            </a:r>
            <a:r>
              <a:rPr lang="en-IN" sz="1600" dirty="0" err="1"/>
              <a:t>tf.nn.softmax</a:t>
            </a:r>
            <a:r>
              <a:rPr lang="en-IN" sz="1600" dirty="0"/>
              <a:t>(prediction)</a:t>
            </a:r>
            <a:br>
              <a:rPr lang="en-IN" sz="1600" dirty="0"/>
            </a:br>
            <a:r>
              <a:rPr lang="en-IN" sz="1600" dirty="0" err="1"/>
              <a:t>yhat</a:t>
            </a:r>
            <a:r>
              <a:rPr lang="en-IN" sz="1600" dirty="0"/>
              <a:t> = </a:t>
            </a:r>
            <a:r>
              <a:rPr lang="en-IN" sz="1600" dirty="0" err="1"/>
              <a:t>np.argmax</a:t>
            </a:r>
            <a:r>
              <a:rPr lang="en-IN" sz="1600" dirty="0"/>
              <a:t>(</a:t>
            </a:r>
            <a:r>
              <a:rPr lang="en-IN" sz="1600" dirty="0" err="1"/>
              <a:t>prediction_p</a:t>
            </a:r>
            <a:r>
              <a:rPr lang="en-IN" sz="1600" dirty="0"/>
              <a:t>)         </a:t>
            </a:r>
            <a:r>
              <a:rPr lang="en-IN" sz="1600" dirty="0" err="1"/>
              <a:t>ax.set_title</a:t>
            </a:r>
            <a:r>
              <a:rPr lang="en-IN" sz="1600" dirty="0"/>
              <a:t>(f"{y[</a:t>
            </a:r>
            <a:r>
              <a:rPr lang="en-IN" sz="1600" dirty="0" err="1"/>
              <a:t>random_index,0</a:t>
            </a:r>
            <a:r>
              <a:rPr lang="en-IN" sz="1600" dirty="0"/>
              <a:t>]},{</a:t>
            </a:r>
            <a:r>
              <a:rPr lang="en-IN" sz="1600" dirty="0" err="1"/>
              <a:t>yhat</a:t>
            </a:r>
            <a:r>
              <a:rPr lang="en-IN" sz="1600" dirty="0"/>
              <a:t>}",</a:t>
            </a:r>
            <a:r>
              <a:rPr lang="en-IN" sz="1600" dirty="0" err="1"/>
              <a:t>fontsize</a:t>
            </a:r>
            <a:r>
              <a:rPr lang="en-IN" sz="1600" dirty="0"/>
              <a:t>=10)</a:t>
            </a:r>
            <a:br>
              <a:rPr lang="en-IN" sz="1600" dirty="0"/>
            </a:br>
            <a:r>
              <a:rPr lang="en-IN" sz="1600" dirty="0" err="1"/>
              <a:t>ax.set_axis_off</a:t>
            </a:r>
            <a:r>
              <a:rPr lang="en-IN" sz="1600" dirty="0"/>
              <a:t>()</a:t>
            </a:r>
            <a:br>
              <a:rPr lang="en-IN" sz="1600" dirty="0"/>
            </a:br>
            <a:r>
              <a:rPr lang="en-IN" sz="1600" dirty="0" err="1"/>
              <a:t>fig.suptitle</a:t>
            </a:r>
            <a:r>
              <a:rPr lang="en-IN" sz="1600" dirty="0"/>
              <a:t>("Label, </a:t>
            </a:r>
            <a:r>
              <a:rPr lang="en-IN" sz="1600" dirty="0" err="1"/>
              <a:t>yhat</a:t>
            </a:r>
            <a:r>
              <a:rPr lang="en-IN" sz="1600" dirty="0"/>
              <a:t>", </a:t>
            </a:r>
            <a:r>
              <a:rPr lang="en-IN" sz="1600" dirty="0" err="1"/>
              <a:t>fontsize</a:t>
            </a:r>
            <a:r>
              <a:rPr lang="en-IN" sz="1600" dirty="0"/>
              <a:t>=14)</a:t>
            </a:r>
            <a:r>
              <a:rPr lang="en-IN" sz="1600" dirty="0" err="1"/>
              <a:t>plt.show</a:t>
            </a:r>
            <a:r>
              <a:rPr lang="en-IN" sz="1600" dirty="0"/>
              <a:t>()</a:t>
            </a:r>
            <a:br>
              <a:rPr lang="en-IN" sz="1600" dirty="0"/>
            </a:br>
            <a:r>
              <a:rPr lang="en-IN" sz="1600" dirty="0"/>
              <a:t>print( f"{</a:t>
            </a:r>
            <a:r>
              <a:rPr lang="en-IN" sz="1600" dirty="0" err="1"/>
              <a:t>display_errors</a:t>
            </a:r>
            <a:r>
              <a:rPr lang="en-IN" sz="1600" dirty="0"/>
              <a:t>(</a:t>
            </a:r>
            <a:r>
              <a:rPr lang="en-IN" sz="1600" dirty="0" err="1"/>
              <a:t>model,X,y</a:t>
            </a:r>
            <a:r>
              <a:rPr lang="en-IN" sz="1600" dirty="0"/>
              <a:t>)} errors out of {</a:t>
            </a:r>
            <a:r>
              <a:rPr lang="en-IN" sz="1600" dirty="0" err="1"/>
              <a:t>len</a:t>
            </a:r>
            <a:r>
              <a:rPr lang="en-IN" sz="1600" dirty="0"/>
              <a:t>(X)} images")</a:t>
            </a:r>
          </a:p>
        </p:txBody>
      </p:sp>
    </p:spTree>
    <p:extLst>
      <p:ext uri="{BB962C8B-B14F-4D97-AF65-F5344CB8AC3E}">
        <p14:creationId xmlns:p14="http://schemas.microsoft.com/office/powerpoint/2010/main" val="3678905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C1860-458C-46ED-3E52-77A059594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4000" y="396000"/>
            <a:ext cx="7326400" cy="3090713"/>
          </a:xfrm>
        </p:spPr>
        <p:txBody>
          <a:bodyPr>
            <a:normAutofit/>
          </a:bodyPr>
          <a:lstStyle/>
          <a:p>
            <a:r>
              <a:rPr lang="en-IN" dirty="0"/>
              <a:t>Output: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9C2F09-B55A-DF37-CEC3-516A7ECE4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457" y="1461601"/>
            <a:ext cx="5198293" cy="309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110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DD47E-9EF2-665D-ECD8-EBC4CFA6C5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8800" y="828000"/>
            <a:ext cx="7348000" cy="2464313"/>
          </a:xfrm>
        </p:spPr>
        <p:txBody>
          <a:bodyPr>
            <a:normAutofit fontScale="90000"/>
          </a:bodyPr>
          <a:lstStyle/>
          <a:p>
            <a:r>
              <a:rPr lang="en-IN" sz="2700" dirty="0"/>
              <a:t>Result:</a:t>
            </a:r>
            <a:br>
              <a:rPr lang="en-IN" sz="2700" dirty="0"/>
            </a:br>
            <a:r>
              <a:rPr lang="en-IN" sz="2700" dirty="0" err="1"/>
              <a:t>Thus,the</a:t>
            </a:r>
            <a:r>
              <a:rPr lang="en-IN" sz="2700" dirty="0"/>
              <a:t> neural network model has been successfully implemented to recognise hand written digits.</a:t>
            </a:r>
            <a:br>
              <a:rPr lang="en-IN" sz="2700" dirty="0"/>
            </a:b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7256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D8CAB-F10C-4DF8-0F11-51B3FA33A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4000" y="1613813"/>
            <a:ext cx="7591338" cy="1872900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34099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ctrTitle"/>
          </p:nvPr>
        </p:nvSpPr>
        <p:spPr>
          <a:xfrm>
            <a:off x="824000" y="673550"/>
            <a:ext cx="7217700" cy="281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Title: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Hand Written Digit Recognition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>
            <a:spLocks noGrp="1"/>
          </p:cNvSpPr>
          <p:nvPr>
            <p:ph type="ctrTitle"/>
          </p:nvPr>
        </p:nvSpPr>
        <p:spPr>
          <a:xfrm>
            <a:off x="752575" y="583199"/>
            <a:ext cx="7227900" cy="24580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 Statement: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Implementation of neural network to recognize the hand-written digits from 0-9.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76712-E378-5F68-CE5A-9DE93EF9A8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4000" y="851800"/>
            <a:ext cx="7636000" cy="3345800"/>
          </a:xfrm>
        </p:spPr>
        <p:txBody>
          <a:bodyPr>
            <a:normAutofit fontScale="90000"/>
          </a:bodyPr>
          <a:lstStyle/>
          <a:p>
            <a:br>
              <a:rPr lang="en-IN" sz="2700" dirty="0"/>
            </a:br>
            <a:br>
              <a:rPr lang="en-IN" sz="2700" dirty="0"/>
            </a:br>
            <a:br>
              <a:rPr lang="en-IN" sz="2700" dirty="0"/>
            </a:br>
            <a:br>
              <a:rPr lang="en-IN" sz="2700" dirty="0"/>
            </a:br>
            <a:br>
              <a:rPr lang="en-IN" sz="2700" dirty="0"/>
            </a:br>
            <a:r>
              <a:rPr lang="en-IN" sz="2200" dirty="0"/>
              <a:t>Data set:</a:t>
            </a:r>
            <a:br>
              <a:rPr lang="en-IN" sz="2200" dirty="0"/>
            </a:br>
            <a:r>
              <a:rPr lang="en-US" sz="2200" dirty="0"/>
              <a:t>Each training example is a 20-pixel x 20-pixel grayscale image of the digit. </a:t>
            </a:r>
            <a:br>
              <a:rPr lang="en-US" sz="2200" dirty="0"/>
            </a:br>
            <a:r>
              <a:rPr lang="en-US" sz="2200" dirty="0"/>
              <a:t>Each pixel is represented by a floating-point number indicating the grayscale intensity at that location.  </a:t>
            </a:r>
            <a:br>
              <a:rPr lang="en-US" sz="2200" dirty="0"/>
            </a:br>
            <a:r>
              <a:rPr lang="en-US" sz="2200" dirty="0"/>
              <a:t>  The 20 by 20 grid of pixels is “unrolled” into a 400-dimensional vector. </a:t>
            </a:r>
            <a:br>
              <a:rPr lang="en-US" sz="2200" dirty="0"/>
            </a:br>
            <a:r>
              <a:rPr lang="en-US" sz="2200" dirty="0"/>
              <a:t>   Each training examples becomes a single row in our data matrix X.   </a:t>
            </a:r>
            <a:br>
              <a:rPr lang="en-US" sz="2200" dirty="0"/>
            </a:br>
            <a:r>
              <a:rPr lang="en-US" sz="2200" dirty="0"/>
              <a:t> This gives us a 5000 x 400 matrix X where every row is a training example of a handwritten digit image.</a:t>
            </a:r>
            <a:br>
              <a:rPr lang="en-IN" sz="2200" dirty="0"/>
            </a:br>
            <a:br>
              <a:rPr lang="en-IN" sz="2700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9359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6C420-A630-1FC6-A09E-E848A48C4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4000" y="655200"/>
            <a:ext cx="7549600" cy="3672000"/>
          </a:xfrm>
        </p:spPr>
        <p:txBody>
          <a:bodyPr>
            <a:normAutofit/>
          </a:bodyPr>
          <a:lstStyle/>
          <a:p>
            <a:r>
              <a:rPr lang="en-IN" sz="2400" dirty="0"/>
              <a:t>Structure:</a:t>
            </a:r>
            <a:br>
              <a:rPr lang="en-IN" sz="2400" dirty="0"/>
            </a:br>
            <a:r>
              <a:rPr lang="en-IN" sz="2400" dirty="0"/>
              <a:t>Layer-1(input layer)comprises of 25 units.</a:t>
            </a:r>
            <a:br>
              <a:rPr lang="en-IN" sz="2400" dirty="0"/>
            </a:br>
            <a:r>
              <a:rPr lang="en-IN" sz="2400" dirty="0"/>
              <a:t>Layer-2(hidden layer)comprises of 15 units.</a:t>
            </a:r>
            <a:br>
              <a:rPr lang="en-IN" sz="2400" dirty="0"/>
            </a:br>
            <a:r>
              <a:rPr lang="en-IN" sz="2400" dirty="0"/>
              <a:t>Layer-3(output layer)comprises of 10 units.</a:t>
            </a:r>
            <a:br>
              <a:rPr lang="en-IN" sz="2400" dirty="0"/>
            </a:br>
            <a:r>
              <a:rPr lang="en-IN" sz="2400" dirty="0"/>
              <a:t>Layer-1 and Layer-2 are implemented using </a:t>
            </a:r>
            <a:r>
              <a:rPr lang="en-IN" sz="2400" dirty="0" err="1"/>
              <a:t>Relu</a:t>
            </a:r>
            <a:r>
              <a:rPr lang="en-IN" sz="2400" dirty="0"/>
              <a:t> activation.</a:t>
            </a:r>
            <a:br>
              <a:rPr lang="en-IN" sz="2400" dirty="0"/>
            </a:br>
            <a:r>
              <a:rPr lang="en-IN" sz="2400" dirty="0"/>
              <a:t>Layer-3 is implemented using Linear activation.</a:t>
            </a:r>
            <a:br>
              <a:rPr lang="en-IN" sz="2400" dirty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25998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1E855-0208-7277-E407-5D41E2167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4000" y="604800"/>
            <a:ext cx="7391200" cy="2881913"/>
          </a:xfrm>
        </p:spPr>
        <p:txBody>
          <a:bodyPr>
            <a:normAutofit fontScale="90000"/>
          </a:bodyPr>
          <a:lstStyle/>
          <a:p>
            <a:r>
              <a:rPr lang="en-IN" sz="2700" dirty="0"/>
              <a:t>Implementation:</a:t>
            </a:r>
            <a:br>
              <a:rPr lang="en-IN" sz="2700" dirty="0"/>
            </a:br>
            <a:r>
              <a:rPr lang="en-IN" sz="2700" dirty="0"/>
              <a:t>This model is implemented using </a:t>
            </a:r>
            <a:r>
              <a:rPr lang="en-IN" sz="2700" dirty="0" err="1"/>
              <a:t>Tensorflow</a:t>
            </a:r>
            <a:r>
              <a:rPr lang="en-IN" sz="2700" dirty="0"/>
              <a:t> implementation.</a:t>
            </a:r>
            <a:r>
              <a:rPr lang="en-US" sz="2700" dirty="0" err="1"/>
              <a:t>Tensorflow</a:t>
            </a:r>
            <a:r>
              <a:rPr lang="en-US" sz="2700" dirty="0"/>
              <a:t> models are built layer by layer. We specify a layer's output dimensions and this determines the next layer's input dimension.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490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7A80A-9709-2E33-34EE-1C87AC8AFA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4000" y="662400"/>
            <a:ext cx="7960000" cy="4003200"/>
          </a:xfrm>
        </p:spPr>
        <p:txBody>
          <a:bodyPr>
            <a:noAutofit/>
          </a:bodyPr>
          <a:lstStyle/>
          <a:p>
            <a:r>
              <a:rPr lang="en-IN" sz="2000" dirty="0"/>
              <a:t>Code Snippet:</a:t>
            </a:r>
            <a:br>
              <a:rPr lang="en-IN" sz="2000" dirty="0"/>
            </a:br>
            <a:r>
              <a:rPr lang="en-IN" sz="1600" dirty="0"/>
              <a:t>import </a:t>
            </a:r>
            <a:r>
              <a:rPr lang="en-IN" sz="1600" dirty="0" err="1"/>
              <a:t>numpy</a:t>
            </a:r>
            <a:r>
              <a:rPr lang="en-IN" sz="1600" dirty="0"/>
              <a:t> as np</a:t>
            </a:r>
            <a:br>
              <a:rPr lang="en-IN" sz="1600" dirty="0"/>
            </a:br>
            <a:r>
              <a:rPr lang="en-IN" sz="1600" dirty="0"/>
              <a:t>import </a:t>
            </a:r>
            <a:r>
              <a:rPr lang="en-IN" sz="1600" dirty="0" err="1"/>
              <a:t>tensorflow</a:t>
            </a:r>
            <a:r>
              <a:rPr lang="en-IN" sz="1600" dirty="0"/>
              <a:t> as </a:t>
            </a:r>
            <a:r>
              <a:rPr lang="en-IN" sz="1600" dirty="0" err="1"/>
              <a:t>tf</a:t>
            </a:r>
            <a:br>
              <a:rPr lang="en-IN" sz="1600" dirty="0"/>
            </a:br>
            <a:r>
              <a:rPr lang="en-IN" sz="1600" dirty="0"/>
              <a:t>(</a:t>
            </a:r>
            <a:r>
              <a:rPr lang="en-IN" sz="1600" dirty="0" err="1"/>
              <a:t>X_train,Y_train</a:t>
            </a:r>
            <a:r>
              <a:rPr lang="en-IN" sz="1600" dirty="0"/>
              <a:t>),(</a:t>
            </a:r>
            <a:r>
              <a:rPr lang="en-IN" sz="1600" dirty="0" err="1"/>
              <a:t>X_test,Y_test</a:t>
            </a:r>
            <a:r>
              <a:rPr lang="en-IN" sz="1600" dirty="0"/>
              <a:t>)=</a:t>
            </a:r>
            <a:r>
              <a:rPr lang="en-IN" sz="1600" dirty="0" err="1"/>
              <a:t>keras.datasets.mnist.load_data</a:t>
            </a:r>
            <a:r>
              <a:rPr lang="en-IN" sz="1600" dirty="0"/>
              <a:t>()</a:t>
            </a:r>
            <a:br>
              <a:rPr lang="en-IN" sz="1600" dirty="0"/>
            </a:br>
            <a:r>
              <a:rPr lang="en-IN" sz="1600" dirty="0"/>
              <a:t>from </a:t>
            </a:r>
            <a:r>
              <a:rPr lang="en-IN" sz="1600" dirty="0" err="1"/>
              <a:t>tensorflow.keras.models</a:t>
            </a:r>
            <a:r>
              <a:rPr lang="en-IN" sz="1600" dirty="0"/>
              <a:t> import Sequential</a:t>
            </a:r>
            <a:br>
              <a:rPr lang="en-IN" sz="1600" dirty="0"/>
            </a:br>
            <a:r>
              <a:rPr lang="en-IN" sz="1600" dirty="0"/>
              <a:t>from </a:t>
            </a:r>
            <a:r>
              <a:rPr lang="en-IN" sz="1600" dirty="0" err="1"/>
              <a:t>tensorflow.keras.layersimport</a:t>
            </a:r>
            <a:r>
              <a:rPr lang="en-IN" sz="1600" dirty="0"/>
              <a:t> Dense</a:t>
            </a:r>
            <a:br>
              <a:rPr lang="en-IN" sz="1600" dirty="0"/>
            </a:br>
            <a:r>
              <a:rPr lang="en-IN" sz="1600" dirty="0"/>
              <a:t>from </a:t>
            </a:r>
            <a:r>
              <a:rPr lang="en-IN" sz="1600" dirty="0" err="1"/>
              <a:t>tensorflow.keras.activations</a:t>
            </a:r>
            <a:r>
              <a:rPr lang="en-IN" sz="1600" dirty="0"/>
              <a:t> import linear, </a:t>
            </a:r>
            <a:r>
              <a:rPr lang="en-IN" sz="1600" dirty="0" err="1"/>
              <a:t>relu</a:t>
            </a:r>
            <a:r>
              <a:rPr lang="en-IN" sz="1600" dirty="0"/>
              <a:t>, </a:t>
            </a:r>
            <a:r>
              <a:rPr lang="en-IN" sz="1600" dirty="0" err="1"/>
              <a:t>sigmoid%matplotlib</a:t>
            </a:r>
            <a:r>
              <a:rPr lang="en-IN" sz="1600" dirty="0"/>
              <a:t> widget</a:t>
            </a:r>
            <a:br>
              <a:rPr lang="en-IN" sz="1600" dirty="0"/>
            </a:br>
            <a:r>
              <a:rPr lang="en-IN" sz="1600" dirty="0"/>
              <a:t>import </a:t>
            </a:r>
            <a:r>
              <a:rPr lang="en-IN" sz="1600" dirty="0" err="1"/>
              <a:t>matplotlib.pyplot</a:t>
            </a:r>
            <a:r>
              <a:rPr lang="en-IN" sz="1600" dirty="0"/>
              <a:t> as </a:t>
            </a:r>
            <a:r>
              <a:rPr lang="en-IN" sz="1600" dirty="0" err="1"/>
              <a:t>pltplt.style.use</a:t>
            </a:r>
            <a:r>
              <a:rPr lang="en-IN" sz="1600" dirty="0"/>
              <a:t>('./</a:t>
            </a:r>
            <a:r>
              <a:rPr lang="en-IN" sz="1600" dirty="0" err="1"/>
              <a:t>deeplearning.mplstyle</a:t>
            </a:r>
            <a:r>
              <a:rPr lang="en-IN" sz="1600" dirty="0"/>
              <a:t>’)</a:t>
            </a:r>
            <a:br>
              <a:rPr lang="en-IN" sz="1600" dirty="0"/>
            </a:br>
            <a:r>
              <a:rPr lang="en-IN" sz="1600" dirty="0"/>
              <a:t>import logging</a:t>
            </a:r>
            <a:br>
              <a:rPr lang="en-IN" sz="1600" dirty="0"/>
            </a:br>
            <a:r>
              <a:rPr lang="en-IN" sz="1600" dirty="0" err="1"/>
              <a:t>logging.getLogger</a:t>
            </a:r>
            <a:r>
              <a:rPr lang="en-IN" sz="1600" dirty="0"/>
              <a:t>("</a:t>
            </a:r>
            <a:r>
              <a:rPr lang="en-IN" sz="1600" dirty="0" err="1"/>
              <a:t>tensorflow</a:t>
            </a:r>
            <a:r>
              <a:rPr lang="en-IN" sz="1600" dirty="0"/>
              <a:t>").</a:t>
            </a:r>
            <a:r>
              <a:rPr lang="en-IN" sz="1600" dirty="0" err="1"/>
              <a:t>setLevel</a:t>
            </a:r>
            <a:r>
              <a:rPr lang="en-IN" sz="1600" dirty="0"/>
              <a:t>(</a:t>
            </a:r>
            <a:r>
              <a:rPr lang="en-IN" sz="1600" dirty="0" err="1"/>
              <a:t>logging.ERROR</a:t>
            </a:r>
            <a:r>
              <a:rPr lang="en-IN" sz="1600" dirty="0"/>
              <a:t>)</a:t>
            </a:r>
            <a:r>
              <a:rPr lang="en-IN" sz="1600" dirty="0" err="1"/>
              <a:t>tf.autograph.set_verbosity</a:t>
            </a:r>
            <a:r>
              <a:rPr lang="en-IN" sz="1600" dirty="0"/>
              <a:t>(0)</a:t>
            </a:r>
            <a:br>
              <a:rPr lang="en-IN" sz="1600" dirty="0"/>
            </a:br>
            <a:r>
              <a:rPr lang="en-IN" sz="1600" dirty="0"/>
              <a:t>from </a:t>
            </a:r>
            <a:r>
              <a:rPr lang="en-IN" sz="1600" dirty="0" err="1"/>
              <a:t>public_tests</a:t>
            </a:r>
            <a:r>
              <a:rPr lang="en-IN" sz="1600" dirty="0"/>
              <a:t> import *</a:t>
            </a:r>
            <a:br>
              <a:rPr lang="en-IN" sz="1600" dirty="0"/>
            </a:br>
            <a:r>
              <a:rPr lang="en-IN" sz="1600" dirty="0"/>
              <a:t>from </a:t>
            </a:r>
            <a:r>
              <a:rPr lang="en-IN" sz="1600" dirty="0" err="1"/>
              <a:t>autils</a:t>
            </a:r>
            <a:r>
              <a:rPr lang="en-IN" sz="1600" dirty="0"/>
              <a:t> import *from </a:t>
            </a:r>
            <a:r>
              <a:rPr lang="en-IN" sz="1600" dirty="0" err="1"/>
              <a:t>lab_utils_softmax</a:t>
            </a:r>
            <a:br>
              <a:rPr lang="en-IN" sz="1600" dirty="0"/>
            </a:br>
            <a:r>
              <a:rPr lang="en-IN" sz="1600" dirty="0"/>
              <a:t>import </a:t>
            </a:r>
            <a:r>
              <a:rPr lang="en-IN" sz="1600" dirty="0" err="1"/>
              <a:t>plt_softmaxnp.set_printoptions</a:t>
            </a:r>
            <a:r>
              <a:rPr lang="en-IN" sz="1600" dirty="0"/>
              <a:t>(precision=2)</a:t>
            </a:r>
            <a:br>
              <a:rPr lang="en-IN" sz="1600" dirty="0"/>
            </a:br>
            <a:r>
              <a:rPr lang="en-IN" sz="1600" dirty="0" err="1"/>
              <a:t>plt_act_trio</a:t>
            </a:r>
            <a:r>
              <a:rPr lang="en-IN" sz="1600" dirty="0"/>
              <a:t>()</a:t>
            </a:r>
            <a:br>
              <a:rPr lang="en-IN" sz="1600" dirty="0"/>
            </a:b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978864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FC222-DCFC-72D1-3E85-ACAA27947D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3999" y="655200"/>
            <a:ext cx="6641219" cy="4104000"/>
          </a:xfrm>
        </p:spPr>
        <p:txBody>
          <a:bodyPr>
            <a:normAutofit fontScale="90000"/>
          </a:bodyPr>
          <a:lstStyle/>
          <a:p>
            <a:r>
              <a:rPr lang="en-IN" sz="1600" dirty="0"/>
              <a:t>def </a:t>
            </a:r>
            <a:r>
              <a:rPr lang="en-IN" sz="1600" dirty="0" err="1"/>
              <a:t>my_softmax</a:t>
            </a:r>
            <a:r>
              <a:rPr lang="en-IN" sz="1600" dirty="0"/>
              <a:t>(z):      </a:t>
            </a:r>
            <a:br>
              <a:rPr lang="en-IN" sz="1600" dirty="0"/>
            </a:br>
            <a:r>
              <a:rPr lang="en-IN" sz="1600" dirty="0"/>
              <a:t>N = </a:t>
            </a:r>
            <a:r>
              <a:rPr lang="en-IN" sz="1600" dirty="0" err="1"/>
              <a:t>len</a:t>
            </a:r>
            <a:r>
              <a:rPr lang="en-IN" sz="1600" dirty="0"/>
              <a:t>(z)    </a:t>
            </a:r>
            <a:br>
              <a:rPr lang="en-IN" sz="1600" dirty="0"/>
            </a:br>
            <a:r>
              <a:rPr lang="en-IN" sz="1600" dirty="0"/>
              <a:t>a = </a:t>
            </a:r>
            <a:r>
              <a:rPr lang="en-IN" sz="1600" dirty="0" err="1"/>
              <a:t>np.zeros</a:t>
            </a:r>
            <a:r>
              <a:rPr lang="en-IN" sz="1600" dirty="0"/>
              <a:t>(N)    </a:t>
            </a:r>
            <a:br>
              <a:rPr lang="en-IN" sz="1600" dirty="0"/>
            </a:br>
            <a:r>
              <a:rPr lang="en-IN" sz="1600" dirty="0" err="1"/>
              <a:t>ez_sum</a:t>
            </a:r>
            <a:r>
              <a:rPr lang="en-IN" sz="1600" dirty="0"/>
              <a:t> = 0    </a:t>
            </a:r>
            <a:br>
              <a:rPr lang="en-IN" sz="1600" dirty="0"/>
            </a:br>
            <a:r>
              <a:rPr lang="en-IN" sz="1600" dirty="0"/>
              <a:t>for k in range(N):                        </a:t>
            </a:r>
            <a:br>
              <a:rPr lang="en-IN" sz="1600" dirty="0"/>
            </a:br>
            <a:r>
              <a:rPr lang="en-IN" sz="1600" dirty="0" err="1"/>
              <a:t>ez_sum</a:t>
            </a:r>
            <a:r>
              <a:rPr lang="en-IN" sz="1600" dirty="0"/>
              <a:t> += </a:t>
            </a:r>
            <a:r>
              <a:rPr lang="en-IN" sz="1600" dirty="0" err="1"/>
              <a:t>np.exp</a:t>
            </a:r>
            <a:r>
              <a:rPr lang="en-IN" sz="1600" dirty="0"/>
              <a:t>(z[k])          </a:t>
            </a:r>
            <a:br>
              <a:rPr lang="en-IN" sz="1600" dirty="0"/>
            </a:br>
            <a:r>
              <a:rPr lang="en-IN" sz="1600" dirty="0"/>
              <a:t>for j in range(N):                </a:t>
            </a:r>
            <a:br>
              <a:rPr lang="en-IN" sz="1600" dirty="0"/>
            </a:br>
            <a:r>
              <a:rPr lang="en-IN" sz="1600" dirty="0"/>
              <a:t>        a[j] = </a:t>
            </a:r>
            <a:r>
              <a:rPr lang="en-IN" sz="1600" dirty="0" err="1"/>
              <a:t>np.exp</a:t>
            </a:r>
            <a:r>
              <a:rPr lang="en-IN" sz="1600" dirty="0"/>
              <a:t>(z[j])/</a:t>
            </a:r>
            <a:r>
              <a:rPr lang="en-IN" sz="1600" dirty="0" err="1"/>
              <a:t>ez_sum</a:t>
            </a:r>
            <a:r>
              <a:rPr lang="en-IN" sz="1600" dirty="0"/>
              <a:t>     </a:t>
            </a:r>
            <a:br>
              <a:rPr lang="en-IN" sz="1600" dirty="0"/>
            </a:br>
            <a:r>
              <a:rPr lang="en-IN" sz="1600" dirty="0"/>
              <a:t>  return(a)</a:t>
            </a:r>
            <a:br>
              <a:rPr lang="en-IN" sz="1600" dirty="0"/>
            </a:br>
            <a:r>
              <a:rPr lang="en-IN" sz="1600" dirty="0"/>
              <a:t>z = </a:t>
            </a:r>
            <a:r>
              <a:rPr lang="en-IN" sz="1600" dirty="0" err="1"/>
              <a:t>np.array</a:t>
            </a:r>
            <a:r>
              <a:rPr lang="en-IN" sz="1600" dirty="0"/>
              <a:t>([1., 2., 3., 4.])</a:t>
            </a:r>
            <a:br>
              <a:rPr lang="en-IN" sz="1600" dirty="0"/>
            </a:br>
            <a:r>
              <a:rPr lang="en-IN" sz="1600" dirty="0"/>
              <a:t>a = </a:t>
            </a:r>
            <a:r>
              <a:rPr lang="en-IN" sz="1600" dirty="0" err="1"/>
              <a:t>my_softmax</a:t>
            </a:r>
            <a:r>
              <a:rPr lang="en-IN" sz="1600" dirty="0"/>
              <a:t>(z)</a:t>
            </a:r>
            <a:br>
              <a:rPr lang="en-IN" sz="1600" dirty="0"/>
            </a:br>
            <a:r>
              <a:rPr lang="en-IN" sz="1600" dirty="0" err="1"/>
              <a:t>atf</a:t>
            </a:r>
            <a:r>
              <a:rPr lang="en-IN" sz="1600" dirty="0"/>
              <a:t> = </a:t>
            </a:r>
            <a:r>
              <a:rPr lang="en-IN" sz="1600" dirty="0" err="1"/>
              <a:t>tf.nn.softmax</a:t>
            </a:r>
            <a:r>
              <a:rPr lang="en-IN" sz="1600" dirty="0"/>
              <a:t>(z)</a:t>
            </a:r>
            <a:br>
              <a:rPr lang="en-IN" sz="1600" dirty="0"/>
            </a:br>
            <a:r>
              <a:rPr lang="en-IN" sz="1600" dirty="0"/>
              <a:t>print(</a:t>
            </a:r>
            <a:r>
              <a:rPr lang="en-IN" sz="1600" dirty="0" err="1"/>
              <a:t>f"my_softmax</a:t>
            </a:r>
            <a:r>
              <a:rPr lang="en-IN" sz="1600" dirty="0"/>
              <a:t>(z):         {a}")</a:t>
            </a:r>
            <a:br>
              <a:rPr lang="en-IN" sz="1600" dirty="0"/>
            </a:br>
            <a:r>
              <a:rPr lang="en-IN" sz="1600" dirty="0"/>
              <a:t>print(</a:t>
            </a:r>
            <a:r>
              <a:rPr lang="en-IN" sz="1600" dirty="0" err="1"/>
              <a:t>f"tensorflow</a:t>
            </a:r>
            <a:r>
              <a:rPr lang="en-IN" sz="1600" dirty="0"/>
              <a:t> </a:t>
            </a:r>
            <a:r>
              <a:rPr lang="en-IN" sz="1600" dirty="0" err="1"/>
              <a:t>softmax</a:t>
            </a:r>
            <a:r>
              <a:rPr lang="en-IN" sz="1600" dirty="0"/>
              <a:t>(z): {</a:t>
            </a:r>
            <a:r>
              <a:rPr lang="en-IN" sz="1600" dirty="0" err="1"/>
              <a:t>atf</a:t>
            </a:r>
            <a:r>
              <a:rPr lang="en-IN" sz="1600" dirty="0"/>
              <a:t>}“)</a:t>
            </a:r>
            <a:br>
              <a:rPr lang="en-IN" sz="1600" dirty="0"/>
            </a:br>
            <a:r>
              <a:rPr lang="en-IN" sz="1600" dirty="0" err="1"/>
              <a:t>test_my_softmax</a:t>
            </a:r>
            <a:r>
              <a:rPr lang="en-IN" sz="1600" dirty="0"/>
              <a:t>(</a:t>
            </a:r>
            <a:r>
              <a:rPr lang="en-IN" sz="1600" dirty="0" err="1"/>
              <a:t>my_softmax</a:t>
            </a:r>
            <a:r>
              <a:rPr lang="en-IN" sz="1600" dirty="0"/>
              <a:t>)</a:t>
            </a:r>
            <a:br>
              <a:rPr lang="en-IN" sz="1600" dirty="0"/>
            </a:br>
            <a:r>
              <a:rPr lang="en-IN" sz="1600" dirty="0" err="1"/>
              <a:t>plt.close</a:t>
            </a:r>
            <a:r>
              <a:rPr lang="en-IN" sz="1600" dirty="0"/>
              <a:t>("all")</a:t>
            </a:r>
            <a:r>
              <a:rPr lang="en-IN" sz="1600" dirty="0" err="1"/>
              <a:t>plt_softmax</a:t>
            </a:r>
            <a:r>
              <a:rPr lang="en-IN" sz="1600" dirty="0"/>
              <a:t>(</a:t>
            </a:r>
            <a:r>
              <a:rPr lang="en-IN" sz="1600" dirty="0" err="1"/>
              <a:t>my_softmax</a:t>
            </a:r>
            <a:r>
              <a:rPr lang="en-IN" sz="1600" dirty="0"/>
              <a:t> </a:t>
            </a:r>
            <a:br>
              <a:rPr lang="en-IN" sz="1600" dirty="0"/>
            </a:br>
            <a:r>
              <a:rPr lang="en-IN" sz="1600" dirty="0"/>
              <a:t># load dataset</a:t>
            </a:r>
            <a:br>
              <a:rPr lang="en-IN" sz="1600" dirty="0"/>
            </a:br>
            <a:r>
              <a:rPr lang="en-IN" sz="1600" dirty="0"/>
              <a:t>X, y = (</a:t>
            </a:r>
            <a:r>
              <a:rPr lang="en-IN" sz="1600" dirty="0" err="1"/>
              <a:t>X_train,Y_train</a:t>
            </a:r>
            <a:r>
              <a:rPr lang="en-IN" sz="1600" dirty="0"/>
              <a:t>),(</a:t>
            </a:r>
            <a:r>
              <a:rPr lang="en-IN" sz="1600" dirty="0" err="1"/>
              <a:t>X_test,Y_test</a:t>
            </a:r>
            <a:r>
              <a:rPr lang="en-IN" sz="1600" dirty="0"/>
              <a:t>)=</a:t>
            </a:r>
            <a:r>
              <a:rPr lang="en-IN" sz="1600" dirty="0" err="1"/>
              <a:t>keras.datasets.mnist.load_data</a:t>
            </a:r>
            <a:r>
              <a:rPr lang="en-IN" sz="16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211775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757CE-C484-2C0B-5C77-E2373D549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4000" y="561600"/>
            <a:ext cx="7290400" cy="3772799"/>
          </a:xfrm>
        </p:spPr>
        <p:txBody>
          <a:bodyPr>
            <a:normAutofit fontScale="90000"/>
          </a:bodyPr>
          <a:lstStyle/>
          <a:p>
            <a:br>
              <a:rPr lang="en-IN" sz="1800" dirty="0"/>
            </a:br>
            <a:r>
              <a:rPr lang="en-IN" sz="1800" dirty="0"/>
              <a:t>m, n = </a:t>
            </a:r>
            <a:r>
              <a:rPr lang="en-IN" sz="1800" dirty="0" err="1"/>
              <a:t>X.shape</a:t>
            </a:r>
            <a:br>
              <a:rPr lang="en-IN" sz="1800" dirty="0"/>
            </a:br>
            <a:r>
              <a:rPr lang="en-IN" sz="1800" dirty="0"/>
              <a:t>fig, axes = </a:t>
            </a:r>
            <a:r>
              <a:rPr lang="en-IN" sz="1800" dirty="0" err="1"/>
              <a:t>plt.subplots</a:t>
            </a:r>
            <a:r>
              <a:rPr lang="en-IN" sz="1800" dirty="0"/>
              <a:t>(8,8, </a:t>
            </a:r>
            <a:r>
              <a:rPr lang="en-IN" sz="1800" dirty="0" err="1"/>
              <a:t>figsize</a:t>
            </a:r>
            <a:r>
              <a:rPr lang="en-IN" sz="1800" dirty="0"/>
              <a:t>=(5,5))</a:t>
            </a:r>
            <a:br>
              <a:rPr lang="en-IN" sz="1800" dirty="0"/>
            </a:br>
            <a:r>
              <a:rPr lang="en-IN" sz="1800" dirty="0" err="1"/>
              <a:t>fig.tight_layout</a:t>
            </a:r>
            <a:r>
              <a:rPr lang="en-IN" sz="1800" dirty="0"/>
              <a:t>(pad=</a:t>
            </a:r>
            <a:r>
              <a:rPr lang="en-IN" sz="1800" dirty="0" err="1"/>
              <a:t>0.13,rect</a:t>
            </a:r>
            <a:r>
              <a:rPr lang="en-IN" sz="1800" dirty="0"/>
              <a:t>=[0, 0.03, 1, 0.91]) #[left, bottom, right, top]</a:t>
            </a:r>
            <a:br>
              <a:rPr lang="en-IN" sz="1800" dirty="0"/>
            </a:br>
            <a:r>
              <a:rPr lang="en-IN" sz="1800" dirty="0" err="1"/>
              <a:t>widgvis</a:t>
            </a:r>
            <a:r>
              <a:rPr lang="en-IN" sz="1800" dirty="0"/>
              <a:t>(fig)</a:t>
            </a:r>
            <a:br>
              <a:rPr lang="en-IN" sz="1800" dirty="0"/>
            </a:br>
            <a:r>
              <a:rPr lang="en-IN" sz="1800" dirty="0"/>
              <a:t>for </a:t>
            </a:r>
            <a:r>
              <a:rPr lang="en-IN" sz="1800" dirty="0" err="1"/>
              <a:t>i,ax</a:t>
            </a:r>
            <a:r>
              <a:rPr lang="en-IN" sz="1800" dirty="0"/>
              <a:t> in enumerate(</a:t>
            </a:r>
            <a:r>
              <a:rPr lang="en-IN" sz="1800" dirty="0" err="1"/>
              <a:t>axes.flat</a:t>
            </a:r>
            <a:r>
              <a:rPr lang="en-IN" sz="1800" dirty="0"/>
              <a:t>):</a:t>
            </a:r>
            <a:br>
              <a:rPr lang="en-IN" sz="1800" dirty="0"/>
            </a:br>
            <a:r>
              <a:rPr lang="en-IN" sz="1800" dirty="0"/>
              <a:t>    </a:t>
            </a:r>
            <a:r>
              <a:rPr lang="en-IN" sz="1800" dirty="0" err="1"/>
              <a:t>random_index</a:t>
            </a:r>
            <a:r>
              <a:rPr lang="en-IN" sz="1800" dirty="0"/>
              <a:t> = </a:t>
            </a:r>
            <a:r>
              <a:rPr lang="en-IN" sz="1800" dirty="0" err="1"/>
              <a:t>np.random.randint</a:t>
            </a:r>
            <a:r>
              <a:rPr lang="en-IN" sz="1800" dirty="0"/>
              <a:t>(m)</a:t>
            </a:r>
            <a:br>
              <a:rPr lang="en-IN" sz="1800" dirty="0"/>
            </a:br>
            <a:r>
              <a:rPr lang="en-IN" sz="1800" dirty="0"/>
              <a:t>    </a:t>
            </a:r>
            <a:r>
              <a:rPr lang="en-IN" sz="1800" dirty="0" err="1"/>
              <a:t>X_random_reshaped</a:t>
            </a:r>
            <a:r>
              <a:rPr lang="en-IN" sz="1800" dirty="0"/>
              <a:t> =</a:t>
            </a:r>
            <a:r>
              <a:rPr lang="en-IN" dirty="0"/>
              <a:t> </a:t>
            </a:r>
            <a:r>
              <a:rPr lang="en-IN" sz="1800" dirty="0"/>
              <a:t>X[</a:t>
            </a:r>
            <a:r>
              <a:rPr lang="en-IN" sz="1800" dirty="0" err="1"/>
              <a:t>random_index</a:t>
            </a:r>
            <a:r>
              <a:rPr lang="en-IN" sz="1800" dirty="0"/>
              <a:t>].reshape((20,20)).T           </a:t>
            </a:r>
            <a:r>
              <a:rPr lang="en-IN" sz="1800" dirty="0" err="1"/>
              <a:t>ax.imshow</a:t>
            </a:r>
            <a:r>
              <a:rPr lang="en-IN" sz="1800" dirty="0"/>
              <a:t>(</a:t>
            </a:r>
            <a:r>
              <a:rPr lang="en-IN" sz="1800" dirty="0" err="1"/>
              <a:t>X_random_reshaped</a:t>
            </a:r>
            <a:r>
              <a:rPr lang="en-IN" sz="1800" dirty="0"/>
              <a:t>, </a:t>
            </a:r>
            <a:r>
              <a:rPr lang="en-IN" sz="1800" dirty="0" err="1"/>
              <a:t>cmap</a:t>
            </a:r>
            <a:r>
              <a:rPr lang="en-IN" sz="1800" dirty="0"/>
              <a:t>='</a:t>
            </a:r>
            <a:r>
              <a:rPr lang="en-IN" sz="1800" dirty="0" err="1"/>
              <a:t>gray</a:t>
            </a:r>
            <a:r>
              <a:rPr lang="en-IN" sz="1800" dirty="0"/>
              <a:t>')        </a:t>
            </a:r>
            <a:r>
              <a:rPr lang="en-IN" sz="1800" dirty="0" err="1"/>
              <a:t>ax.set_title</a:t>
            </a:r>
            <a:r>
              <a:rPr lang="en-IN" sz="1800" dirty="0"/>
              <a:t>(y[</a:t>
            </a:r>
            <a:r>
              <a:rPr lang="en-IN" sz="1800" dirty="0" err="1"/>
              <a:t>random_index,0</a:t>
            </a:r>
            <a:r>
              <a:rPr lang="en-IN" sz="1800" dirty="0"/>
              <a:t>])</a:t>
            </a:r>
            <a:br>
              <a:rPr lang="en-IN" sz="1800" dirty="0"/>
            </a:br>
            <a:r>
              <a:rPr lang="en-IN" sz="1800" dirty="0"/>
              <a:t>    </a:t>
            </a:r>
            <a:r>
              <a:rPr lang="en-IN" sz="1800" dirty="0" err="1"/>
              <a:t>ax.set_axis_off</a:t>
            </a:r>
            <a:r>
              <a:rPr lang="en-IN" sz="1800" dirty="0"/>
              <a:t>()</a:t>
            </a:r>
            <a:br>
              <a:rPr lang="en-IN" sz="1800" dirty="0"/>
            </a:br>
            <a:r>
              <a:rPr lang="en-IN" sz="1800" dirty="0"/>
              <a:t>    </a:t>
            </a:r>
            <a:r>
              <a:rPr lang="en-IN" sz="1800" dirty="0" err="1"/>
              <a:t>fig.suptitle</a:t>
            </a:r>
            <a:r>
              <a:rPr lang="en-IN" sz="1800" dirty="0"/>
              <a:t>("Label, image", </a:t>
            </a:r>
            <a:r>
              <a:rPr lang="en-IN" sz="1800" dirty="0" err="1"/>
              <a:t>fontsize</a:t>
            </a:r>
            <a:r>
              <a:rPr lang="en-IN" sz="1800" dirty="0"/>
              <a:t>=14)</a:t>
            </a:r>
            <a:br>
              <a:rPr lang="en-IN" sz="1800" dirty="0"/>
            </a:br>
            <a:r>
              <a:rPr lang="en-IN" sz="1800" dirty="0" err="1"/>
              <a:t>tf.random.set_seed</a:t>
            </a:r>
            <a:r>
              <a:rPr lang="en-IN" sz="1800" dirty="0"/>
              <a:t>(1234) # for consistent results</a:t>
            </a:r>
          </a:p>
        </p:txBody>
      </p:sp>
    </p:spTree>
    <p:extLst>
      <p:ext uri="{BB962C8B-B14F-4D97-AF65-F5344CB8AC3E}">
        <p14:creationId xmlns:p14="http://schemas.microsoft.com/office/powerpoint/2010/main" val="1128286606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1464</Words>
  <Application>Microsoft Office PowerPoint</Application>
  <PresentationFormat>On-screen Show (16:9)</PresentationFormat>
  <Paragraphs>21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Nunito</vt:lpstr>
      <vt:lpstr>Maven Pro</vt:lpstr>
      <vt:lpstr>Arial</vt:lpstr>
      <vt:lpstr>Momentum</vt:lpstr>
      <vt:lpstr>ARTIFICIAL NEURAL NETWORK HAND WRITTEN DIGIT RECOGNITION</vt:lpstr>
      <vt:lpstr>Title: Hand Written Digit Recognition</vt:lpstr>
      <vt:lpstr>Problem Statement: Implementation of neural network to recognize the hand-written digits from 0-9.</vt:lpstr>
      <vt:lpstr>     Data set: Each training example is a 20-pixel x 20-pixel grayscale image of the digit.  Each pixel is represented by a floating-point number indicating the grayscale intensity at that location.     The 20 by 20 grid of pixels is “unrolled” into a 400-dimensional vector.     Each training examples becomes a single row in our data matrix X.     This gives us a 5000 x 400 matrix X where every row is a training example of a handwritten digit image.     </vt:lpstr>
      <vt:lpstr>Structure: Layer-1(input layer)comprises of 25 units. Layer-2(hidden layer)comprises of 15 units. Layer-3(output layer)comprises of 10 units. Layer-1 and Layer-2 are implemented using Relu activation. Layer-3 is implemented using Linear activation. </vt:lpstr>
      <vt:lpstr>Implementation: This model is implemented using Tensorflow implementation.Tensorflow models are built layer by layer. We specify a layer's output dimensions and this determines the next layer's input dimension. </vt:lpstr>
      <vt:lpstr>Code Snippet: import numpy as np import tensorflow as tf (X_train,Y_train),(X_test,Y_test)=keras.datasets.mnist.load_data() from tensorflow.keras.models import Sequential from tensorflow.keras.layersimport Dense from tensorflow.keras.activations import linear, relu, sigmoid%matplotlib widget import matplotlib.pyplot as pltplt.style.use('./deeplearning.mplstyle’) import logging logging.getLogger("tensorflow").setLevel(logging.ERROR)tf.autograph.set_verbosity(0) from public_tests import * from autils import *from lab_utils_softmax import plt_softmaxnp.set_printoptions(precision=2) plt_act_trio() </vt:lpstr>
      <vt:lpstr>def my_softmax(z):       N = len(z)     a = np.zeros(N)     ez_sum = 0     for k in range(N):                         ez_sum += np.exp(z[k])           for j in range(N):                         a[j] = np.exp(z[j])/ez_sum        return(a) z = np.array([1., 2., 3., 4.]) a = my_softmax(z) atf = tf.nn.softmax(z) print(f"my_softmax(z):         {a}") print(f"tensorflow softmax(z): {atf}“) test_my_softmax(my_softmax) plt.close("all")plt_softmax(my_softmax  # load dataset X, y = (X_train,Y_train),(X_test,Y_test)=keras.datasets.mnist.load_data()</vt:lpstr>
      <vt:lpstr> m, n = X.shape fig, axes = plt.subplots(8,8, figsize=(5,5)) fig.tight_layout(pad=0.13,rect=[0, 0.03, 1, 0.91]) #[left, bottom, right, top] widgvis(fig) for i,ax in enumerate(axes.flat):     random_index = np.random.randint(m)     X_random_reshaped = X[random_index].reshape((20,20)).T           ax.imshow(X_random_reshaped, cmap='gray')        ax.set_title(y[random_index,0])     ax.set_axis_off()     fig.suptitle("Label, image", fontsize=14) tf.random.set_seed(1234) # for consistent results</vt:lpstr>
      <vt:lpstr> model = Sequential(     [                        tf.keras.Input(shape=(400,)),                        Dense(25, activation='relu', name = "L1"),                        Dense(15, activation='relu',  name = "L2"),                         Dense(10, activation='linear', name = "L3"),     ], name = "my_model" ) test_model(model, 10, 400) [layer1, layer2, layer3] = model.layers W1,b1 = layer1.get_weights() W2,b2 = layer2.get_weights() W3,b3 = layer3.get_weights() print(f"W1 shape = {W1.shape}, b1 shape = {b1.shape}") print(f"W2 shape = {W2.shape}, b2 shape = {b2.shape}") print(f"W3 shape = {W3.shape}, b3 shape = {b3.shape}")</vt:lpstr>
      <vt:lpstr>model.compile(    loss=tf.keras.losses.SparseCategoricalCrossentropy(from_logits=True),    optimizer=tf.keras.optimizers.Adam(learning_rate=0.001),     metrics = ['accuracy’]) history=model.fit(           X,y,           epochs=10,           batch_size=10) plot_loss_tf(history) history.history.keys() plt.plot(history.history['accuracy’]) plt.legend(['loss','accuarcy’]) plt.ylabel('loss/accuracy') image_of_two = X[1015] display_digit(image_of_two) prediction = model.predict(image_of_two.reshape(1,400)) print(f" predicting a Two: \n{prediction}") print(f" Largest Prediction index: {np.argmax(prediction)}") prediction_p = tf.nn.softmax(prediction) print(f" predicting a Two. Probability vector: \n{prediction_p}") print(f"Total of predictions: {np.sum(prediction_p):0.3f}") </vt:lpstr>
      <vt:lpstr>yhat = np.argmax(prediction_p) print(f"np.argmax(prediction_p): {yhat}") m, n = X.shape fig, axes = plt.subplots(8,8, figsize=(5,5)) fig.tight_layout(pad=0.13,rect=[0, 0.03, 1, 0.91])  widgvis(fig) for i,ax in enumerate(axes.flat):     random_index = np.random.randint(m)     X_random_reshaped = X[random_index].reshape((20,20)).T       ax.imshow(X_random_reshaped, cmap='gray’) prediction = model.predict(X[random_index].reshape(1,400))    prediction_p = tf.nn.softmax(prediction) yhat = np.argmax(prediction_p)         ax.set_title(f"{y[random_index,0]},{yhat}",fontsize=10) ax.set_axis_off() fig.suptitle("Label, yhat", fontsize=14)plt.show() print( f"{display_errors(model,X,y)} errors out of {len(X)} images")</vt:lpstr>
      <vt:lpstr>Output:   </vt:lpstr>
      <vt:lpstr>Result: Thus,the neural network model has been successfully implemented to recognise hand written digits. 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NEURAL NETWORK HAND WRITTEN DIGIT RECOGNITION</dc:title>
  <dc:creator>Sowmya Sri</dc:creator>
  <cp:lastModifiedBy>Sowmya Sri</cp:lastModifiedBy>
  <cp:revision>4</cp:revision>
  <dcterms:modified xsi:type="dcterms:W3CDTF">2022-11-21T18:29:26Z</dcterms:modified>
</cp:coreProperties>
</file>