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Helvetica Neue"/>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Merriweather-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0e370b34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b0e370b34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0e370b3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0e370b3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092f84c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092f84c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092f84c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092f84c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0e370b34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0e370b34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0e370b34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0e370b34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0e370b3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0e370b3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0e370b34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0e370b34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0e370b3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0e370b3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0e370b3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0e370b3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22270959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22270959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22270959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22270959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2327144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2327144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2227095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2227095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22270959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22270959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23271448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23271448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06cc63e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06cc63e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21.png"/><Relationship Id="rId7"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91000"/>
          </a:blip>
          <a:stretch>
            <a:fillRect/>
          </a:stretch>
        </p:blipFill>
        <p:spPr>
          <a:xfrm>
            <a:off x="1" y="0"/>
            <a:ext cx="9143999" cy="5143500"/>
          </a:xfrm>
          <a:prstGeom prst="rect">
            <a:avLst/>
          </a:prstGeom>
          <a:noFill/>
          <a:ln>
            <a:noFill/>
          </a:ln>
        </p:spPr>
      </p:pic>
      <p:sp>
        <p:nvSpPr>
          <p:cNvPr id="55" name="Google Shape;55;p13"/>
          <p:cNvSpPr txBox="1"/>
          <p:nvPr/>
        </p:nvSpPr>
        <p:spPr>
          <a:xfrm>
            <a:off x="1331550" y="2102100"/>
            <a:ext cx="6480900" cy="8004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000">
                <a:solidFill>
                  <a:srgbClr val="FF0000"/>
                </a:solidFill>
                <a:latin typeface="Merriweather"/>
                <a:ea typeface="Merriweather"/>
                <a:cs typeface="Merriweather"/>
                <a:sym typeface="Merriweather"/>
              </a:rPr>
              <a:t>Catching a Serial Killer</a:t>
            </a:r>
            <a:endParaRPr b="1" sz="4000">
              <a:solidFill>
                <a:srgbClr val="FF0000"/>
              </a:solidFill>
              <a:latin typeface="Merriweather"/>
              <a:ea typeface="Merriweather"/>
              <a:cs typeface="Merriweather"/>
              <a:sym typeface="Merriweather"/>
            </a:endParaRPr>
          </a:p>
        </p:txBody>
      </p:sp>
      <p:sp>
        <p:nvSpPr>
          <p:cNvPr id="56" name="Google Shape;56;p13"/>
          <p:cNvSpPr txBox="1"/>
          <p:nvPr/>
        </p:nvSpPr>
        <p:spPr>
          <a:xfrm>
            <a:off x="2636850" y="2954825"/>
            <a:ext cx="3870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dk1"/>
                </a:solidFill>
                <a:latin typeface="Merriweather"/>
                <a:ea typeface="Merriweather"/>
                <a:cs typeface="Merriweather"/>
                <a:sym typeface="Merriweather"/>
              </a:rPr>
              <a:t>Sindhu Kishore |  Yudhisteer Chintaram</a:t>
            </a:r>
            <a:endParaRPr b="1">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0" l="0" r="2638" t="0"/>
          <a:stretch/>
        </p:blipFill>
        <p:spPr>
          <a:xfrm>
            <a:off x="3211800" y="1291275"/>
            <a:ext cx="5620501" cy="3410675"/>
          </a:xfrm>
          <a:prstGeom prst="rect">
            <a:avLst/>
          </a:prstGeom>
          <a:noFill/>
          <a:ln>
            <a:noFill/>
          </a:ln>
        </p:spPr>
      </p:pic>
      <p:pic>
        <p:nvPicPr>
          <p:cNvPr id="124" name="Google Shape;124;p22"/>
          <p:cNvPicPr preferRelativeResize="0"/>
          <p:nvPr/>
        </p:nvPicPr>
        <p:blipFill rotWithShape="1">
          <a:blip r:embed="rId4">
            <a:alphaModFix amt="14000"/>
          </a:blip>
          <a:srcRect b="0" l="606" r="0" t="0"/>
          <a:stretch/>
        </p:blipFill>
        <p:spPr>
          <a:xfrm>
            <a:off x="55650" y="0"/>
            <a:ext cx="9088348" cy="2777151"/>
          </a:xfrm>
          <a:prstGeom prst="rect">
            <a:avLst/>
          </a:prstGeom>
          <a:noFill/>
          <a:ln>
            <a:noFill/>
          </a:ln>
        </p:spPr>
      </p:pic>
      <p:sp>
        <p:nvSpPr>
          <p:cNvPr id="125" name="Google Shape;125;p22"/>
          <p:cNvSpPr txBox="1"/>
          <p:nvPr/>
        </p:nvSpPr>
        <p:spPr>
          <a:xfrm>
            <a:off x="492875" y="230550"/>
            <a:ext cx="94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Model</a:t>
            </a:r>
            <a:endParaRPr b="1" sz="1800">
              <a:latin typeface="Helvetica Neue"/>
              <a:ea typeface="Helvetica Neue"/>
              <a:cs typeface="Helvetica Neue"/>
              <a:sym typeface="Helvetica Neue"/>
            </a:endParaRPr>
          </a:p>
        </p:txBody>
      </p:sp>
      <p:sp>
        <p:nvSpPr>
          <p:cNvPr id="126" name="Google Shape;126;p22"/>
          <p:cNvSpPr txBox="1"/>
          <p:nvPr/>
        </p:nvSpPr>
        <p:spPr>
          <a:xfrm>
            <a:off x="219750" y="789950"/>
            <a:ext cx="3095400" cy="4248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Previous papers only used the victim’s age, gender and race to predict the Killer’s profile.</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Our approach is to use the </a:t>
            </a:r>
            <a:r>
              <a:rPr lang="en-GB" sz="1200" u="sng">
                <a:latin typeface="Helvetica Neue"/>
                <a:ea typeface="Helvetica Neue"/>
                <a:cs typeface="Helvetica Neue"/>
                <a:sym typeface="Helvetica Neue"/>
              </a:rPr>
              <a:t>victim’s profile</a:t>
            </a:r>
            <a:r>
              <a:rPr lang="en-GB" sz="1200">
                <a:latin typeface="Helvetica Neue"/>
                <a:ea typeface="Helvetica Neue"/>
                <a:cs typeface="Helvetica Neue"/>
                <a:sym typeface="Helvetica Neue"/>
              </a:rPr>
              <a:t> but on top of that use information on </a:t>
            </a:r>
            <a:r>
              <a:rPr lang="en-GB" sz="1200" u="sng">
                <a:latin typeface="Helvetica Neue"/>
                <a:ea typeface="Helvetica Neue"/>
                <a:cs typeface="Helvetica Neue"/>
                <a:sym typeface="Helvetica Neue"/>
              </a:rPr>
              <a:t>how the victims were killed</a:t>
            </a:r>
            <a:r>
              <a:rPr lang="en-GB" sz="1200">
                <a:latin typeface="Helvetica Neue"/>
                <a:ea typeface="Helvetica Neue"/>
                <a:cs typeface="Helvetica Neue"/>
                <a:sym typeface="Helvetica Neue"/>
              </a:rPr>
              <a:t> and how the killer managed to cover their traces.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Studies showed that there have been patterns in the killing process and the killer’s profile. For example, a killer who hunt at night is most likely to be unmarried.</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Other targets such as </a:t>
            </a:r>
            <a:r>
              <a:rPr b="1" lang="en-GB" sz="1200">
                <a:latin typeface="Helvetica Neue"/>
                <a:ea typeface="Helvetica Neue"/>
                <a:cs typeface="Helvetica Neue"/>
                <a:sym typeface="Helvetica Neue"/>
              </a:rPr>
              <a:t>Marital Status</a:t>
            </a:r>
            <a:r>
              <a:rPr lang="en-GB" sz="1200">
                <a:latin typeface="Helvetica Neue"/>
                <a:ea typeface="Helvetica Neue"/>
                <a:cs typeface="Helvetica Neue"/>
                <a:sym typeface="Helvetica Neue"/>
              </a:rPr>
              <a:t>, </a:t>
            </a:r>
            <a:r>
              <a:rPr b="1" lang="en-GB" sz="1200">
                <a:latin typeface="Helvetica Neue"/>
                <a:ea typeface="Helvetica Neue"/>
                <a:cs typeface="Helvetica Neue"/>
                <a:sym typeface="Helvetica Neue"/>
              </a:rPr>
              <a:t>Education</a:t>
            </a:r>
            <a:r>
              <a:rPr b="1" lang="en-GB" sz="1200">
                <a:latin typeface="Helvetica Neue"/>
                <a:ea typeface="Helvetica Neue"/>
                <a:cs typeface="Helvetica Neue"/>
                <a:sym typeface="Helvetica Neue"/>
              </a:rPr>
              <a:t> Level</a:t>
            </a:r>
            <a:r>
              <a:rPr lang="en-GB" sz="1200">
                <a:latin typeface="Helvetica Neue"/>
                <a:ea typeface="Helvetica Neue"/>
                <a:cs typeface="Helvetica Neue"/>
                <a:sym typeface="Helvetica Neue"/>
              </a:rPr>
              <a:t> and </a:t>
            </a:r>
            <a:r>
              <a:rPr b="1" lang="en-GB" sz="1200">
                <a:latin typeface="Helvetica Neue"/>
                <a:ea typeface="Helvetica Neue"/>
                <a:cs typeface="Helvetica Neue"/>
                <a:sym typeface="Helvetica Neue"/>
              </a:rPr>
              <a:t>Sexual Orientation </a:t>
            </a:r>
            <a:r>
              <a:rPr lang="en-GB" sz="1200">
                <a:latin typeface="Helvetica Neue"/>
                <a:ea typeface="Helvetica Neue"/>
                <a:cs typeface="Helvetica Neue"/>
                <a:sym typeface="Helvetica Neue"/>
              </a:rPr>
              <a:t>could have been predicted for the killer but the percentage of missing data is too high for data imputation.</a:t>
            </a:r>
            <a:endParaRPr sz="12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sp>
        <p:nvSpPr>
          <p:cNvPr id="132" name="Google Shape;132;p23"/>
          <p:cNvSpPr txBox="1"/>
          <p:nvPr/>
        </p:nvSpPr>
        <p:spPr>
          <a:xfrm>
            <a:off x="492875" y="230550"/>
            <a:ext cx="31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Predicting Killer’s Gender</a:t>
            </a:r>
            <a:endParaRPr b="1" sz="1800">
              <a:latin typeface="Helvetica Neue"/>
              <a:ea typeface="Helvetica Neue"/>
              <a:cs typeface="Helvetica Neue"/>
              <a:sym typeface="Helvetica Neue"/>
            </a:endParaRPr>
          </a:p>
        </p:txBody>
      </p:sp>
      <p:pic>
        <p:nvPicPr>
          <p:cNvPr id="133" name="Google Shape;133;p23"/>
          <p:cNvPicPr preferRelativeResize="0"/>
          <p:nvPr/>
        </p:nvPicPr>
        <p:blipFill>
          <a:blip r:embed="rId4">
            <a:alphaModFix/>
          </a:blip>
          <a:stretch>
            <a:fillRect/>
          </a:stretch>
        </p:blipFill>
        <p:spPr>
          <a:xfrm>
            <a:off x="4465200" y="1078850"/>
            <a:ext cx="4291800" cy="3452526"/>
          </a:xfrm>
          <a:prstGeom prst="rect">
            <a:avLst/>
          </a:prstGeom>
          <a:noFill/>
          <a:ln>
            <a:noFill/>
          </a:ln>
        </p:spPr>
      </p:pic>
      <p:sp>
        <p:nvSpPr>
          <p:cNvPr id="134" name="Google Shape;134;p23"/>
          <p:cNvSpPr txBox="1"/>
          <p:nvPr/>
        </p:nvSpPr>
        <p:spPr>
          <a:xfrm>
            <a:off x="142550" y="790475"/>
            <a:ext cx="36495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have 2 categories of Gender:</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0</a:t>
            </a:r>
            <a:r>
              <a:rPr lang="en-GB" sz="1200">
                <a:latin typeface="Helvetica Neue"/>
                <a:ea typeface="Helvetica Neue"/>
                <a:cs typeface="Helvetica Neue"/>
                <a:sym typeface="Helvetica Neue"/>
              </a:rPr>
              <a:t> : Male</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1</a:t>
            </a:r>
            <a:r>
              <a:rPr lang="en-GB" sz="1200">
                <a:latin typeface="Helvetica Neue"/>
                <a:ea typeface="Helvetica Neue"/>
                <a:cs typeface="Helvetica Neue"/>
                <a:sym typeface="Helvetica Neue"/>
              </a:rPr>
              <a:t> : Female</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Frequent Category Imputation</a:t>
            </a:r>
            <a:r>
              <a:rPr lang="en-GB" sz="1200">
                <a:latin typeface="Helvetica Neue"/>
                <a:ea typeface="Helvetica Neue"/>
                <a:cs typeface="Helvetica Neue"/>
                <a:sym typeface="Helvetica Neue"/>
              </a:rPr>
              <a:t> technique used. (</a:t>
            </a:r>
            <a:r>
              <a:rPr lang="en-GB" sz="1000">
                <a:latin typeface="Helvetica Neue"/>
                <a:ea typeface="Helvetica Neue"/>
                <a:cs typeface="Helvetica Neue"/>
                <a:sym typeface="Helvetica Neue"/>
              </a:rPr>
              <a:t>&lt; 5% missing data: MAR assumption</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SMOTE </a:t>
            </a:r>
            <a:r>
              <a:rPr lang="en-GB" sz="1200">
                <a:latin typeface="Helvetica Neue"/>
                <a:ea typeface="Helvetica Neue"/>
                <a:cs typeface="Helvetica Neue"/>
                <a:sym typeface="Helvetica Neue"/>
              </a:rPr>
              <a:t>technique used as oversampling technique for minority classes.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Stratified K-Fold</a:t>
            </a:r>
            <a:r>
              <a:rPr lang="en-GB" sz="1200">
                <a:latin typeface="Helvetica Neue"/>
                <a:ea typeface="Helvetica Neue"/>
                <a:cs typeface="Helvetica Neue"/>
                <a:sym typeface="Helvetica Neue"/>
              </a:rPr>
              <a:t> with 5 splits as Cross-validation technique.</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u="sng">
                <a:latin typeface="Helvetica Neue"/>
                <a:ea typeface="Helvetica Neue"/>
                <a:cs typeface="Helvetica Neue"/>
                <a:sym typeface="Helvetica Neue"/>
              </a:rPr>
              <a:t>Random forest</a:t>
            </a:r>
            <a:r>
              <a:rPr lang="en-GB" sz="1200">
                <a:latin typeface="Helvetica Neue"/>
                <a:ea typeface="Helvetica Neue"/>
                <a:cs typeface="Helvetica Neue"/>
                <a:sym typeface="Helvetica Neue"/>
              </a:rPr>
              <a:t> and </a:t>
            </a:r>
            <a:r>
              <a:rPr lang="en-GB" sz="1200" u="sng">
                <a:latin typeface="Helvetica Neue"/>
                <a:ea typeface="Helvetica Neue"/>
                <a:cs typeface="Helvetica Neue"/>
                <a:sym typeface="Helvetica Neue"/>
              </a:rPr>
              <a:t>KNN</a:t>
            </a:r>
            <a:r>
              <a:rPr lang="en-GB" sz="1200">
                <a:latin typeface="Helvetica Neue"/>
                <a:ea typeface="Helvetica Neue"/>
                <a:cs typeface="Helvetica Neue"/>
                <a:sym typeface="Helvetica Neue"/>
              </a:rPr>
              <a:t> has the best accuracy of </a:t>
            </a:r>
            <a:r>
              <a:rPr b="1" lang="en-GB" sz="1200">
                <a:latin typeface="Helvetica Neue"/>
                <a:ea typeface="Helvetica Neue"/>
                <a:cs typeface="Helvetica Neue"/>
                <a:sym typeface="Helvetica Neue"/>
              </a:rPr>
              <a:t>94%</a:t>
            </a:r>
            <a:r>
              <a:rPr lang="en-GB" sz="1200">
                <a:latin typeface="Helvetica Neue"/>
                <a:ea typeface="Helvetica Neue"/>
                <a:cs typeface="Helvetica Neue"/>
                <a:sym typeface="Helvetica Neue"/>
              </a:rPr>
              <a:t> compared to </a:t>
            </a:r>
            <a:r>
              <a:rPr lang="en-GB" sz="1200" u="sng">
                <a:latin typeface="Helvetica Neue"/>
                <a:ea typeface="Helvetica Neue"/>
                <a:cs typeface="Helvetica Neue"/>
                <a:sym typeface="Helvetica Neue"/>
              </a:rPr>
              <a:t>Logistic Regression</a:t>
            </a:r>
            <a:r>
              <a:rPr lang="en-GB" sz="1200">
                <a:latin typeface="Helvetica Neue"/>
                <a:ea typeface="Helvetica Neue"/>
                <a:cs typeface="Helvetica Neue"/>
                <a:sym typeface="Helvetica Neue"/>
              </a:rPr>
              <a:t> with </a:t>
            </a:r>
            <a:r>
              <a:rPr b="1" lang="en-GB" sz="1200">
                <a:latin typeface="Helvetica Neue"/>
                <a:ea typeface="Helvetica Neue"/>
                <a:cs typeface="Helvetica Neue"/>
                <a:sym typeface="Helvetica Neue"/>
              </a:rPr>
              <a:t>93%</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u="sng">
                <a:solidFill>
                  <a:schemeClr val="dk1"/>
                </a:solidFill>
                <a:latin typeface="Helvetica Neue"/>
                <a:ea typeface="Helvetica Neue"/>
                <a:cs typeface="Helvetica Neue"/>
                <a:sym typeface="Helvetica Neue"/>
              </a:rPr>
              <a:t>Logistic Regression</a:t>
            </a:r>
            <a:r>
              <a:rPr lang="en-GB" sz="1200">
                <a:solidFill>
                  <a:schemeClr val="dk1"/>
                </a:solidFill>
                <a:latin typeface="Helvetica Neue"/>
                <a:ea typeface="Helvetica Neue"/>
                <a:cs typeface="Helvetica Neue"/>
                <a:sym typeface="Helvetica Neue"/>
              </a:rPr>
              <a:t> has better AUC score overall.</a:t>
            </a:r>
            <a:endParaRPr sz="1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sp>
        <p:nvSpPr>
          <p:cNvPr id="140" name="Google Shape;140;p24"/>
          <p:cNvSpPr txBox="1"/>
          <p:nvPr/>
        </p:nvSpPr>
        <p:spPr>
          <a:xfrm>
            <a:off x="492875" y="230550"/>
            <a:ext cx="31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Predicting Killer’s Race</a:t>
            </a:r>
            <a:endParaRPr b="1" sz="1800">
              <a:latin typeface="Helvetica Neue"/>
              <a:ea typeface="Helvetica Neue"/>
              <a:cs typeface="Helvetica Neue"/>
              <a:sym typeface="Helvetica Neue"/>
            </a:endParaRPr>
          </a:p>
        </p:txBody>
      </p:sp>
      <p:sp>
        <p:nvSpPr>
          <p:cNvPr id="141" name="Google Shape;141;p24"/>
          <p:cNvSpPr txBox="1"/>
          <p:nvPr/>
        </p:nvSpPr>
        <p:spPr>
          <a:xfrm>
            <a:off x="4572000" y="666425"/>
            <a:ext cx="112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Random Forest</a:t>
            </a:r>
            <a:endParaRPr sz="1000">
              <a:latin typeface="Helvetica Neue"/>
              <a:ea typeface="Helvetica Neue"/>
              <a:cs typeface="Helvetica Neue"/>
              <a:sym typeface="Helvetica Neue"/>
            </a:endParaRPr>
          </a:p>
        </p:txBody>
      </p:sp>
      <p:pic>
        <p:nvPicPr>
          <p:cNvPr id="142" name="Google Shape;142;p24"/>
          <p:cNvPicPr preferRelativeResize="0"/>
          <p:nvPr/>
        </p:nvPicPr>
        <p:blipFill>
          <a:blip r:embed="rId4">
            <a:alphaModFix/>
          </a:blip>
          <a:stretch>
            <a:fillRect/>
          </a:stretch>
        </p:blipFill>
        <p:spPr>
          <a:xfrm>
            <a:off x="3872149" y="949475"/>
            <a:ext cx="2384300" cy="1725050"/>
          </a:xfrm>
          <a:prstGeom prst="rect">
            <a:avLst/>
          </a:prstGeom>
          <a:noFill/>
          <a:ln>
            <a:noFill/>
          </a:ln>
        </p:spPr>
      </p:pic>
      <p:sp>
        <p:nvSpPr>
          <p:cNvPr id="143" name="Google Shape;143;p24"/>
          <p:cNvSpPr txBox="1"/>
          <p:nvPr/>
        </p:nvSpPr>
        <p:spPr>
          <a:xfrm>
            <a:off x="7228600" y="666425"/>
            <a:ext cx="150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Gradient Boosting</a:t>
            </a:r>
            <a:endParaRPr sz="1000">
              <a:latin typeface="Helvetica Neue"/>
              <a:ea typeface="Helvetica Neue"/>
              <a:cs typeface="Helvetica Neue"/>
              <a:sym typeface="Helvetica Neue"/>
            </a:endParaRPr>
          </a:p>
        </p:txBody>
      </p:sp>
      <p:pic>
        <p:nvPicPr>
          <p:cNvPr id="144" name="Google Shape;144;p24"/>
          <p:cNvPicPr preferRelativeResize="0"/>
          <p:nvPr/>
        </p:nvPicPr>
        <p:blipFill>
          <a:blip r:embed="rId5">
            <a:alphaModFix/>
          </a:blip>
          <a:stretch>
            <a:fillRect/>
          </a:stretch>
        </p:blipFill>
        <p:spPr>
          <a:xfrm>
            <a:off x="6599650" y="949488"/>
            <a:ext cx="2384300" cy="1725022"/>
          </a:xfrm>
          <a:prstGeom prst="rect">
            <a:avLst/>
          </a:prstGeom>
          <a:noFill/>
          <a:ln>
            <a:noFill/>
          </a:ln>
        </p:spPr>
      </p:pic>
      <p:pic>
        <p:nvPicPr>
          <p:cNvPr id="145" name="Google Shape;145;p24"/>
          <p:cNvPicPr preferRelativeResize="0"/>
          <p:nvPr/>
        </p:nvPicPr>
        <p:blipFill>
          <a:blip r:embed="rId6">
            <a:alphaModFix/>
          </a:blip>
          <a:stretch>
            <a:fillRect/>
          </a:stretch>
        </p:blipFill>
        <p:spPr>
          <a:xfrm>
            <a:off x="3940250" y="3189825"/>
            <a:ext cx="2384300" cy="1725022"/>
          </a:xfrm>
          <a:prstGeom prst="rect">
            <a:avLst/>
          </a:prstGeom>
          <a:noFill/>
          <a:ln>
            <a:noFill/>
          </a:ln>
        </p:spPr>
      </p:pic>
      <p:sp>
        <p:nvSpPr>
          <p:cNvPr id="146" name="Google Shape;146;p24"/>
          <p:cNvSpPr txBox="1"/>
          <p:nvPr/>
        </p:nvSpPr>
        <p:spPr>
          <a:xfrm>
            <a:off x="4311750" y="2910575"/>
            <a:ext cx="164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Logistic Regression</a:t>
            </a:r>
            <a:endParaRPr sz="1000">
              <a:latin typeface="Helvetica Neue"/>
              <a:ea typeface="Helvetica Neue"/>
              <a:cs typeface="Helvetica Neue"/>
              <a:sym typeface="Helvetica Neue"/>
            </a:endParaRPr>
          </a:p>
        </p:txBody>
      </p:sp>
      <p:pic>
        <p:nvPicPr>
          <p:cNvPr id="147" name="Google Shape;147;p24"/>
          <p:cNvPicPr preferRelativeResize="0"/>
          <p:nvPr/>
        </p:nvPicPr>
        <p:blipFill>
          <a:blip r:embed="rId7">
            <a:alphaModFix/>
          </a:blip>
          <a:stretch>
            <a:fillRect/>
          </a:stretch>
        </p:blipFill>
        <p:spPr>
          <a:xfrm>
            <a:off x="6599625" y="3189813"/>
            <a:ext cx="2384338" cy="1725050"/>
          </a:xfrm>
          <a:prstGeom prst="rect">
            <a:avLst/>
          </a:prstGeom>
          <a:noFill/>
          <a:ln>
            <a:noFill/>
          </a:ln>
        </p:spPr>
      </p:pic>
      <p:sp>
        <p:nvSpPr>
          <p:cNvPr id="148" name="Google Shape;148;p24"/>
          <p:cNvSpPr txBox="1"/>
          <p:nvPr/>
        </p:nvSpPr>
        <p:spPr>
          <a:xfrm>
            <a:off x="7228600" y="2910575"/>
            <a:ext cx="150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KNN</a:t>
            </a:r>
            <a:endParaRPr sz="1000">
              <a:latin typeface="Helvetica Neue"/>
              <a:ea typeface="Helvetica Neue"/>
              <a:cs typeface="Helvetica Neue"/>
              <a:sym typeface="Helvetica Neue"/>
            </a:endParaRPr>
          </a:p>
        </p:txBody>
      </p:sp>
      <p:sp>
        <p:nvSpPr>
          <p:cNvPr id="149" name="Google Shape;149;p24"/>
          <p:cNvSpPr txBox="1"/>
          <p:nvPr/>
        </p:nvSpPr>
        <p:spPr>
          <a:xfrm>
            <a:off x="142550" y="790475"/>
            <a:ext cx="36495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have 4 categories of Race:</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0</a:t>
            </a:r>
            <a:r>
              <a:rPr lang="en-GB" sz="1200">
                <a:latin typeface="Helvetica Neue"/>
                <a:ea typeface="Helvetica Neue"/>
                <a:cs typeface="Helvetica Neue"/>
                <a:sym typeface="Helvetica Neue"/>
              </a:rPr>
              <a:t> : White</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1</a:t>
            </a:r>
            <a:r>
              <a:rPr lang="en-GB" sz="1200">
                <a:latin typeface="Helvetica Neue"/>
                <a:ea typeface="Helvetica Neue"/>
                <a:cs typeface="Helvetica Neue"/>
                <a:sym typeface="Helvetica Neue"/>
              </a:rPr>
              <a:t> : Black</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2</a:t>
            </a:r>
            <a:r>
              <a:rPr lang="en-GB" sz="1200">
                <a:latin typeface="Helvetica Neue"/>
                <a:ea typeface="Helvetica Neue"/>
                <a:cs typeface="Helvetica Neue"/>
                <a:sym typeface="Helvetica Neue"/>
              </a:rPr>
              <a:t> : Hispanic</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3</a:t>
            </a:r>
            <a:r>
              <a:rPr lang="en-GB" sz="1200">
                <a:latin typeface="Helvetica Neue"/>
                <a:ea typeface="Helvetica Neue"/>
                <a:cs typeface="Helvetica Neue"/>
                <a:sym typeface="Helvetica Neue"/>
              </a:rPr>
              <a:t> : Asian, Natives and Others</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Frequent Category Imputation</a:t>
            </a:r>
            <a:r>
              <a:rPr lang="en-GB" sz="1200">
                <a:latin typeface="Helvetica Neue"/>
                <a:ea typeface="Helvetica Neue"/>
                <a:cs typeface="Helvetica Neue"/>
                <a:sym typeface="Helvetica Neue"/>
              </a:rPr>
              <a:t> technique used. (</a:t>
            </a:r>
            <a:r>
              <a:rPr lang="en-GB" sz="1000">
                <a:latin typeface="Helvetica Neue"/>
                <a:ea typeface="Helvetica Neue"/>
                <a:cs typeface="Helvetica Neue"/>
                <a:sym typeface="Helvetica Neue"/>
              </a:rPr>
              <a:t>&lt; 5% missing data: MAR assumption</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SMOTE </a:t>
            </a:r>
            <a:r>
              <a:rPr lang="en-GB" sz="1200">
                <a:latin typeface="Helvetica Neue"/>
                <a:ea typeface="Helvetica Neue"/>
                <a:cs typeface="Helvetica Neue"/>
                <a:sym typeface="Helvetica Neue"/>
              </a:rPr>
              <a:t>technique used as oversampling technique for minority classes.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Stratified K-Fold</a:t>
            </a:r>
            <a:r>
              <a:rPr lang="en-GB" sz="1200">
                <a:latin typeface="Helvetica Neue"/>
                <a:ea typeface="Helvetica Neue"/>
                <a:cs typeface="Helvetica Neue"/>
                <a:sym typeface="Helvetica Neue"/>
              </a:rPr>
              <a:t> with 5 splits as Cross-validation technique.</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u="sng">
                <a:latin typeface="Helvetica Neue"/>
                <a:ea typeface="Helvetica Neue"/>
                <a:cs typeface="Helvetica Neue"/>
                <a:sym typeface="Helvetica Neue"/>
              </a:rPr>
              <a:t>Random forest</a:t>
            </a:r>
            <a:r>
              <a:rPr lang="en-GB" sz="1200">
                <a:latin typeface="Helvetica Neue"/>
                <a:ea typeface="Helvetica Neue"/>
                <a:cs typeface="Helvetica Neue"/>
                <a:sym typeface="Helvetica Neue"/>
              </a:rPr>
              <a:t> has the best </a:t>
            </a:r>
            <a:r>
              <a:rPr lang="en-GB" sz="1200">
                <a:latin typeface="Helvetica Neue"/>
                <a:ea typeface="Helvetica Neue"/>
                <a:cs typeface="Helvetica Neue"/>
                <a:sym typeface="Helvetica Neue"/>
              </a:rPr>
              <a:t>accuracy</a:t>
            </a:r>
            <a:r>
              <a:rPr lang="en-GB" sz="1200">
                <a:latin typeface="Helvetica Neue"/>
                <a:ea typeface="Helvetica Neue"/>
                <a:cs typeface="Helvetica Neue"/>
                <a:sym typeface="Helvetica Neue"/>
              </a:rPr>
              <a:t> of </a:t>
            </a:r>
            <a:r>
              <a:rPr b="1" lang="en-GB" sz="1200">
                <a:latin typeface="Helvetica Neue"/>
                <a:ea typeface="Helvetica Neue"/>
                <a:cs typeface="Helvetica Neue"/>
                <a:sym typeface="Helvetica Neue"/>
              </a:rPr>
              <a:t>94%</a:t>
            </a:r>
            <a:r>
              <a:rPr lang="en-GB" sz="1200">
                <a:latin typeface="Helvetica Neue"/>
                <a:ea typeface="Helvetica Neue"/>
                <a:cs typeface="Helvetica Neue"/>
                <a:sym typeface="Helvetica Neue"/>
              </a:rPr>
              <a:t> compared to </a:t>
            </a:r>
            <a:r>
              <a:rPr lang="en-GB" sz="1200" u="sng">
                <a:latin typeface="Helvetica Neue"/>
                <a:ea typeface="Helvetica Neue"/>
                <a:cs typeface="Helvetica Neue"/>
                <a:sym typeface="Helvetica Neue"/>
              </a:rPr>
              <a:t>Gradient Boosting</a:t>
            </a:r>
            <a:r>
              <a:rPr lang="en-GB" sz="1200">
                <a:latin typeface="Helvetica Neue"/>
                <a:ea typeface="Helvetica Neue"/>
                <a:cs typeface="Helvetica Neue"/>
                <a:sym typeface="Helvetica Neue"/>
              </a:rPr>
              <a:t> with </a:t>
            </a:r>
            <a:r>
              <a:rPr b="1" lang="en-GB" sz="1200">
                <a:latin typeface="Helvetica Neue"/>
                <a:ea typeface="Helvetica Neue"/>
                <a:cs typeface="Helvetica Neue"/>
                <a:sym typeface="Helvetica Neue"/>
              </a:rPr>
              <a:t>89%</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u="sng">
                <a:solidFill>
                  <a:schemeClr val="dk1"/>
                </a:solidFill>
                <a:latin typeface="Helvetica Neue"/>
                <a:ea typeface="Helvetica Neue"/>
                <a:cs typeface="Helvetica Neue"/>
                <a:sym typeface="Helvetica Neue"/>
              </a:rPr>
              <a:t>Gradient Boosting</a:t>
            </a:r>
            <a:r>
              <a:rPr lang="en-GB" sz="1200">
                <a:solidFill>
                  <a:schemeClr val="dk1"/>
                </a:solidFill>
                <a:latin typeface="Helvetica Neue"/>
                <a:ea typeface="Helvetica Neue"/>
                <a:cs typeface="Helvetica Neue"/>
                <a:sym typeface="Helvetica Neue"/>
              </a:rPr>
              <a:t> has better AUC score for all the 4 classes.</a:t>
            </a:r>
            <a:endParaRPr sz="12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sp>
        <p:nvSpPr>
          <p:cNvPr id="155" name="Google Shape;155;p25"/>
          <p:cNvSpPr txBox="1"/>
          <p:nvPr/>
        </p:nvSpPr>
        <p:spPr>
          <a:xfrm>
            <a:off x="492875" y="230550"/>
            <a:ext cx="337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Predicting Killer’s Age Group</a:t>
            </a:r>
            <a:endParaRPr b="1" sz="1800">
              <a:latin typeface="Helvetica Neue"/>
              <a:ea typeface="Helvetica Neue"/>
              <a:cs typeface="Helvetica Neue"/>
              <a:sym typeface="Helvetica Neue"/>
            </a:endParaRPr>
          </a:p>
        </p:txBody>
      </p:sp>
      <p:sp>
        <p:nvSpPr>
          <p:cNvPr id="156" name="Google Shape;156;p25"/>
          <p:cNvSpPr txBox="1"/>
          <p:nvPr/>
        </p:nvSpPr>
        <p:spPr>
          <a:xfrm>
            <a:off x="4572000" y="666425"/>
            <a:ext cx="112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Random Forest</a:t>
            </a:r>
            <a:endParaRPr sz="1000">
              <a:latin typeface="Helvetica Neue"/>
              <a:ea typeface="Helvetica Neue"/>
              <a:cs typeface="Helvetica Neue"/>
              <a:sym typeface="Helvetica Neue"/>
            </a:endParaRPr>
          </a:p>
        </p:txBody>
      </p:sp>
      <p:sp>
        <p:nvSpPr>
          <p:cNvPr id="157" name="Google Shape;157;p25"/>
          <p:cNvSpPr txBox="1"/>
          <p:nvPr/>
        </p:nvSpPr>
        <p:spPr>
          <a:xfrm>
            <a:off x="7228600" y="666425"/>
            <a:ext cx="150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Gradient Boosting</a:t>
            </a:r>
            <a:endParaRPr sz="1000">
              <a:latin typeface="Helvetica Neue"/>
              <a:ea typeface="Helvetica Neue"/>
              <a:cs typeface="Helvetica Neue"/>
              <a:sym typeface="Helvetica Neue"/>
            </a:endParaRPr>
          </a:p>
        </p:txBody>
      </p:sp>
      <p:sp>
        <p:nvSpPr>
          <p:cNvPr id="158" name="Google Shape;158;p25"/>
          <p:cNvSpPr txBox="1"/>
          <p:nvPr/>
        </p:nvSpPr>
        <p:spPr>
          <a:xfrm>
            <a:off x="4311750" y="2910575"/>
            <a:ext cx="164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Logistic Regression</a:t>
            </a:r>
            <a:endParaRPr sz="1000">
              <a:latin typeface="Helvetica Neue"/>
              <a:ea typeface="Helvetica Neue"/>
              <a:cs typeface="Helvetica Neue"/>
              <a:sym typeface="Helvetica Neue"/>
            </a:endParaRPr>
          </a:p>
        </p:txBody>
      </p:sp>
      <p:sp>
        <p:nvSpPr>
          <p:cNvPr id="159" name="Google Shape;159;p25"/>
          <p:cNvSpPr txBox="1"/>
          <p:nvPr/>
        </p:nvSpPr>
        <p:spPr>
          <a:xfrm>
            <a:off x="7228600" y="2910575"/>
            <a:ext cx="150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KNN</a:t>
            </a:r>
            <a:endParaRPr sz="1000">
              <a:latin typeface="Helvetica Neue"/>
              <a:ea typeface="Helvetica Neue"/>
              <a:cs typeface="Helvetica Neue"/>
              <a:sym typeface="Helvetica Neue"/>
            </a:endParaRPr>
          </a:p>
        </p:txBody>
      </p:sp>
      <p:sp>
        <p:nvSpPr>
          <p:cNvPr id="160" name="Google Shape;160;p25"/>
          <p:cNvSpPr txBox="1"/>
          <p:nvPr/>
        </p:nvSpPr>
        <p:spPr>
          <a:xfrm>
            <a:off x="142550" y="790475"/>
            <a:ext cx="36495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have 4 categories of Age Group:</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0</a:t>
            </a:r>
            <a:r>
              <a:rPr lang="en-GB" sz="1200">
                <a:latin typeface="Helvetica Neue"/>
                <a:ea typeface="Helvetica Neue"/>
                <a:cs typeface="Helvetica Neue"/>
                <a:sym typeface="Helvetica Neue"/>
              </a:rPr>
              <a:t> : 10</a:t>
            </a:r>
            <a:r>
              <a:rPr lang="en-GB" sz="1200">
                <a:latin typeface="Helvetica Neue"/>
                <a:ea typeface="Helvetica Neue"/>
                <a:cs typeface="Helvetica Neue"/>
                <a:sym typeface="Helvetica Neue"/>
              </a:rPr>
              <a:t> </a:t>
            </a:r>
            <a:r>
              <a:rPr lang="en-GB" sz="1200">
                <a:latin typeface="Helvetica Neue"/>
                <a:ea typeface="Helvetica Neue"/>
                <a:cs typeface="Helvetica Neue"/>
                <a:sym typeface="Helvetica Neue"/>
              </a:rPr>
              <a:t>-</a:t>
            </a:r>
            <a:r>
              <a:rPr lang="en-GB" sz="1200">
                <a:latin typeface="Helvetica Neue"/>
                <a:ea typeface="Helvetica Neue"/>
                <a:cs typeface="Helvetica Neue"/>
                <a:sym typeface="Helvetica Neue"/>
              </a:rPr>
              <a:t> 2</a:t>
            </a:r>
            <a:r>
              <a:rPr lang="en-GB" sz="1200">
                <a:latin typeface="Helvetica Neue"/>
                <a:ea typeface="Helvetica Neue"/>
                <a:cs typeface="Helvetica Neue"/>
                <a:sym typeface="Helvetica Neue"/>
              </a:rPr>
              <a:t>0 years old</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1</a:t>
            </a:r>
            <a:r>
              <a:rPr lang="en-GB" sz="1200">
                <a:latin typeface="Helvetica Neue"/>
                <a:ea typeface="Helvetica Neue"/>
                <a:cs typeface="Helvetica Neue"/>
                <a:sym typeface="Helvetica Neue"/>
              </a:rPr>
              <a:t> : 20 - 30</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2</a:t>
            </a:r>
            <a:r>
              <a:rPr lang="en-GB" sz="1200">
                <a:latin typeface="Helvetica Neue"/>
                <a:ea typeface="Helvetica Neue"/>
                <a:cs typeface="Helvetica Neue"/>
                <a:sym typeface="Helvetica Neue"/>
              </a:rPr>
              <a:t> : 30 - 40</a:t>
            </a:r>
            <a:endParaRPr sz="1200">
              <a:latin typeface="Helvetica Neue"/>
              <a:ea typeface="Helvetica Neue"/>
              <a:cs typeface="Helvetica Neue"/>
              <a:sym typeface="Helvetica Neue"/>
            </a:endParaRPr>
          </a:p>
          <a:p>
            <a:pPr indent="-304800" lvl="0" marL="9144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3</a:t>
            </a:r>
            <a:r>
              <a:rPr lang="en-GB" sz="1200">
                <a:latin typeface="Helvetica Neue"/>
                <a:ea typeface="Helvetica Neue"/>
                <a:cs typeface="Helvetica Neue"/>
                <a:sym typeface="Helvetica Neue"/>
              </a:rPr>
              <a:t> : 40 - 50, 50 - 60, 60 - 70, 70 - 80</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Frequent Category Imputation</a:t>
            </a:r>
            <a:r>
              <a:rPr lang="en-GB" sz="1200">
                <a:latin typeface="Helvetica Neue"/>
                <a:ea typeface="Helvetica Neue"/>
                <a:cs typeface="Helvetica Neue"/>
                <a:sym typeface="Helvetica Neue"/>
              </a:rPr>
              <a:t> technique used. (</a:t>
            </a:r>
            <a:r>
              <a:rPr lang="en-GB" sz="1000">
                <a:latin typeface="Helvetica Neue"/>
                <a:ea typeface="Helvetica Neue"/>
                <a:cs typeface="Helvetica Neue"/>
                <a:sym typeface="Helvetica Neue"/>
              </a:rPr>
              <a:t>&lt; 5% missing data: MAR assumption</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SMOTE </a:t>
            </a:r>
            <a:r>
              <a:rPr lang="en-GB" sz="1200">
                <a:latin typeface="Helvetica Neue"/>
                <a:ea typeface="Helvetica Neue"/>
                <a:cs typeface="Helvetica Neue"/>
                <a:sym typeface="Helvetica Neue"/>
              </a:rPr>
              <a:t>technique used as oversampling technique for minority classes.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GB" sz="1200">
                <a:latin typeface="Helvetica Neue"/>
                <a:ea typeface="Helvetica Neue"/>
                <a:cs typeface="Helvetica Neue"/>
                <a:sym typeface="Helvetica Neue"/>
              </a:rPr>
              <a:t>Stratified K-Fold</a:t>
            </a:r>
            <a:r>
              <a:rPr lang="en-GB" sz="1200">
                <a:latin typeface="Helvetica Neue"/>
                <a:ea typeface="Helvetica Neue"/>
                <a:cs typeface="Helvetica Neue"/>
                <a:sym typeface="Helvetica Neue"/>
              </a:rPr>
              <a:t> with 5 splits as Cross-validation technique.</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u="sng">
                <a:solidFill>
                  <a:schemeClr val="dk1"/>
                </a:solidFill>
                <a:latin typeface="Helvetica Neue"/>
                <a:ea typeface="Helvetica Neue"/>
                <a:cs typeface="Helvetica Neue"/>
                <a:sym typeface="Helvetica Neue"/>
              </a:rPr>
              <a:t>Gradient Boosting</a:t>
            </a:r>
            <a:r>
              <a:rPr lang="en-GB" sz="1200">
                <a:solidFill>
                  <a:schemeClr val="dk1"/>
                </a:solidFill>
                <a:latin typeface="Helvetica Neue"/>
                <a:ea typeface="Helvetica Neue"/>
                <a:cs typeface="Helvetica Neue"/>
                <a:sym typeface="Helvetica Neue"/>
              </a:rPr>
              <a:t> has the best balanced accuracy of </a:t>
            </a:r>
            <a:r>
              <a:rPr b="1" lang="en-GB" sz="1200">
                <a:solidFill>
                  <a:schemeClr val="dk1"/>
                </a:solidFill>
                <a:latin typeface="Helvetica Neue"/>
                <a:ea typeface="Helvetica Neue"/>
                <a:cs typeface="Helvetica Neue"/>
                <a:sym typeface="Helvetica Neue"/>
              </a:rPr>
              <a:t>33%</a:t>
            </a:r>
            <a:r>
              <a:rPr lang="en-GB" sz="1200">
                <a:solidFill>
                  <a:schemeClr val="dk1"/>
                </a:solidFill>
                <a:latin typeface="Helvetica Neue"/>
                <a:ea typeface="Helvetica Neue"/>
                <a:cs typeface="Helvetica Neue"/>
                <a:sym typeface="Helvetica Neue"/>
              </a:rPr>
              <a:t> compared to </a:t>
            </a:r>
            <a:r>
              <a:rPr lang="en-GB" sz="1200" u="sng">
                <a:solidFill>
                  <a:schemeClr val="dk1"/>
                </a:solidFill>
                <a:latin typeface="Helvetica Neue"/>
                <a:ea typeface="Helvetica Neue"/>
                <a:cs typeface="Helvetica Neue"/>
                <a:sym typeface="Helvetica Neue"/>
              </a:rPr>
              <a:t>Gradient Boosting</a:t>
            </a:r>
            <a:r>
              <a:rPr lang="en-GB" sz="1200">
                <a:solidFill>
                  <a:schemeClr val="dk1"/>
                </a:solidFill>
                <a:latin typeface="Helvetica Neue"/>
                <a:ea typeface="Helvetica Neue"/>
                <a:cs typeface="Helvetica Neue"/>
                <a:sym typeface="Helvetica Neue"/>
              </a:rPr>
              <a:t> with </a:t>
            </a:r>
            <a:r>
              <a:rPr b="1" lang="en-GB" sz="1200">
                <a:solidFill>
                  <a:schemeClr val="dk1"/>
                </a:solidFill>
                <a:latin typeface="Helvetica Neue"/>
                <a:ea typeface="Helvetica Neue"/>
                <a:cs typeface="Helvetica Neue"/>
                <a:sym typeface="Helvetica Neue"/>
              </a:rPr>
              <a:t>31%</a:t>
            </a:r>
            <a:r>
              <a:rPr lang="en-GB" sz="1200">
                <a:solidFill>
                  <a:schemeClr val="dk1"/>
                </a:solidFill>
                <a:latin typeface="Helvetica Neue"/>
                <a:ea typeface="Helvetica Neue"/>
                <a:cs typeface="Helvetica Neue"/>
                <a:sym typeface="Helvetica Neue"/>
              </a:rPr>
              <a:t>.</a:t>
            </a:r>
            <a:br>
              <a:rPr lang="en-GB"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u="sng">
                <a:solidFill>
                  <a:schemeClr val="dk1"/>
                </a:solidFill>
                <a:latin typeface="Helvetica Neue"/>
                <a:ea typeface="Helvetica Neue"/>
                <a:cs typeface="Helvetica Neue"/>
                <a:sym typeface="Helvetica Neue"/>
              </a:rPr>
              <a:t>Random forest</a:t>
            </a:r>
            <a:r>
              <a:rPr lang="en-GB" sz="1200">
                <a:solidFill>
                  <a:schemeClr val="dk1"/>
                </a:solidFill>
                <a:latin typeface="Helvetica Neue"/>
                <a:ea typeface="Helvetica Neue"/>
                <a:cs typeface="Helvetica Neue"/>
                <a:sym typeface="Helvetica Neue"/>
              </a:rPr>
              <a:t>  has better AUC score of 0.61.</a:t>
            </a:r>
            <a:endParaRPr sz="1200">
              <a:latin typeface="Helvetica Neue"/>
              <a:ea typeface="Helvetica Neue"/>
              <a:cs typeface="Helvetica Neue"/>
              <a:sym typeface="Helvetica Neue"/>
            </a:endParaRPr>
          </a:p>
        </p:txBody>
      </p:sp>
      <p:pic>
        <p:nvPicPr>
          <p:cNvPr id="161" name="Google Shape;161;p25"/>
          <p:cNvPicPr preferRelativeResize="0"/>
          <p:nvPr/>
        </p:nvPicPr>
        <p:blipFill>
          <a:blip r:embed="rId4">
            <a:alphaModFix/>
          </a:blip>
          <a:stretch>
            <a:fillRect/>
          </a:stretch>
        </p:blipFill>
        <p:spPr>
          <a:xfrm>
            <a:off x="6582400" y="1046225"/>
            <a:ext cx="2412499" cy="1745450"/>
          </a:xfrm>
          <a:prstGeom prst="rect">
            <a:avLst/>
          </a:prstGeom>
          <a:noFill/>
          <a:ln>
            <a:noFill/>
          </a:ln>
        </p:spPr>
      </p:pic>
      <p:pic>
        <p:nvPicPr>
          <p:cNvPr id="162" name="Google Shape;162;p25"/>
          <p:cNvPicPr preferRelativeResize="0"/>
          <p:nvPr/>
        </p:nvPicPr>
        <p:blipFill>
          <a:blip r:embed="rId5">
            <a:alphaModFix/>
          </a:blip>
          <a:stretch>
            <a:fillRect/>
          </a:stretch>
        </p:blipFill>
        <p:spPr>
          <a:xfrm>
            <a:off x="3926150" y="3249275"/>
            <a:ext cx="2412499" cy="1745440"/>
          </a:xfrm>
          <a:prstGeom prst="rect">
            <a:avLst/>
          </a:prstGeom>
          <a:noFill/>
          <a:ln>
            <a:noFill/>
          </a:ln>
        </p:spPr>
      </p:pic>
      <p:pic>
        <p:nvPicPr>
          <p:cNvPr id="163" name="Google Shape;163;p25"/>
          <p:cNvPicPr preferRelativeResize="0"/>
          <p:nvPr/>
        </p:nvPicPr>
        <p:blipFill>
          <a:blip r:embed="rId6">
            <a:alphaModFix/>
          </a:blip>
          <a:stretch>
            <a:fillRect/>
          </a:stretch>
        </p:blipFill>
        <p:spPr>
          <a:xfrm>
            <a:off x="3926149" y="1046225"/>
            <a:ext cx="2412499" cy="1745440"/>
          </a:xfrm>
          <a:prstGeom prst="rect">
            <a:avLst/>
          </a:prstGeom>
          <a:noFill/>
          <a:ln>
            <a:noFill/>
          </a:ln>
        </p:spPr>
      </p:pic>
      <p:pic>
        <p:nvPicPr>
          <p:cNvPr id="164" name="Google Shape;164;p25"/>
          <p:cNvPicPr preferRelativeResize="0"/>
          <p:nvPr/>
        </p:nvPicPr>
        <p:blipFill>
          <a:blip r:embed="rId7">
            <a:alphaModFix/>
          </a:blip>
          <a:stretch>
            <a:fillRect/>
          </a:stretch>
        </p:blipFill>
        <p:spPr>
          <a:xfrm>
            <a:off x="6582400" y="3249280"/>
            <a:ext cx="2412499" cy="1745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2269950" y="2079150"/>
            <a:ext cx="46041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latin typeface="Helvetica Neue"/>
                <a:ea typeface="Helvetica Neue"/>
                <a:cs typeface="Helvetica Neue"/>
                <a:sym typeface="Helvetica Neue"/>
              </a:rPr>
              <a:t>What led to the decline of serial killers?</a:t>
            </a:r>
            <a:endParaRPr b="1" sz="26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492875" y="230550"/>
            <a:ext cx="47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What led to the decline of serial killers?</a:t>
            </a:r>
            <a:endParaRPr b="1" sz="1800">
              <a:latin typeface="Helvetica Neue"/>
              <a:ea typeface="Helvetica Neue"/>
              <a:cs typeface="Helvetica Neue"/>
              <a:sym typeface="Helvetica Neue"/>
            </a:endParaRPr>
          </a:p>
        </p:txBody>
      </p:sp>
      <p:sp>
        <p:nvSpPr>
          <p:cNvPr id="175" name="Google Shape;175;p27"/>
          <p:cNvSpPr txBox="1"/>
          <p:nvPr/>
        </p:nvSpPr>
        <p:spPr>
          <a:xfrm>
            <a:off x="219750" y="789950"/>
            <a:ext cx="2984100" cy="4248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Overall, the </a:t>
            </a:r>
            <a:r>
              <a:rPr lang="en-GB" sz="1200">
                <a:solidFill>
                  <a:schemeClr val="dk1"/>
                </a:solidFill>
                <a:latin typeface="Helvetica Neue"/>
                <a:ea typeface="Helvetica Neue"/>
                <a:cs typeface="Helvetica Neue"/>
                <a:sym typeface="Helvetica Neue"/>
              </a:rPr>
              <a:t>number of incidents </a:t>
            </a:r>
            <a:r>
              <a:rPr lang="en-GB" sz="1200">
                <a:latin typeface="Helvetica Neue"/>
                <a:ea typeface="Helvetica Neue"/>
                <a:cs typeface="Helvetica Neue"/>
                <a:sym typeface="Helvetica Neue"/>
              </a:rPr>
              <a:t>by serial killers had been on the </a:t>
            </a:r>
            <a:r>
              <a:rPr b="1" lang="en-GB" sz="1200">
                <a:latin typeface="Helvetica Neue"/>
                <a:ea typeface="Helvetica Neue"/>
                <a:cs typeface="Helvetica Neue"/>
                <a:sym typeface="Helvetica Neue"/>
              </a:rPr>
              <a:t>decline</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u="sng">
                <a:latin typeface="Helvetica Neue"/>
                <a:ea typeface="Helvetica Neue"/>
                <a:cs typeface="Helvetica Neue"/>
                <a:sym typeface="Helvetica Neue"/>
              </a:rPr>
              <a:t>Granger causality</a:t>
            </a:r>
            <a:r>
              <a:rPr lang="en-GB" sz="1200">
                <a:latin typeface="Helvetica Neue"/>
                <a:ea typeface="Helvetica Neue"/>
                <a:cs typeface="Helvetica Neue"/>
                <a:sym typeface="Helvetica Neue"/>
              </a:rPr>
              <a:t> test was used to check if </a:t>
            </a:r>
            <a:r>
              <a:rPr b="1" lang="en-GB" sz="1200">
                <a:latin typeface="Helvetica Neue"/>
                <a:ea typeface="Helvetica Neue"/>
                <a:cs typeface="Helvetica Neue"/>
                <a:sym typeface="Helvetica Neue"/>
              </a:rPr>
              <a:t>Inflation </a:t>
            </a:r>
            <a:r>
              <a:rPr lang="en-GB" sz="1200">
                <a:latin typeface="Helvetica Neue"/>
                <a:ea typeface="Helvetica Neue"/>
                <a:cs typeface="Helvetica Neue"/>
                <a:sym typeface="Helvetica Neue"/>
              </a:rPr>
              <a:t>or </a:t>
            </a:r>
            <a:r>
              <a:rPr b="1" lang="en-GB" sz="1200">
                <a:latin typeface="Helvetica Neue"/>
                <a:ea typeface="Helvetica Neue"/>
                <a:cs typeface="Helvetica Neue"/>
                <a:sym typeface="Helvetica Neue"/>
              </a:rPr>
              <a:t>Unemployment </a:t>
            </a:r>
            <a:r>
              <a:rPr lang="en-GB" sz="1200">
                <a:latin typeface="Helvetica Neue"/>
                <a:ea typeface="Helvetica Neue"/>
                <a:cs typeface="Helvetica Neue"/>
                <a:sym typeface="Helvetica Neue"/>
              </a:rPr>
              <a:t>can be used to predict the number of incidents. Note that a </a:t>
            </a:r>
            <a:r>
              <a:rPr b="1" lang="en-GB" sz="1200">
                <a:latin typeface="Helvetica Neue"/>
                <a:ea typeface="Helvetica Neue"/>
                <a:cs typeface="Helvetica Neue"/>
                <a:sym typeface="Helvetica Neue"/>
              </a:rPr>
              <a:t>predictive relationship</a:t>
            </a:r>
            <a:r>
              <a:rPr lang="en-GB" sz="1200">
                <a:latin typeface="Helvetica Neue"/>
                <a:ea typeface="Helvetica Neue"/>
                <a:cs typeface="Helvetica Neue"/>
                <a:sym typeface="Helvetica Neue"/>
              </a:rPr>
              <a:t> does not imply a </a:t>
            </a:r>
            <a:r>
              <a:rPr b="1" lang="en-GB" sz="1200">
                <a:latin typeface="Helvetica Neue"/>
                <a:ea typeface="Helvetica Neue"/>
                <a:cs typeface="Helvetica Neue"/>
                <a:sym typeface="Helvetica Neue"/>
              </a:rPr>
              <a:t>causal relationship</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P-value is not significant for </a:t>
            </a:r>
            <a:r>
              <a:rPr lang="en-GB" sz="1200">
                <a:solidFill>
                  <a:schemeClr val="dk1"/>
                </a:solidFill>
                <a:latin typeface="Helvetica Neue"/>
                <a:ea typeface="Helvetica Neue"/>
                <a:cs typeface="Helvetica Neue"/>
                <a:sym typeface="Helvetica Neue"/>
              </a:rPr>
              <a:t>number of incidents</a:t>
            </a:r>
            <a:r>
              <a:rPr lang="en-GB" sz="1200">
                <a:latin typeface="Helvetica Neue"/>
                <a:ea typeface="Helvetica Neue"/>
                <a:cs typeface="Helvetica Neue"/>
                <a:sym typeface="Helvetica Neue"/>
              </a:rPr>
              <a:t> and Unemployment. But p-value is significant for </a:t>
            </a:r>
            <a:r>
              <a:rPr lang="en-GB" sz="1200">
                <a:solidFill>
                  <a:schemeClr val="dk1"/>
                </a:solidFill>
                <a:latin typeface="Helvetica Neue"/>
                <a:ea typeface="Helvetica Neue"/>
                <a:cs typeface="Helvetica Neue"/>
                <a:sym typeface="Helvetica Neue"/>
              </a:rPr>
              <a:t>number of incidents</a:t>
            </a:r>
            <a:r>
              <a:rPr lang="en-GB" sz="1200">
                <a:latin typeface="Helvetica Neue"/>
                <a:ea typeface="Helvetica Neue"/>
                <a:cs typeface="Helvetica Neue"/>
                <a:sym typeface="Helvetica Neue"/>
              </a:rPr>
              <a:t> and Inflation rate at lag 2 and 5.</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can also observe from the graph that both inflation and the </a:t>
            </a:r>
            <a:r>
              <a:rPr lang="en-GB" sz="1200">
                <a:solidFill>
                  <a:schemeClr val="dk1"/>
                </a:solidFill>
                <a:latin typeface="Helvetica Neue"/>
                <a:ea typeface="Helvetica Neue"/>
                <a:cs typeface="Helvetica Neue"/>
                <a:sym typeface="Helvetica Neue"/>
              </a:rPr>
              <a:t>number of incidents</a:t>
            </a:r>
            <a:r>
              <a:rPr lang="en-GB" sz="1200">
                <a:latin typeface="Helvetica Neue"/>
                <a:ea typeface="Helvetica Neue"/>
                <a:cs typeface="Helvetica Neue"/>
                <a:sym typeface="Helvetica Neue"/>
              </a:rPr>
              <a:t> has a similar </a:t>
            </a:r>
            <a:r>
              <a:rPr b="1" lang="en-GB" sz="1200">
                <a:latin typeface="Helvetica Neue"/>
                <a:ea typeface="Helvetica Neue"/>
                <a:cs typeface="Helvetica Neue"/>
                <a:sym typeface="Helvetica Neue"/>
              </a:rPr>
              <a:t>decreasing trend</a:t>
            </a:r>
            <a:r>
              <a:rPr lang="en-GB"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pic>
        <p:nvPicPr>
          <p:cNvPr id="176" name="Google Shape;176;p27"/>
          <p:cNvPicPr preferRelativeResize="0"/>
          <p:nvPr/>
        </p:nvPicPr>
        <p:blipFill>
          <a:blip r:embed="rId3">
            <a:alphaModFix/>
          </a:blip>
          <a:stretch>
            <a:fillRect/>
          </a:stretch>
        </p:blipFill>
        <p:spPr>
          <a:xfrm>
            <a:off x="3364326" y="1446302"/>
            <a:ext cx="5571625" cy="2399503"/>
          </a:xfrm>
          <a:prstGeom prst="rect">
            <a:avLst/>
          </a:prstGeom>
          <a:noFill/>
          <a:ln>
            <a:noFill/>
          </a:ln>
        </p:spPr>
      </p:pic>
      <p:sp>
        <p:nvSpPr>
          <p:cNvPr id="177" name="Google Shape;177;p27"/>
          <p:cNvSpPr txBox="1"/>
          <p:nvPr/>
        </p:nvSpPr>
        <p:spPr>
          <a:xfrm>
            <a:off x="3545600" y="3935125"/>
            <a:ext cx="4261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latin typeface="Helvetica Neue"/>
                <a:ea typeface="Helvetica Neue"/>
                <a:cs typeface="Helvetica Neue"/>
                <a:sym typeface="Helvetica Neue"/>
              </a:rPr>
              <a:t>Data Source:</a:t>
            </a:r>
            <a:br>
              <a:rPr i="1" lang="en-GB" sz="900">
                <a:latin typeface="Helvetica Neue"/>
                <a:ea typeface="Helvetica Neue"/>
                <a:cs typeface="Helvetica Neue"/>
                <a:sym typeface="Helvetica Neue"/>
              </a:rPr>
            </a:br>
            <a:r>
              <a:rPr i="1" lang="en-GB" sz="900">
                <a:latin typeface="Helvetica Neue"/>
                <a:ea typeface="Helvetica Neue"/>
                <a:cs typeface="Helvetica Neue"/>
                <a:sym typeface="Helvetica Neue"/>
              </a:rPr>
              <a:t>1. U.S Bureau of Labor Statistics</a:t>
            </a:r>
            <a:endParaRPr i="1" sz="900">
              <a:latin typeface="Helvetica Neue"/>
              <a:ea typeface="Helvetica Neue"/>
              <a:cs typeface="Helvetica Neue"/>
              <a:sym typeface="Helvetica Neue"/>
            </a:endParaRPr>
          </a:p>
          <a:p>
            <a:pPr indent="0" lvl="0" marL="0" rtl="0" algn="l">
              <a:spcBef>
                <a:spcPts val="0"/>
              </a:spcBef>
              <a:spcAft>
                <a:spcPts val="0"/>
              </a:spcAft>
              <a:buNone/>
            </a:pPr>
            <a:r>
              <a:rPr i="1" lang="en-GB" sz="900">
                <a:latin typeface="Helvetica Neue"/>
                <a:ea typeface="Helvetica Neue"/>
                <a:cs typeface="Helvetica Neue"/>
                <a:sym typeface="Helvetica Neue"/>
              </a:rPr>
              <a:t>2. Radford/FGCU Serial Killer Database</a:t>
            </a:r>
            <a:endParaRPr i="1" sz="9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2269950" y="2079150"/>
            <a:ext cx="46041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latin typeface="Helvetica Neue"/>
                <a:ea typeface="Helvetica Neue"/>
                <a:cs typeface="Helvetica Neue"/>
                <a:sym typeface="Helvetica Neue"/>
              </a:rPr>
              <a:t>Are mass murderers the new facet of serial killers?</a:t>
            </a:r>
            <a:endParaRPr b="1" sz="26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3308676" y="1456150"/>
            <a:ext cx="5571625" cy="2399499"/>
          </a:xfrm>
          <a:prstGeom prst="rect">
            <a:avLst/>
          </a:prstGeom>
          <a:noFill/>
          <a:ln>
            <a:noFill/>
          </a:ln>
        </p:spPr>
      </p:pic>
      <p:sp>
        <p:nvSpPr>
          <p:cNvPr id="188" name="Google Shape;188;p29"/>
          <p:cNvSpPr txBox="1"/>
          <p:nvPr/>
        </p:nvSpPr>
        <p:spPr>
          <a:xfrm>
            <a:off x="492875" y="230550"/>
            <a:ext cx="597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Are mass murderers the new facet of serial killers?</a:t>
            </a:r>
            <a:endParaRPr b="1" sz="1800">
              <a:latin typeface="Helvetica Neue"/>
              <a:ea typeface="Helvetica Neue"/>
              <a:cs typeface="Helvetica Neue"/>
              <a:sym typeface="Helvetica Neue"/>
            </a:endParaRPr>
          </a:p>
        </p:txBody>
      </p:sp>
      <p:sp>
        <p:nvSpPr>
          <p:cNvPr id="189" name="Google Shape;189;p29"/>
          <p:cNvSpPr txBox="1"/>
          <p:nvPr/>
        </p:nvSpPr>
        <p:spPr>
          <a:xfrm>
            <a:off x="219750" y="789950"/>
            <a:ext cx="29841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The number of serial killer and mass shooting incidents were filtered from 1976 to 2020.</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As the </a:t>
            </a:r>
            <a:r>
              <a:rPr lang="en-GB" sz="1200">
                <a:latin typeface="Helvetica Neue"/>
                <a:ea typeface="Helvetica Neue"/>
                <a:cs typeface="Helvetica Neue"/>
                <a:sym typeface="Helvetica Neue"/>
              </a:rPr>
              <a:t>number of serial killer incidents has been on the decline, the number of mass public shootings has been </a:t>
            </a:r>
            <a:r>
              <a:rPr b="1" lang="en-GB" sz="1200">
                <a:latin typeface="Helvetica Neue"/>
                <a:ea typeface="Helvetica Neue"/>
                <a:cs typeface="Helvetica Neue"/>
                <a:sym typeface="Helvetica Neue"/>
              </a:rPr>
              <a:t>increasing</a:t>
            </a:r>
            <a:r>
              <a:rPr lang="en-GB" sz="1200">
                <a:latin typeface="Helvetica Neue"/>
                <a:ea typeface="Helvetica Neue"/>
                <a:cs typeface="Helvetica Neue"/>
                <a:sym typeface="Helvetica Neue"/>
              </a:rPr>
              <a: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Part of the reason for the rise of mass shootings is due to the ease of availability of guns and lack of gun control in the U.S.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can confidently conclude that we now have less serial killing incidents than mass public shooting incidents. The current laws, culture and environment is giving birth to more mass shooting murderers.</a:t>
            </a:r>
            <a:endParaRPr sz="1200">
              <a:latin typeface="Helvetica Neue"/>
              <a:ea typeface="Helvetica Neue"/>
              <a:cs typeface="Helvetica Neue"/>
              <a:sym typeface="Helvetica Neue"/>
            </a:endParaRPr>
          </a:p>
        </p:txBody>
      </p:sp>
      <p:sp>
        <p:nvSpPr>
          <p:cNvPr id="190" name="Google Shape;190;p29"/>
          <p:cNvSpPr txBox="1"/>
          <p:nvPr/>
        </p:nvSpPr>
        <p:spPr>
          <a:xfrm>
            <a:off x="3466100" y="3927175"/>
            <a:ext cx="4261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latin typeface="Helvetica Neue"/>
                <a:ea typeface="Helvetica Neue"/>
                <a:cs typeface="Helvetica Neue"/>
                <a:sym typeface="Helvetica Neue"/>
              </a:rPr>
              <a:t>Data Source:</a:t>
            </a:r>
            <a:br>
              <a:rPr i="1" lang="en-GB" sz="900">
                <a:latin typeface="Helvetica Neue"/>
                <a:ea typeface="Helvetica Neue"/>
                <a:cs typeface="Helvetica Neue"/>
                <a:sym typeface="Helvetica Neue"/>
              </a:rPr>
            </a:br>
            <a:r>
              <a:rPr i="1" lang="en-GB" sz="900">
                <a:latin typeface="Helvetica Neue"/>
                <a:ea typeface="Helvetica Neue"/>
                <a:cs typeface="Helvetica Neue"/>
                <a:sym typeface="Helvetica Neue"/>
              </a:rPr>
              <a:t>1. </a:t>
            </a:r>
            <a:r>
              <a:rPr i="1" lang="en-GB" sz="900">
                <a:latin typeface="Helvetica Neue"/>
                <a:ea typeface="Helvetica Neue"/>
                <a:cs typeface="Helvetica Neue"/>
                <a:sym typeface="Helvetica Neue"/>
              </a:rPr>
              <a:t>The Violence Project: Mass Public Shootings in the United States, 1966–2022</a:t>
            </a:r>
            <a:endParaRPr i="1" sz="900">
              <a:latin typeface="Helvetica Neue"/>
              <a:ea typeface="Helvetica Neue"/>
              <a:cs typeface="Helvetica Neue"/>
              <a:sym typeface="Helvetica Neue"/>
            </a:endParaRPr>
          </a:p>
          <a:p>
            <a:pPr indent="0" lvl="0" marL="0" rtl="0" algn="l">
              <a:spcBef>
                <a:spcPts val="0"/>
              </a:spcBef>
              <a:spcAft>
                <a:spcPts val="0"/>
              </a:spcAft>
              <a:buNone/>
            </a:pPr>
            <a:r>
              <a:rPr i="1" lang="en-GB" sz="900">
                <a:latin typeface="Helvetica Neue"/>
                <a:ea typeface="Helvetica Neue"/>
                <a:cs typeface="Helvetica Neue"/>
                <a:sym typeface="Helvetica Neue"/>
              </a:rPr>
              <a:t>2. Radford/FGCU Serial Killer Database</a:t>
            </a:r>
            <a:endParaRPr i="1" sz="900">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492875" y="230550"/>
            <a:ext cx="31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Conclusion</a:t>
            </a:r>
            <a:endParaRPr b="1" sz="1800">
              <a:latin typeface="Helvetica Neue"/>
              <a:ea typeface="Helvetica Neue"/>
              <a:cs typeface="Helvetica Neue"/>
              <a:sym typeface="Helvetica Neue"/>
            </a:endParaRPr>
          </a:p>
        </p:txBody>
      </p:sp>
      <p:sp>
        <p:nvSpPr>
          <p:cNvPr id="196" name="Google Shape;196;p30"/>
          <p:cNvSpPr txBox="1"/>
          <p:nvPr/>
        </p:nvSpPr>
        <p:spPr>
          <a:xfrm>
            <a:off x="362850" y="789950"/>
            <a:ext cx="7348500" cy="319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California has the most total victims (1,628), but it also has the largest population of any US state.</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Across race lines, two-thirds of serial killer victims are white. But when gauged with US Census, black people account for a whopping 24 percent of all victims. </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Gender-wise, victims are essentially split down the middle, with a slight lean toward women.</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More than half of all serial killer victims are below the age of 30.</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solidFill>
                  <a:schemeClr val="dk1"/>
                </a:solidFill>
                <a:latin typeface="Helvetica Neue"/>
                <a:ea typeface="Helvetica Neue"/>
                <a:cs typeface="Helvetica Neue"/>
                <a:sym typeface="Helvetica Neue"/>
              </a:rPr>
              <a:t>The majority of serial killers simply kill for enjoyment.</a:t>
            </a:r>
            <a:br>
              <a:rPr lang="en-GB"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just">
              <a:lnSpc>
                <a:spcPct val="115000"/>
              </a:lnSpc>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If we pursue this study further we plan on predicting more features of the killer like IQ, family background etc. In our current approach we predict the age group of the killer this can be further improved by predicting the right age.</a:t>
            </a:r>
            <a:endParaRPr sz="1200">
              <a:solidFill>
                <a:schemeClr val="dk1"/>
              </a:solidFill>
              <a:latin typeface="Helvetica Neue"/>
              <a:ea typeface="Helvetica Neue"/>
              <a:cs typeface="Helvetica Neue"/>
              <a:sym typeface="Helvetica Neue"/>
            </a:endParaRPr>
          </a:p>
          <a:p>
            <a:pPr indent="0" lvl="0" marL="457200" rtl="0" algn="l">
              <a:spcBef>
                <a:spcPts val="1200"/>
              </a:spcBef>
              <a:spcAft>
                <a:spcPts val="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sp>
        <p:nvSpPr>
          <p:cNvPr id="62" name="Google Shape;62;p14"/>
          <p:cNvSpPr txBox="1"/>
          <p:nvPr/>
        </p:nvSpPr>
        <p:spPr>
          <a:xfrm>
            <a:off x="492875" y="230550"/>
            <a:ext cx="31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What is a Serial Murder?</a:t>
            </a:r>
            <a:endParaRPr b="1" sz="1800">
              <a:latin typeface="Helvetica Neue"/>
              <a:ea typeface="Helvetica Neue"/>
              <a:cs typeface="Helvetica Neue"/>
              <a:sym typeface="Helvetica Neue"/>
            </a:endParaRPr>
          </a:p>
        </p:txBody>
      </p:sp>
      <p:sp>
        <p:nvSpPr>
          <p:cNvPr id="63" name="Google Shape;63;p14"/>
          <p:cNvSpPr txBox="1"/>
          <p:nvPr/>
        </p:nvSpPr>
        <p:spPr>
          <a:xfrm>
            <a:off x="397750" y="1479700"/>
            <a:ext cx="81609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Helvetica Neue"/>
                <a:ea typeface="Helvetica Neue"/>
                <a:cs typeface="Helvetica Neue"/>
                <a:sym typeface="Helvetica Neue"/>
              </a:rPr>
              <a:t>According to the FBI, a serial murder is defined as “unlawful killing of two or more victims by the same offender(s), in separate events”. Though it is a rare event, estimated to comprise less than one percent of all murders committed in a year, serial murder cases present numerous challenges to law enforcement. These cases involve multiple victims, offenders’ behaviour, series may span from days, weeks to months or even years.</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rPr lang="en-GB">
                <a:latin typeface="Helvetica Neue"/>
                <a:ea typeface="Helvetica Neue"/>
                <a:cs typeface="Helvetica Neue"/>
                <a:sym typeface="Helvetica Neue"/>
              </a:rPr>
              <a:t>Thomas K. Hargrove, a retired investigative journalist and founder of nonprofit </a:t>
            </a:r>
            <a:r>
              <a:rPr b="1" lang="en-GB">
                <a:latin typeface="Helvetica Neue"/>
                <a:ea typeface="Helvetica Neue"/>
                <a:cs typeface="Helvetica Neue"/>
                <a:sym typeface="Helvetica Neue"/>
              </a:rPr>
              <a:t>Murder Accountability Project </a:t>
            </a:r>
            <a:r>
              <a:rPr lang="en-GB">
                <a:latin typeface="Helvetica Neue"/>
                <a:ea typeface="Helvetica Neue"/>
                <a:cs typeface="Helvetica Neue"/>
                <a:sym typeface="Helvetica Neue"/>
              </a:rPr>
              <a:t>said that serial murders go unsolved due to linkage blindness, i.e., the inability of law enforcement to communicate or share information in a way that connects similar unsolved crimes. Although a lot of literature on serial killings exists, the application of data science or any kind of data analysis, is minimal</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7742" l="13469" r="12069" t="11690"/>
          <a:stretch/>
        </p:blipFill>
        <p:spPr>
          <a:xfrm>
            <a:off x="781825" y="2777150"/>
            <a:ext cx="3790175" cy="2237425"/>
          </a:xfrm>
          <a:prstGeom prst="rect">
            <a:avLst/>
          </a:prstGeom>
          <a:noFill/>
          <a:ln>
            <a:noFill/>
          </a:ln>
        </p:spPr>
      </p:pic>
      <p:pic>
        <p:nvPicPr>
          <p:cNvPr id="69" name="Google Shape;69;p15"/>
          <p:cNvPicPr preferRelativeResize="0"/>
          <p:nvPr/>
        </p:nvPicPr>
        <p:blipFill rotWithShape="1">
          <a:blip r:embed="rId4">
            <a:alphaModFix amt="14000"/>
          </a:blip>
          <a:srcRect b="0" l="606" r="0" t="0"/>
          <a:stretch/>
        </p:blipFill>
        <p:spPr>
          <a:xfrm>
            <a:off x="55650" y="0"/>
            <a:ext cx="9088348" cy="2777151"/>
          </a:xfrm>
          <a:prstGeom prst="rect">
            <a:avLst/>
          </a:prstGeom>
          <a:noFill/>
          <a:ln>
            <a:noFill/>
          </a:ln>
        </p:spPr>
      </p:pic>
      <p:sp>
        <p:nvSpPr>
          <p:cNvPr id="70" name="Google Shape;70;p15"/>
          <p:cNvSpPr txBox="1"/>
          <p:nvPr/>
        </p:nvSpPr>
        <p:spPr>
          <a:xfrm>
            <a:off x="492875" y="230550"/>
            <a:ext cx="31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Research Questions</a:t>
            </a:r>
            <a:endParaRPr b="1" sz="1800">
              <a:latin typeface="Helvetica Neue"/>
              <a:ea typeface="Helvetica Neue"/>
              <a:cs typeface="Helvetica Neue"/>
              <a:sym typeface="Helvetica Neue"/>
            </a:endParaRPr>
          </a:p>
        </p:txBody>
      </p:sp>
      <p:sp>
        <p:nvSpPr>
          <p:cNvPr id="71" name="Google Shape;71;p15"/>
          <p:cNvSpPr txBox="1"/>
          <p:nvPr/>
        </p:nvSpPr>
        <p:spPr>
          <a:xfrm>
            <a:off x="397525" y="772350"/>
            <a:ext cx="48972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Helvetica Neue"/>
              <a:buAutoNum type="arabicPeriod"/>
            </a:pPr>
            <a:r>
              <a:rPr lang="en-GB" sz="1200">
                <a:solidFill>
                  <a:schemeClr val="dk1"/>
                </a:solidFill>
                <a:latin typeface="Helvetica Neue"/>
                <a:ea typeface="Helvetica Neue"/>
                <a:cs typeface="Helvetica Neue"/>
                <a:sym typeface="Helvetica Neue"/>
              </a:rPr>
              <a:t>How to identify if a serial killer exists and his pattern of killing?</a:t>
            </a:r>
            <a:br>
              <a:rPr lang="en-GB"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AutoNum type="arabicPeriod"/>
            </a:pPr>
            <a:r>
              <a:rPr lang="en-GB" sz="1200">
                <a:solidFill>
                  <a:schemeClr val="dk1"/>
                </a:solidFill>
                <a:latin typeface="Helvetica Neue"/>
                <a:ea typeface="Helvetica Neue"/>
                <a:cs typeface="Helvetica Neue"/>
                <a:sym typeface="Helvetica Neue"/>
              </a:rPr>
              <a:t>How to predict a serial killer’s profile?</a:t>
            </a:r>
            <a:br>
              <a:rPr lang="en-GB"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AutoNum type="arabicPeriod"/>
            </a:pPr>
            <a:r>
              <a:rPr lang="en-GB" sz="1200">
                <a:solidFill>
                  <a:schemeClr val="dk1"/>
                </a:solidFill>
                <a:latin typeface="Helvetica Neue"/>
                <a:ea typeface="Helvetica Neue"/>
                <a:cs typeface="Helvetica Neue"/>
                <a:sym typeface="Helvetica Neue"/>
              </a:rPr>
              <a:t>What led to the decline of serial killers?</a:t>
            </a:r>
            <a:br>
              <a:rPr lang="en-GB"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AutoNum type="arabicPeriod"/>
            </a:pPr>
            <a:r>
              <a:rPr lang="en-GB" sz="1200">
                <a:solidFill>
                  <a:schemeClr val="dk1"/>
                </a:solidFill>
                <a:latin typeface="Helvetica Neue"/>
                <a:ea typeface="Helvetica Neue"/>
                <a:cs typeface="Helvetica Neue"/>
                <a:sym typeface="Helvetica Neue"/>
              </a:rPr>
              <a:t>Are mass murderers the new facet of serial killers?</a:t>
            </a:r>
            <a:endParaRPr sz="1200">
              <a:solidFill>
                <a:schemeClr val="dk1"/>
              </a:solidFill>
              <a:latin typeface="Helvetica Neue"/>
              <a:ea typeface="Helvetica Neue"/>
              <a:cs typeface="Helvetica Neue"/>
              <a:sym typeface="Helvetica Neue"/>
            </a:endParaRPr>
          </a:p>
        </p:txBody>
      </p:sp>
      <p:pic>
        <p:nvPicPr>
          <p:cNvPr id="72" name="Google Shape;72;p15"/>
          <p:cNvPicPr preferRelativeResize="0"/>
          <p:nvPr/>
        </p:nvPicPr>
        <p:blipFill rotWithShape="1">
          <a:blip r:embed="rId5">
            <a:alphaModFix/>
          </a:blip>
          <a:srcRect b="0" l="2786" r="43218" t="3753"/>
          <a:stretch/>
        </p:blipFill>
        <p:spPr>
          <a:xfrm>
            <a:off x="5469075" y="652488"/>
            <a:ext cx="3331474" cy="3958975"/>
          </a:xfrm>
          <a:prstGeom prst="rect">
            <a:avLst/>
          </a:prstGeom>
          <a:noFill/>
          <a:ln>
            <a:noFill/>
          </a:ln>
        </p:spPr>
      </p:pic>
      <p:sp>
        <p:nvSpPr>
          <p:cNvPr id="73" name="Google Shape;73;p15"/>
          <p:cNvSpPr txBox="1"/>
          <p:nvPr/>
        </p:nvSpPr>
        <p:spPr>
          <a:xfrm>
            <a:off x="5469075" y="4611475"/>
            <a:ext cx="3404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The Zodiac Killer still unidentified after 60 years.</a:t>
            </a:r>
            <a:endParaRPr sz="10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sp>
        <p:nvSpPr>
          <p:cNvPr id="79" name="Google Shape;79;p16"/>
          <p:cNvSpPr txBox="1"/>
          <p:nvPr/>
        </p:nvSpPr>
        <p:spPr>
          <a:xfrm>
            <a:off x="621000" y="237775"/>
            <a:ext cx="16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Data Source</a:t>
            </a:r>
            <a:endParaRPr b="1" sz="1800">
              <a:latin typeface="Helvetica Neue"/>
              <a:ea typeface="Helvetica Neue"/>
              <a:cs typeface="Helvetica Neue"/>
              <a:sym typeface="Helvetica Neue"/>
            </a:endParaRPr>
          </a:p>
        </p:txBody>
      </p:sp>
      <p:sp>
        <p:nvSpPr>
          <p:cNvPr id="80" name="Google Shape;80;p16"/>
          <p:cNvSpPr txBox="1"/>
          <p:nvPr/>
        </p:nvSpPr>
        <p:spPr>
          <a:xfrm>
            <a:off x="621000" y="874475"/>
            <a:ext cx="7902000" cy="42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300"/>
              <a:t>Public dataset regarding Serial Killers is limited for analysis. We came across Murder Accountability Project (MAP) by Thomas K Hargrove where the data maintained by FBI was made publicly available. We also opted a private resource for our data, the Radford/FGCU Serial Killer Database.</a:t>
            </a:r>
            <a:endParaRPr sz="1300"/>
          </a:p>
          <a:p>
            <a:pPr indent="0" lvl="0" marL="0" rtl="0" algn="just">
              <a:lnSpc>
                <a:spcPct val="115000"/>
              </a:lnSpc>
              <a:spcBef>
                <a:spcPts val="1200"/>
              </a:spcBef>
              <a:spcAft>
                <a:spcPts val="0"/>
              </a:spcAft>
              <a:buNone/>
            </a:pPr>
            <a:r>
              <a:t/>
            </a:r>
            <a:endParaRPr sz="1300"/>
          </a:p>
          <a:p>
            <a:pPr indent="0" lvl="0" marL="0" rtl="0" algn="just">
              <a:lnSpc>
                <a:spcPct val="115000"/>
              </a:lnSpc>
              <a:spcBef>
                <a:spcPts val="1200"/>
              </a:spcBef>
              <a:spcAft>
                <a:spcPts val="0"/>
              </a:spcAft>
              <a:buClr>
                <a:schemeClr val="dk1"/>
              </a:buClr>
              <a:buSzPts val="1100"/>
              <a:buFont typeface="Arial"/>
              <a:buNone/>
            </a:pPr>
            <a:r>
              <a:rPr b="1" lang="en-GB" sz="1300"/>
              <a:t>MAP Database:</a:t>
            </a:r>
            <a:r>
              <a:rPr lang="en-GB" sz="1300"/>
              <a:t>The Murder Accountability Project is a nonprofit group based in Alexandria, Virginia, and operated by a Board of Directors that includes veteran homicide investigators, investigative journalists and homicide scholars. Using the Freedom of Information Act, MAP obtained data on more than 28,200 homicides reported from 1976-2020 with 31 variables per homicide consisting of information about Victim age, sex, location, Weapon etc.</a:t>
            </a:r>
            <a:endParaRPr sz="1300"/>
          </a:p>
          <a:p>
            <a:pPr indent="0" lvl="0" marL="0" rtl="0" algn="just">
              <a:lnSpc>
                <a:spcPct val="115000"/>
              </a:lnSpc>
              <a:spcBef>
                <a:spcPts val="1200"/>
              </a:spcBef>
              <a:spcAft>
                <a:spcPts val="0"/>
              </a:spcAft>
              <a:buClr>
                <a:schemeClr val="dk1"/>
              </a:buClr>
              <a:buSzPts val="1100"/>
              <a:buFont typeface="Arial"/>
              <a:buNone/>
            </a:pPr>
            <a:r>
              <a:rPr b="1" lang="en-GB" sz="1300"/>
              <a:t>Radford/FGCU serial killer database: </a:t>
            </a:r>
            <a:r>
              <a:rPr lang="en-GB" sz="1300"/>
              <a:t>A cross-university collaboration of Radford University with Florida Gulf Coast University built this non-governmental private database of serial killers in the world. The database contains 5630 subjects, comprising of serial killers, mass murderers and more. There are over 14773 victims profile, 500 documents and about 185 variables per subject including the background information, victim preference, victim treatment and information about the crimes committed.</a:t>
            </a:r>
            <a:endParaRPr sz="1300"/>
          </a:p>
          <a:p>
            <a:pPr indent="0" lvl="0" marL="0" rtl="0" algn="just">
              <a:spcBef>
                <a:spcPts val="120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081850" y="1802275"/>
            <a:ext cx="49803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latin typeface="Helvetica Neue"/>
                <a:ea typeface="Helvetica Neue"/>
                <a:cs typeface="Helvetica Neue"/>
                <a:sym typeface="Helvetica Neue"/>
              </a:rPr>
              <a:t>How to identify if a serial killer exists and </a:t>
            </a:r>
            <a:r>
              <a:rPr b="1" lang="en-GB" sz="2600">
                <a:latin typeface="Helvetica Neue"/>
                <a:ea typeface="Helvetica Neue"/>
                <a:cs typeface="Helvetica Neue"/>
                <a:sym typeface="Helvetica Neue"/>
              </a:rPr>
              <a:t>his </a:t>
            </a:r>
            <a:r>
              <a:rPr b="1" lang="en-GB" sz="2600">
                <a:latin typeface="Helvetica Neue"/>
                <a:ea typeface="Helvetica Neue"/>
                <a:cs typeface="Helvetica Neue"/>
                <a:sym typeface="Helvetica Neue"/>
              </a:rPr>
              <a:t>pattern of killing?</a:t>
            </a:r>
            <a:endParaRPr b="1" sz="26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pic>
        <p:nvPicPr>
          <p:cNvPr id="91" name="Google Shape;91;p18"/>
          <p:cNvPicPr preferRelativeResize="0"/>
          <p:nvPr/>
        </p:nvPicPr>
        <p:blipFill rotWithShape="1">
          <a:blip r:embed="rId4">
            <a:alphaModFix/>
          </a:blip>
          <a:srcRect b="49018" l="0" r="0" t="0"/>
          <a:stretch/>
        </p:blipFill>
        <p:spPr>
          <a:xfrm>
            <a:off x="891600" y="2961024"/>
            <a:ext cx="7583401" cy="1856550"/>
          </a:xfrm>
          <a:prstGeom prst="rect">
            <a:avLst/>
          </a:prstGeom>
          <a:noFill/>
          <a:ln>
            <a:noFill/>
          </a:ln>
        </p:spPr>
      </p:pic>
      <p:sp>
        <p:nvSpPr>
          <p:cNvPr id="92" name="Google Shape;92;p18"/>
          <p:cNvSpPr txBox="1"/>
          <p:nvPr/>
        </p:nvSpPr>
        <p:spPr>
          <a:xfrm>
            <a:off x="492875" y="230550"/>
            <a:ext cx="484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How to identify if a serial killer exists and his pattern of killing?</a:t>
            </a:r>
            <a:endParaRPr b="1" sz="1800">
              <a:latin typeface="Helvetica Neue"/>
              <a:ea typeface="Helvetica Neue"/>
              <a:cs typeface="Helvetica Neue"/>
              <a:sym typeface="Helvetica Neue"/>
            </a:endParaRPr>
          </a:p>
        </p:txBody>
      </p:sp>
      <p:sp>
        <p:nvSpPr>
          <p:cNvPr id="93" name="Google Shape;93;p18"/>
          <p:cNvSpPr txBox="1"/>
          <p:nvPr/>
        </p:nvSpPr>
        <p:spPr>
          <a:xfrm>
            <a:off x="333350" y="969450"/>
            <a:ext cx="57291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Murder Accountability Project used only the clustering mechanism to detect if a serial killer exist.</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Our approach used frequent pattern mining algorithm to identify if the killing pattern is repeated</a:t>
            </a:r>
            <a:endParaRPr sz="1200">
              <a:latin typeface="Helvetica Neue"/>
              <a:ea typeface="Helvetica Neue"/>
              <a:cs typeface="Helvetica Neue"/>
              <a:sym typeface="Helvetica Neue"/>
            </a:endParaRPr>
          </a:p>
          <a:p>
            <a:pPr indent="0" lvl="0" marL="457200" rtl="0" algn="l">
              <a:spcBef>
                <a:spcPts val="0"/>
              </a:spcBef>
              <a:spcAft>
                <a:spcPts val="0"/>
              </a:spcAft>
              <a:buNone/>
            </a:pPr>
            <a:r>
              <a:rPr lang="en-GB"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implemented Apriori, fpgrowth and fpmax algorithm on this huge dataset and obtained promising results from fpmax.</a:t>
            </a:r>
            <a:endParaRPr sz="1200">
              <a:latin typeface="Helvetica Neue"/>
              <a:ea typeface="Helvetica Neue"/>
              <a:cs typeface="Helvetica Neue"/>
              <a:sym typeface="Helvetica Neue"/>
            </a:endParaRPr>
          </a:p>
        </p:txBody>
      </p:sp>
      <p:pic>
        <p:nvPicPr>
          <p:cNvPr id="94" name="Google Shape;94;p18"/>
          <p:cNvPicPr preferRelativeResize="0"/>
          <p:nvPr/>
        </p:nvPicPr>
        <p:blipFill>
          <a:blip r:embed="rId5">
            <a:alphaModFix/>
          </a:blip>
          <a:stretch>
            <a:fillRect/>
          </a:stretch>
        </p:blipFill>
        <p:spPr>
          <a:xfrm>
            <a:off x="6062450" y="388294"/>
            <a:ext cx="2684575" cy="24365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3">
            <a:alphaModFix amt="14000"/>
          </a:blip>
          <a:srcRect b="0" l="606" r="0" t="0"/>
          <a:stretch/>
        </p:blipFill>
        <p:spPr>
          <a:xfrm>
            <a:off x="55650" y="0"/>
            <a:ext cx="9088348" cy="2777151"/>
          </a:xfrm>
          <a:prstGeom prst="rect">
            <a:avLst/>
          </a:prstGeom>
          <a:noFill/>
          <a:ln>
            <a:noFill/>
          </a:ln>
        </p:spPr>
      </p:pic>
      <p:pic>
        <p:nvPicPr>
          <p:cNvPr id="100" name="Google Shape;100;p19"/>
          <p:cNvPicPr preferRelativeResize="0"/>
          <p:nvPr/>
        </p:nvPicPr>
        <p:blipFill rotWithShape="1">
          <a:blip r:embed="rId4">
            <a:alphaModFix/>
          </a:blip>
          <a:srcRect b="0" l="3920" r="7191" t="0"/>
          <a:stretch/>
        </p:blipFill>
        <p:spPr>
          <a:xfrm>
            <a:off x="3005025" y="1610075"/>
            <a:ext cx="5914624" cy="2924900"/>
          </a:xfrm>
          <a:prstGeom prst="rect">
            <a:avLst/>
          </a:prstGeom>
          <a:noFill/>
          <a:ln>
            <a:noFill/>
          </a:ln>
        </p:spPr>
      </p:pic>
      <p:sp>
        <p:nvSpPr>
          <p:cNvPr id="101" name="Google Shape;101;p19"/>
          <p:cNvSpPr txBox="1"/>
          <p:nvPr/>
        </p:nvSpPr>
        <p:spPr>
          <a:xfrm>
            <a:off x="492875" y="969450"/>
            <a:ext cx="447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Helvetica Neue"/>
                <a:ea typeface="Helvetica Neue"/>
                <a:cs typeface="Helvetica Neue"/>
                <a:sym typeface="Helvetica Neue"/>
              </a:rPr>
              <a:t>Frequent pattern obtained from fpmax </a:t>
            </a:r>
            <a:r>
              <a:rPr lang="en-GB" sz="1200">
                <a:latin typeface="Helvetica Neue"/>
                <a:ea typeface="Helvetica Neue"/>
                <a:cs typeface="Helvetica Neue"/>
                <a:sym typeface="Helvetica Neue"/>
              </a:rPr>
              <a:t>plotted</a:t>
            </a:r>
            <a:r>
              <a:rPr lang="en-GB" sz="1200">
                <a:latin typeface="Helvetica Neue"/>
                <a:ea typeface="Helvetica Neue"/>
                <a:cs typeface="Helvetica Neue"/>
                <a:sym typeface="Helvetica Neue"/>
              </a:rPr>
              <a:t> on USA map</a:t>
            </a:r>
            <a:endParaRPr sz="1200">
              <a:latin typeface="Helvetica Neue"/>
              <a:ea typeface="Helvetica Neue"/>
              <a:cs typeface="Helvetica Neue"/>
              <a:sym typeface="Helvetica Neue"/>
            </a:endParaRPr>
          </a:p>
        </p:txBody>
      </p:sp>
      <p:sp>
        <p:nvSpPr>
          <p:cNvPr id="102" name="Google Shape;102;p19"/>
          <p:cNvSpPr txBox="1"/>
          <p:nvPr/>
        </p:nvSpPr>
        <p:spPr>
          <a:xfrm>
            <a:off x="492875" y="230550"/>
            <a:ext cx="484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How to identify if a serial killer exists and his pattern of killing?</a:t>
            </a:r>
            <a:endParaRPr b="1" sz="1800">
              <a:latin typeface="Helvetica Neue"/>
              <a:ea typeface="Helvetica Neue"/>
              <a:cs typeface="Helvetica Neue"/>
              <a:sym typeface="Helvetica Neue"/>
            </a:endParaRPr>
          </a:p>
        </p:txBody>
      </p:sp>
      <p:sp>
        <p:nvSpPr>
          <p:cNvPr id="103" name="Google Shape;103;p19"/>
          <p:cNvSpPr txBox="1"/>
          <p:nvPr/>
        </p:nvSpPr>
        <p:spPr>
          <a:xfrm>
            <a:off x="390825" y="1744100"/>
            <a:ext cx="24948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Using</a:t>
            </a:r>
            <a:r>
              <a:rPr lang="en-GB" sz="1200">
                <a:latin typeface="Helvetica Neue"/>
                <a:ea typeface="Helvetica Neue"/>
                <a:cs typeface="Helvetica Neue"/>
                <a:sym typeface="Helvetica Neue"/>
              </a:rPr>
              <a:t> minimum support of 0.002, we obtained 35 itemsets containing all the targeted variables.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We observe that California has the maximum serial killing incidents.</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Followed by New York, Texas, Illinois, Maryland, Pennsylvania, Michigan and Louisiana. </a:t>
            </a:r>
            <a:endParaRPr sz="12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2269950" y="2079150"/>
            <a:ext cx="46041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latin typeface="Helvetica Neue"/>
                <a:ea typeface="Helvetica Neue"/>
                <a:cs typeface="Helvetica Neue"/>
                <a:sym typeface="Helvetica Neue"/>
              </a:rPr>
              <a:t>How to predict a serial killer’s profile?</a:t>
            </a:r>
            <a:endParaRPr b="1" sz="2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rotWithShape="1">
          <a:blip r:embed="rId3">
            <a:alphaModFix amt="14000"/>
          </a:blip>
          <a:srcRect b="0" l="606" r="0" t="0"/>
          <a:stretch/>
        </p:blipFill>
        <p:spPr>
          <a:xfrm>
            <a:off x="27825" y="0"/>
            <a:ext cx="9088348" cy="2777151"/>
          </a:xfrm>
          <a:prstGeom prst="rect">
            <a:avLst/>
          </a:prstGeom>
          <a:noFill/>
          <a:ln>
            <a:noFill/>
          </a:ln>
        </p:spPr>
      </p:pic>
      <p:pic>
        <p:nvPicPr>
          <p:cNvPr id="114" name="Google Shape;114;p21"/>
          <p:cNvPicPr preferRelativeResize="0"/>
          <p:nvPr/>
        </p:nvPicPr>
        <p:blipFill>
          <a:blip r:embed="rId4">
            <a:alphaModFix/>
          </a:blip>
          <a:stretch>
            <a:fillRect/>
          </a:stretch>
        </p:blipFill>
        <p:spPr>
          <a:xfrm>
            <a:off x="6208625" y="2814500"/>
            <a:ext cx="2679026" cy="2061550"/>
          </a:xfrm>
          <a:prstGeom prst="rect">
            <a:avLst/>
          </a:prstGeom>
          <a:noFill/>
          <a:ln>
            <a:noFill/>
          </a:ln>
        </p:spPr>
      </p:pic>
      <p:sp>
        <p:nvSpPr>
          <p:cNvPr id="115" name="Google Shape;115;p21"/>
          <p:cNvSpPr txBox="1"/>
          <p:nvPr/>
        </p:nvSpPr>
        <p:spPr>
          <a:xfrm>
            <a:off x="492875" y="230550"/>
            <a:ext cx="5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Helvetica Neue"/>
                <a:ea typeface="Helvetica Neue"/>
                <a:cs typeface="Helvetica Neue"/>
                <a:sym typeface="Helvetica Neue"/>
              </a:rPr>
              <a:t>Characteristics of a Serial Killer:</a:t>
            </a:r>
            <a:endParaRPr b="1" sz="1800">
              <a:latin typeface="Helvetica Neue"/>
              <a:ea typeface="Helvetica Neue"/>
              <a:cs typeface="Helvetica Neue"/>
              <a:sym typeface="Helvetica Neue"/>
            </a:endParaRPr>
          </a:p>
        </p:txBody>
      </p:sp>
      <p:sp>
        <p:nvSpPr>
          <p:cNvPr id="116" name="Google Shape;116;p21"/>
          <p:cNvSpPr txBox="1"/>
          <p:nvPr/>
        </p:nvSpPr>
        <p:spPr>
          <a:xfrm>
            <a:off x="508725" y="692250"/>
            <a:ext cx="7838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Helvetica Neue"/>
                <a:ea typeface="Helvetica Neue"/>
                <a:cs typeface="Helvetica Neue"/>
                <a:sym typeface="Helvetica Neue"/>
              </a:rPr>
              <a:t>Based on our analysis on Radford and MAP database, we found few </a:t>
            </a:r>
            <a:r>
              <a:rPr lang="en-GB" sz="1200">
                <a:latin typeface="Helvetica Neue"/>
                <a:ea typeface="Helvetica Neue"/>
                <a:cs typeface="Helvetica Neue"/>
                <a:sym typeface="Helvetica Neue"/>
              </a:rPr>
              <a:t>interesting</a:t>
            </a:r>
            <a:r>
              <a:rPr lang="en-GB" sz="1200">
                <a:latin typeface="Helvetica Neue"/>
                <a:ea typeface="Helvetica Neue"/>
                <a:cs typeface="Helvetica Neue"/>
                <a:sym typeface="Helvetica Neue"/>
              </a:rPr>
              <a:t> </a:t>
            </a:r>
            <a:r>
              <a:rPr lang="en-GB" sz="1200">
                <a:latin typeface="Helvetica Neue"/>
                <a:ea typeface="Helvetica Neue"/>
                <a:cs typeface="Helvetica Neue"/>
                <a:sym typeface="Helvetica Neue"/>
              </a:rPr>
              <a:t>characteristics</a:t>
            </a:r>
            <a:r>
              <a:rPr lang="en-GB" sz="1200">
                <a:latin typeface="Helvetica Neue"/>
                <a:ea typeface="Helvetica Neue"/>
                <a:cs typeface="Helvetica Neue"/>
                <a:sym typeface="Helvetica Neue"/>
              </a:rPr>
              <a:t> of Serial Killer</a:t>
            </a:r>
            <a:br>
              <a:rPr lang="en-GB" sz="1200">
                <a:latin typeface="Helvetica Neue"/>
                <a:ea typeface="Helvetica Neue"/>
                <a:cs typeface="Helvetica Neue"/>
                <a:sym typeface="Helvetica Neue"/>
              </a:rPr>
            </a:b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A Majority of the Serial Murders had not acquintance or involved in a consensual relationship with their victims.</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A serial killer motive may evolve both within a single murder or thorught the series of murder, hence they may have multiple motives for </a:t>
            </a:r>
            <a:r>
              <a:rPr lang="en-GB" sz="1200">
                <a:latin typeface="Helvetica Neue"/>
                <a:ea typeface="Helvetica Neue"/>
                <a:cs typeface="Helvetica Neue"/>
                <a:sym typeface="Helvetica Neue"/>
              </a:rPr>
              <a:t>committing</a:t>
            </a:r>
            <a:r>
              <a:rPr lang="en-GB" sz="1200">
                <a:latin typeface="Helvetica Neue"/>
                <a:ea typeface="Helvetica Neue"/>
                <a:cs typeface="Helvetica Neue"/>
                <a:sym typeface="Helvetica Neue"/>
              </a:rPr>
              <a:t> the crime.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Though most of the serial killers have little education, successful serial killers possess the cleverness and wit to be able to dispose multiple bodies and outsmart the police leaving no trace of evidence.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Most of the cases involved guns or other type of firearms as weapons.</a:t>
            </a:r>
            <a:endParaRPr sz="1200">
              <a:latin typeface="Helvetica Neue"/>
              <a:ea typeface="Helvetica Neue"/>
              <a:cs typeface="Helvetica Neue"/>
              <a:sym typeface="Helvetica Neue"/>
            </a:endParaRPr>
          </a:p>
        </p:txBody>
      </p:sp>
      <p:pic>
        <p:nvPicPr>
          <p:cNvPr id="117" name="Google Shape;117;p21"/>
          <p:cNvPicPr preferRelativeResize="0"/>
          <p:nvPr/>
        </p:nvPicPr>
        <p:blipFill>
          <a:blip r:embed="rId5">
            <a:alphaModFix/>
          </a:blip>
          <a:stretch>
            <a:fillRect/>
          </a:stretch>
        </p:blipFill>
        <p:spPr>
          <a:xfrm>
            <a:off x="170925" y="2739800"/>
            <a:ext cx="2964358" cy="2136250"/>
          </a:xfrm>
          <a:prstGeom prst="rect">
            <a:avLst/>
          </a:prstGeom>
          <a:noFill/>
          <a:ln>
            <a:noFill/>
          </a:ln>
        </p:spPr>
      </p:pic>
      <p:pic>
        <p:nvPicPr>
          <p:cNvPr id="118" name="Google Shape;118;p21"/>
          <p:cNvPicPr preferRelativeResize="0"/>
          <p:nvPr/>
        </p:nvPicPr>
        <p:blipFill>
          <a:blip r:embed="rId6">
            <a:alphaModFix/>
          </a:blip>
          <a:stretch>
            <a:fillRect/>
          </a:stretch>
        </p:blipFill>
        <p:spPr>
          <a:xfrm>
            <a:off x="3332438" y="2739800"/>
            <a:ext cx="2679025" cy="2136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