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Project title:</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Sindhu</a:t>
            </a:r>
          </a:p>
          <a:p>
            <a:r>
              <a:rPr lang="en-US" sz="2000" b="1" dirty="0">
                <a:solidFill>
                  <a:schemeClr val="accent1">
                    <a:lumMod val="75000"/>
                  </a:schemeClr>
                </a:solidFill>
                <a:latin typeface="Arial"/>
                <a:cs typeface="Arial"/>
              </a:rPr>
              <a:t>Student Name : Sindhu Kola </a:t>
            </a:r>
          </a:p>
          <a:p>
            <a:r>
              <a:rPr lang="en-US" sz="2000" b="1" dirty="0">
                <a:solidFill>
                  <a:schemeClr val="accent1">
                    <a:lumMod val="75000"/>
                  </a:schemeClr>
                </a:solidFill>
                <a:latin typeface="Arial"/>
                <a:cs typeface="Arial"/>
              </a:rPr>
              <a:t>College Name &amp; Department : Kakatiya Institute Of Technology And Science(ARTIFICIAL INTELLIGENCE AND MACHINE LEARNING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8C67A987-9A2E-F0DA-9B04-744DDB038E3F}"/>
              </a:ext>
            </a:extLst>
          </p:cNvPr>
          <p:cNvSpPr>
            <a:spLocks noGrp="1" noChangeArrowheads="1"/>
          </p:cNvSpPr>
          <p:nvPr>
            <p:ph idx="1"/>
          </p:nvPr>
        </p:nvSpPr>
        <p:spPr bwMode="auto">
          <a:xfrm>
            <a:off x="581192" y="2346026"/>
            <a:ext cx="1062342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-Put multilingual support into action. </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sz="1800"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For increased security, incorporate sophisticated encryption algorithms.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 a mobile application that enables encryption and decryption while on the go.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-Include cloud storage choices for safe data retrieval and backup.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-Improve the user interface to make it more smooth and intuitive.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-Provide team-based encryption and decryption jobs with real-time collaboration tools.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improve compatibility and versatility, include support for a variety of picture formats.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 a browser extension to provide quick and simple access to tools for encryption and decryption.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0983ADCE-5C92-B87C-F0B3-12B95100648E}"/>
              </a:ext>
            </a:extLst>
          </p:cNvPr>
          <p:cNvSpPr>
            <a:spLocks noGrp="1" noChangeArrowheads="1"/>
          </p:cNvSpPr>
          <p:nvPr>
            <p:ph idx="1"/>
          </p:nvPr>
        </p:nvSpPr>
        <p:spPr bwMode="auto">
          <a:xfrm>
            <a:off x="274710" y="2466262"/>
            <a:ext cx="1164258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safe way to conceal and safeguard private communications in digital photos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desperately needed. Conventional encryption techniques are inadequate.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Developing a web-based application that securely encrypts and decrypts messages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contained in images using steganography and sophisticated encryption while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guaranteeing only allowed access is the challenge.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DA4D485-5BB4-57FD-4C8F-C1A8B1E7A6B9}"/>
              </a:ext>
            </a:extLst>
          </p:cNvPr>
          <p:cNvSpPr>
            <a:spLocks noGrp="1" noChangeArrowheads="1"/>
          </p:cNvSpPr>
          <p:nvPr>
            <p:ph idx="1"/>
          </p:nvPr>
        </p:nvSpPr>
        <p:spPr bwMode="auto">
          <a:xfrm>
            <a:off x="441326" y="1607378"/>
            <a:ext cx="1162252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Python : python is a high-level language for server-side programming.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OpenCV is a library of programming functions used for complex image processing tasks that are primarily focused on real-time computer vision.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Flask: The backend server is built using this lightweight Python WSGI web application framework.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Pillow: A fork for the Python Imaging Library (PIL) that is used to open, work with, and store image files.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tx1"/>
                </a:solidFill>
                <a:latin typeface="Arial" panose="020B0604020202020204" pitchFamily="34" charset="0"/>
              </a:rPr>
              <a:t>PLATFOERMS: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VS Code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chemeClr val="tx1"/>
                </a:solidFill>
                <a:latin typeface="Arial" panose="020B0604020202020204" pitchFamily="34" charset="0"/>
              </a:rPr>
              <a:t>Notepad++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Git hub</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chemeClr val="tx1"/>
                </a:solidFill>
                <a:latin typeface="Arial" panose="020B0604020202020204" pitchFamily="34" charset="0"/>
              </a:rPr>
              <a:t>IDLE(python)</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dirty="0">
                <a:latin typeface="Framklin gothic book(body)"/>
              </a:rPr>
              <a:t>1.Direct Pixel Manipulation-</a:t>
            </a:r>
            <a:r>
              <a:rPr lang="en-US" sz="2000" dirty="0">
                <a:latin typeface="Framklin gothic book(body)"/>
              </a:rPr>
              <a:t>This technique doesn't require external libraries like LSB steganography tools—it’s a raw, custom approach</a:t>
            </a:r>
            <a:endParaRPr lang="en-US" sz="2000" dirty="0">
              <a:solidFill>
                <a:srgbClr val="0F0F0F"/>
              </a:solidFill>
              <a:latin typeface="Framklin gothic book(body)"/>
            </a:endParaRPr>
          </a:p>
          <a:p>
            <a:pPr marL="0" indent="0">
              <a:buNone/>
            </a:pPr>
            <a:r>
              <a:rPr lang="en-US" sz="2000" dirty="0">
                <a:solidFill>
                  <a:srgbClr val="0F0F0F"/>
                </a:solidFill>
                <a:latin typeface="Framklin gothic book(body)"/>
              </a:rPr>
              <a:t>2.</a:t>
            </a:r>
            <a:r>
              <a:rPr lang="en-IN" sz="2000" dirty="0">
                <a:latin typeface="Framklin gothic book(body)"/>
              </a:rPr>
              <a:t> Passcode-Protected Decryption</a:t>
            </a:r>
            <a:r>
              <a:rPr lang="en-US" sz="2000" dirty="0">
                <a:solidFill>
                  <a:srgbClr val="0F0F0F"/>
                </a:solidFill>
                <a:latin typeface="Framklin gothic book(body)"/>
              </a:rPr>
              <a:t>-</a:t>
            </a:r>
            <a:r>
              <a:rPr kumimoji="0" lang="en-US" altLang="en-US" sz="2000" b="0" i="0" u="none" strike="noStrike" cap="none" normalizeH="0" baseline="0" dirty="0">
                <a:ln>
                  <a:noFill/>
                </a:ln>
                <a:solidFill>
                  <a:schemeClr val="tx1"/>
                </a:solidFill>
                <a:effectLst/>
                <a:latin typeface="Framklin gothic book(body)"/>
              </a:rPr>
              <a:t>The user must enter a passcode to retrieve the hidden message. If the wrong passcode is entered, the decryption fails. This adds a security layer to the steganographic process.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Framklin gothic book(body)"/>
              </a:rPr>
              <a:t>3.</a:t>
            </a:r>
            <a:r>
              <a:rPr lang="en-IN" sz="2000" dirty="0">
                <a:latin typeface="Framklin gothic book(body)"/>
              </a:rPr>
              <a:t> Image Integrity Maintained</a:t>
            </a:r>
            <a:r>
              <a:rPr lang="en-US" sz="2000" dirty="0">
                <a:solidFill>
                  <a:schemeClr val="tx1"/>
                </a:solidFill>
                <a:latin typeface="Framklin gothic book(body)"/>
              </a:rPr>
              <a:t>-</a:t>
            </a:r>
            <a:r>
              <a:rPr lang="en-US" sz="2000" dirty="0">
                <a:latin typeface="Framklin gothic book(body)"/>
              </a:rPr>
              <a:t>The hidden message is stored in small pixel value changes, so the image still looks normal.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mklin gothic book(body)"/>
              </a:rPr>
              <a:t>4.</a:t>
            </a:r>
            <a:r>
              <a:rPr lang="en-IN" sz="2000" dirty="0"/>
              <a:t> Cross-Channel Encoding</a:t>
            </a:r>
            <a:r>
              <a:rPr lang="en-US" sz="2000" dirty="0">
                <a:latin typeface="Framklin gothic book(body)"/>
              </a:rPr>
              <a:t>-</a:t>
            </a:r>
            <a:r>
              <a:rPr lang="en-US" sz="2000" dirty="0"/>
              <a:t>This distributes the data across different color channels, making it harder to detect patterns.</a:t>
            </a:r>
            <a:endParaRPr kumimoji="0" lang="en-US" altLang="en-US" sz="2000" i="0" u="none" strike="noStrike" cap="none" normalizeH="0" baseline="0" dirty="0">
              <a:ln>
                <a:noFill/>
              </a:ln>
              <a:solidFill>
                <a:schemeClr val="tx1"/>
              </a:solidFill>
              <a:effectLst/>
              <a:latin typeface="Framklin gothic book(body)"/>
            </a:endParaRPr>
          </a:p>
          <a:p>
            <a:pPr marL="0" indent="0">
              <a:buNone/>
            </a:pPr>
            <a:endParaRPr lang="en-US" sz="2000" dirty="0"/>
          </a:p>
        </p:txBody>
      </p:sp>
      <p:sp>
        <p:nvSpPr>
          <p:cNvPr id="8" name="Rectangle 5">
            <a:extLst>
              <a:ext uri="{FF2B5EF4-FFF2-40B4-BE49-F238E27FC236}">
                <a16:creationId xmlns:a16="http://schemas.microsoft.com/office/drawing/2014/main" id="{30A10748-05E2-116C-50BF-234451F778AF}"/>
              </a:ext>
            </a:extLst>
          </p:cNvPr>
          <p:cNvSpPr>
            <a:spLocks noChangeArrowheads="1"/>
          </p:cNvSpPr>
          <p:nvPr/>
        </p:nvSpPr>
        <p:spPr bwMode="auto">
          <a:xfrm>
            <a:off x="0" y="-8367186"/>
            <a:ext cx="5881255"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1600" b="1" dirty="0">
                <a:effectLst/>
              </a:rPr>
              <a:t>Media and Journalism:</a:t>
            </a:r>
            <a:r>
              <a:rPr lang="en-US" sz="1600" b="1" dirty="0"/>
              <a:t> </a:t>
            </a:r>
            <a:r>
              <a:rPr lang="en-US" sz="1600" dirty="0"/>
              <a:t>Journalists needing to protect sensitive information.</a:t>
            </a:r>
          </a:p>
          <a:p>
            <a:pPr>
              <a:buFont typeface="Arial" panose="020B0604020202020204" pitchFamily="34" charset="0"/>
              <a:buChar char="•"/>
            </a:pPr>
            <a:r>
              <a:rPr lang="en-US" sz="1600" b="1" dirty="0">
                <a:effectLst/>
              </a:rPr>
              <a:t>Government and Law Enforcement:</a:t>
            </a:r>
            <a:r>
              <a:rPr lang="en-US" sz="1600" b="1" dirty="0"/>
              <a:t> </a:t>
            </a:r>
            <a:r>
              <a:rPr lang="en-US" sz="1600" dirty="0"/>
              <a:t>Government officials handling classified information.</a:t>
            </a:r>
          </a:p>
          <a:p>
            <a:pPr>
              <a:buFont typeface="Arial" panose="020B0604020202020204" pitchFamily="34" charset="0"/>
              <a:buChar char="•"/>
            </a:pPr>
            <a:r>
              <a:rPr lang="en-US" sz="1600" b="1" dirty="0">
                <a:effectLst/>
              </a:rPr>
              <a:t>Healthcare:</a:t>
            </a:r>
            <a:r>
              <a:rPr lang="en-US" sz="1600" b="1" dirty="0"/>
              <a:t> </a:t>
            </a:r>
            <a:r>
              <a:rPr lang="en-US" sz="1600" dirty="0"/>
              <a:t>Healthcare professionals safeguarding patient records.</a:t>
            </a:r>
          </a:p>
          <a:p>
            <a:pPr>
              <a:buFont typeface="Arial" panose="020B0604020202020204" pitchFamily="34" charset="0"/>
              <a:buChar char="•"/>
            </a:pPr>
            <a:r>
              <a:rPr lang="en-US" sz="1600" b="1" dirty="0">
                <a:effectLst/>
              </a:rPr>
              <a:t>Legal:</a:t>
            </a:r>
            <a:r>
              <a:rPr lang="en-US" sz="1600" b="1" dirty="0"/>
              <a:t> </a:t>
            </a:r>
            <a:r>
              <a:rPr lang="en-US" sz="1600" dirty="0"/>
              <a:t>Legal professionals protecting client confidentiality.</a:t>
            </a:r>
          </a:p>
          <a:p>
            <a:pPr>
              <a:buFont typeface="Arial" panose="020B0604020202020204" pitchFamily="34" charset="0"/>
              <a:buChar char="•"/>
            </a:pPr>
            <a:r>
              <a:rPr lang="en-US" sz="1600" b="1" dirty="0">
                <a:effectLst/>
              </a:rPr>
              <a:t>Education: </a:t>
            </a:r>
            <a:r>
              <a:rPr lang="en-US" sz="1600" dirty="0"/>
              <a:t>Researchers and academics working with sensitive information.</a:t>
            </a:r>
          </a:p>
          <a:p>
            <a:pPr>
              <a:buFont typeface="Arial" panose="020B0604020202020204" pitchFamily="34" charset="0"/>
              <a:buChar char="•"/>
            </a:pPr>
            <a:r>
              <a:rPr lang="en-US" sz="1600" b="1" dirty="0">
                <a:effectLst/>
              </a:rPr>
              <a:t>Financial Institutions:</a:t>
            </a:r>
            <a:r>
              <a:rPr lang="en-US" sz="1600" b="1" dirty="0"/>
              <a:t> </a:t>
            </a:r>
            <a:r>
              <a:rPr lang="en-US" sz="1600" dirty="0"/>
              <a:t>Financial institutions accessing secure communications.</a:t>
            </a:r>
          </a:p>
          <a:p>
            <a:pPr>
              <a:buFont typeface="Arial" panose="020B0604020202020204" pitchFamily="34" charset="0"/>
              <a:buChar char="•"/>
            </a:pPr>
            <a:r>
              <a:rPr lang="en-US" sz="1600" b="1" dirty="0">
                <a:effectLst/>
              </a:rPr>
              <a:t>IT and Cybersecurity:</a:t>
            </a:r>
            <a:r>
              <a:rPr lang="en-US" sz="1600" b="1" dirty="0"/>
              <a:t> </a:t>
            </a:r>
            <a:r>
              <a:rPr lang="en-US" sz="1600" dirty="0"/>
              <a:t>IT administrators ensuring data security within an organization.</a:t>
            </a:r>
          </a:p>
          <a:p>
            <a:pPr>
              <a:buFont typeface="Arial" panose="020B0604020202020204" pitchFamily="34" charset="0"/>
              <a:buChar char="•"/>
            </a:pPr>
            <a:r>
              <a:rPr lang="en-US" sz="1600" b="1" dirty="0">
                <a:effectLst/>
              </a:rPr>
              <a:t>Individuals:</a:t>
            </a:r>
            <a:r>
              <a:rPr lang="en-US" sz="1600" b="1" dirty="0"/>
              <a:t> </a:t>
            </a:r>
            <a:r>
              <a:rPr lang="en-US" sz="1600" dirty="0"/>
              <a:t>Individuals wanting to secure personal messages or data.</a:t>
            </a:r>
          </a:p>
          <a:p>
            <a:pPr marL="0" indent="0">
              <a:buNone/>
            </a:pPr>
            <a:br>
              <a:rPr lang="en-US" sz="1600" dirty="0"/>
            </a:br>
            <a:br>
              <a:rPr lang="en-US" sz="1600" dirty="0"/>
            </a:br>
            <a:endParaRPr lang="en-IN" sz="16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10;&#10;AI-generated content may be incorrect.">
            <a:extLst>
              <a:ext uri="{FF2B5EF4-FFF2-40B4-BE49-F238E27FC236}">
                <a16:creationId xmlns:a16="http://schemas.microsoft.com/office/drawing/2014/main" id="{0B7AF672-4F55-0FDF-F929-D55EB57BB3C4}"/>
              </a:ext>
            </a:extLst>
          </p:cNvPr>
          <p:cNvPicPr>
            <a:picLocks noGrp="1" noChangeAspect="1"/>
          </p:cNvPicPr>
          <p:nvPr>
            <p:ph idx="1"/>
          </p:nvPr>
        </p:nvPicPr>
        <p:blipFill>
          <a:blip r:embed="rId2"/>
          <a:stretch>
            <a:fillRect/>
          </a:stretch>
        </p:blipFill>
        <p:spPr>
          <a:xfrm>
            <a:off x="1485491" y="1301750"/>
            <a:ext cx="9221017"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99737F20-DAF3-F914-E7CE-D51BBC482855}"/>
              </a:ext>
            </a:extLst>
          </p:cNvPr>
          <p:cNvSpPr>
            <a:spLocks noGrp="1" noChangeArrowheads="1"/>
          </p:cNvSpPr>
          <p:nvPr>
            <p:ph idx="1"/>
          </p:nvPr>
        </p:nvSpPr>
        <p:spPr bwMode="auto">
          <a:xfrm>
            <a:off x="215432" y="2217690"/>
            <a:ext cx="1111296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summary, the IBM-Intern-Secure-Data-Hiding-in-Image-Using-Steganography project effectively meets the vital requirement for secure data transfer in our society that is becoming more and more digital. This online application offers a reliable way to encrypt and decrypt data concealed within photos by utilizing cutting-edge technologies like Python (Flask) and Pillow. Implementing steganography guarantees that private data is shielded from unwanted access and kept private. This project lays the groundwork for future improvements including multi-language support, sophisticated encryption techniques, and mobile application development in addition to showcasing the possibilities of fusing contemporary web development frameworks with cybersecurity concepts.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have made great progress in protecting digital communication and guaranteeing privacy in the digital era with this endeavor.</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b="1" dirty="0"/>
              <a:t>LINK: https://github.com/SindhuKola/Stego_aicte</a:t>
            </a:r>
            <a:endParaRPr lang="en-IN"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652</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Framklin gothic book(body)</vt:lpstr>
      <vt:lpstr>Franklin Gothic Book</vt:lpstr>
      <vt:lpstr>Franklin Gothic Demi</vt:lpstr>
      <vt:lpstr>Wingdings 2</vt:lpstr>
      <vt:lpstr>DividendVTI</vt:lpstr>
      <vt:lpstr>Project title: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Abhiram Kola</cp:lastModifiedBy>
  <cp:revision>28</cp:revision>
  <dcterms:created xsi:type="dcterms:W3CDTF">2021-05-26T16:50:10Z</dcterms:created>
  <dcterms:modified xsi:type="dcterms:W3CDTF">2025-02-14T14:57:06Z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