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1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5"/>
    <p:restoredTop sz="94724"/>
  </p:normalViewPr>
  <p:slideViewPr>
    <p:cSldViewPr snapToGrid="0">
      <p:cViewPr varScale="1">
        <p:scale>
          <a:sx n="115" d="100"/>
          <a:sy n="115" d="100"/>
        </p:scale>
        <p:origin x="2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B9E31-1F84-324C-A779-E5DE6AE902AE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0205E-1E5A-3C4E-9016-C916B940B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205E-1E5A-3C4E-9016-C916B940BB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1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DE3C5-98F2-8C3F-5FF2-16EECCB93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13EB0E-709C-4C35-F214-92438CB07E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1A3A9-A279-2ADB-9164-DA2867ACC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5EE79-C430-199B-345E-F9CA73065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205E-1E5A-3C4E-9016-C916B940BB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645AE-6331-3206-6B7F-13A84CCC3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C3D16F-C9C4-4272-C0F1-F53E5A0A8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DE9E48-9871-713C-A708-821A6151D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F666F-1521-4254-C5C7-044F4E3BDB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205E-1E5A-3C4E-9016-C916B940BB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5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F05E1-83D8-CBF2-1EEE-FD47AFBA9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D784D2-518D-A976-B71F-70520D94A4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8F79C5-C230-00FA-B507-36E70B121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C18E7-E9F8-14A0-FA48-7F99580F4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205E-1E5A-3C4E-9016-C916B940BB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1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8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1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1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836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2" r:id="rId10"/>
    <p:sldLayoutId id="214748392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B86E21-E2BD-408E-8E61-D30AB871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B38C0-3CC6-4B41-93F3-C479D22D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984" y="510362"/>
            <a:ext cx="11174866" cy="54268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9A070B3-8EC2-413C-B782-253BA2546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73638" y="-2246659"/>
            <a:ext cx="5200368" cy="10916487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06520" h="10695515">
                <a:moveTo>
                  <a:pt x="9074" y="8117697"/>
                </a:moveTo>
                <a:cubicBezTo>
                  <a:pt x="9074" y="7964637"/>
                  <a:pt x="9530" y="7436718"/>
                  <a:pt x="9074" y="7295316"/>
                </a:cubicBezTo>
                <a:lnTo>
                  <a:pt x="6337" y="7269284"/>
                </a:lnTo>
                <a:cubicBezTo>
                  <a:pt x="7249" y="7240009"/>
                  <a:pt x="8162" y="7210733"/>
                  <a:pt x="9074" y="7181458"/>
                </a:cubicBezTo>
                <a:lnTo>
                  <a:pt x="5346" y="7168704"/>
                </a:lnTo>
                <a:lnTo>
                  <a:pt x="9074" y="7082840"/>
                </a:lnTo>
                <a:cubicBezTo>
                  <a:pt x="8260" y="5894813"/>
                  <a:pt x="-2309" y="1220238"/>
                  <a:pt x="463" y="40543"/>
                </a:cubicBezTo>
                <a:cubicBezTo>
                  <a:pt x="8877" y="19945"/>
                  <a:pt x="11191" y="16628"/>
                  <a:pt x="25706" y="4670"/>
                </a:cubicBezTo>
                <a:lnTo>
                  <a:pt x="46561" y="37"/>
                </a:lnTo>
                <a:lnTo>
                  <a:pt x="4068803" y="0"/>
                </a:lnTo>
                <a:cubicBezTo>
                  <a:pt x="4087300" y="52"/>
                  <a:pt x="4102283" y="15032"/>
                  <a:pt x="4102330" y="33528"/>
                </a:cubicBezTo>
                <a:cubicBezTo>
                  <a:pt x="4107918" y="1810541"/>
                  <a:pt x="4107917" y="8885083"/>
                  <a:pt x="4102329" y="10662081"/>
                </a:cubicBezTo>
                <a:cubicBezTo>
                  <a:pt x="4102224" y="10680541"/>
                  <a:pt x="4087261" y="10695466"/>
                  <a:pt x="4068802" y="10695514"/>
                </a:cubicBezTo>
                <a:lnTo>
                  <a:pt x="4051295" y="10695514"/>
                </a:lnTo>
                <a:lnTo>
                  <a:pt x="4051295" y="10695515"/>
                </a:lnTo>
                <a:lnTo>
                  <a:pt x="46547" y="10695515"/>
                </a:lnTo>
                <a:cubicBezTo>
                  <a:pt x="25857" y="10695403"/>
                  <a:pt x="9128" y="10679532"/>
                  <a:pt x="9074" y="10659953"/>
                </a:cubicBezTo>
                <a:lnTo>
                  <a:pt x="9074" y="8213677"/>
                </a:lnTo>
                <a:lnTo>
                  <a:pt x="9074" y="811769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CF3E130-8D13-9106-10F3-9869C4428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84" y="807609"/>
            <a:ext cx="6842638" cy="4832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440A25-2178-B43A-70CE-0112E1CEE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519" y="1587018"/>
            <a:ext cx="3979482" cy="225628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r"/>
            <a:r>
              <a:rPr lang="en-US" sz="4400" b="1" i="0" u="none" strike="noStrike" kern="1200" dirty="0">
                <a:effectLst/>
                <a:latin typeface="+mj-lt"/>
                <a:ea typeface="+mj-ea"/>
                <a:cs typeface="+mj-cs"/>
              </a:rPr>
              <a:t>Introduction to Python &amp; Apps</a:t>
            </a:r>
            <a:endParaRPr lang="en-US" sz="44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65B8C92-2D61-44A2-857C-E6980C2A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87043">
            <a:off x="740665" y="-390458"/>
            <a:ext cx="464589" cy="189025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D4796F-4D50-4634-A058-0EEBBC75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FCC4C22-47D5-430A-918F-5F0BC92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E1F53A8-026D-49F9-8C99-4D93566EA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9F1A894-FB93-4D02-91C3-2E6004FF57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BEE1C4-1B24-44C9-909C-3C3ACE161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31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8DE554-23AC-8ACA-5F8A-EDBAFFD28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F64034-BD6C-14BE-0C7E-D81BA2609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607AA4-8064-EC18-0942-8F482BC1D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984" y="510362"/>
            <a:ext cx="11174866" cy="54268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F6E5A7B-D15D-57CA-EE19-57D2E0244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73638" y="-2246659"/>
            <a:ext cx="5200368" cy="10916487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06520" h="10695515">
                <a:moveTo>
                  <a:pt x="9074" y="8117697"/>
                </a:moveTo>
                <a:cubicBezTo>
                  <a:pt x="9074" y="7964637"/>
                  <a:pt x="9530" y="7436718"/>
                  <a:pt x="9074" y="7295316"/>
                </a:cubicBezTo>
                <a:lnTo>
                  <a:pt x="6337" y="7269284"/>
                </a:lnTo>
                <a:cubicBezTo>
                  <a:pt x="7249" y="7240009"/>
                  <a:pt x="8162" y="7210733"/>
                  <a:pt x="9074" y="7181458"/>
                </a:cubicBezTo>
                <a:lnTo>
                  <a:pt x="5346" y="7168704"/>
                </a:lnTo>
                <a:lnTo>
                  <a:pt x="9074" y="7082840"/>
                </a:lnTo>
                <a:cubicBezTo>
                  <a:pt x="8260" y="5894813"/>
                  <a:pt x="-2309" y="1220238"/>
                  <a:pt x="463" y="40543"/>
                </a:cubicBezTo>
                <a:cubicBezTo>
                  <a:pt x="8877" y="19945"/>
                  <a:pt x="11191" y="16628"/>
                  <a:pt x="25706" y="4670"/>
                </a:cubicBezTo>
                <a:lnTo>
                  <a:pt x="46561" y="37"/>
                </a:lnTo>
                <a:lnTo>
                  <a:pt x="4068803" y="0"/>
                </a:lnTo>
                <a:cubicBezTo>
                  <a:pt x="4087300" y="52"/>
                  <a:pt x="4102283" y="15032"/>
                  <a:pt x="4102330" y="33528"/>
                </a:cubicBezTo>
                <a:cubicBezTo>
                  <a:pt x="4107918" y="1810541"/>
                  <a:pt x="4107917" y="8885083"/>
                  <a:pt x="4102329" y="10662081"/>
                </a:cubicBezTo>
                <a:cubicBezTo>
                  <a:pt x="4102224" y="10680541"/>
                  <a:pt x="4087261" y="10695466"/>
                  <a:pt x="4068802" y="10695514"/>
                </a:cubicBezTo>
                <a:lnTo>
                  <a:pt x="4051295" y="10695514"/>
                </a:lnTo>
                <a:lnTo>
                  <a:pt x="4051295" y="10695515"/>
                </a:lnTo>
                <a:lnTo>
                  <a:pt x="46547" y="10695515"/>
                </a:lnTo>
                <a:cubicBezTo>
                  <a:pt x="25857" y="10695403"/>
                  <a:pt x="9128" y="10679532"/>
                  <a:pt x="9074" y="10659953"/>
                </a:cubicBezTo>
                <a:lnTo>
                  <a:pt x="9074" y="8213677"/>
                </a:lnTo>
                <a:lnTo>
                  <a:pt x="9074" y="811769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C4AF194-62F2-5DA7-87BF-66CD7234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784" y="807609"/>
            <a:ext cx="6842638" cy="4832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EE9F06-E2A7-CAE7-A4DA-1A904B2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458" y="1363411"/>
            <a:ext cx="3671072" cy="1930289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GB" sz="3200" b="0" i="0" dirty="0">
                <a:effectLst/>
                <a:latin typeface="Arial" panose="020B0604020202020204" pitchFamily="34" charset="0"/>
              </a:rPr>
              <a:t>Renata O-Stewart</a:t>
            </a:r>
            <a:br>
              <a:rPr lang="en-GB" sz="3200" b="0" i="0" dirty="0">
                <a:effectLst/>
                <a:latin typeface="Arial" panose="020B0604020202020204" pitchFamily="34" charset="0"/>
              </a:rPr>
            </a:br>
            <a:r>
              <a:rPr lang="en-GB" sz="3200" b="0" i="0" dirty="0" err="1">
                <a:effectLst/>
                <a:latin typeface="Arial" panose="020B0604020202020204" pitchFamily="34" charset="0"/>
              </a:rPr>
              <a:t>Tharshika</a:t>
            </a:r>
            <a:r>
              <a:rPr lang="en-GB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3200" b="0" i="0" dirty="0" err="1">
                <a:effectLst/>
                <a:latin typeface="Arial" panose="020B0604020202020204" pitchFamily="34" charset="0"/>
              </a:rPr>
              <a:t>Tharsan</a:t>
            </a:r>
            <a:br>
              <a:rPr lang="en-GB" sz="3200" dirty="0"/>
            </a:br>
            <a:r>
              <a:rPr lang="en-GB" sz="3200" b="0" i="0" dirty="0">
                <a:effectLst/>
                <a:latin typeface="Arial" panose="020B0604020202020204" pitchFamily="34" charset="0"/>
              </a:rPr>
              <a:t>Verena </a:t>
            </a:r>
            <a:r>
              <a:rPr lang="en-GB" sz="3200" b="0" i="0" dirty="0" err="1">
                <a:effectLst/>
                <a:latin typeface="Arial" panose="020B0604020202020204" pitchFamily="34" charset="0"/>
              </a:rPr>
              <a:t>Sarrazin</a:t>
            </a:r>
            <a:endParaRPr lang="en-US" sz="32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9166C4-36F7-B549-E7D5-8E39F9A4A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87043">
            <a:off x="740665" y="-390458"/>
            <a:ext cx="464589" cy="189025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C1CBAB-B39A-C8C5-61F3-EDB53F5C1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FF150D5-8DAF-40E3-3E02-FDE3EF1B3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7433CAC-4970-D436-0E32-30F9C1FB14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DBBCC8E-628D-41F5-9F45-EB9B2E60AA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253102C-FDDF-5D8F-0187-6CF23571B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0344B62B-D0E3-FB6D-B092-CDBA53BB8A29}"/>
              </a:ext>
            </a:extLst>
          </p:cNvPr>
          <p:cNvSpPr txBox="1">
            <a:spLocks/>
          </p:cNvSpPr>
          <p:nvPr/>
        </p:nvSpPr>
        <p:spPr>
          <a:xfrm>
            <a:off x="805458" y="4245225"/>
            <a:ext cx="3671072" cy="1169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i="0" dirty="0">
                <a:latin typeface="Barlow" pitchFamily="2" charset="77"/>
              </a:rPr>
              <a:t>Group 11 </a:t>
            </a:r>
          </a:p>
          <a:p>
            <a:pPr algn="ctr"/>
            <a:r>
              <a:rPr lang="en-GB" sz="2000" b="0" i="0" dirty="0">
                <a:effectLst/>
                <a:latin typeface="Barlow" pitchFamily="2" charset="77"/>
              </a:rPr>
              <a:t>Project No.3</a:t>
            </a:r>
          </a:p>
          <a:p>
            <a:pPr algn="ctr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Spreadsheet Analysis </a:t>
            </a:r>
            <a:endParaRPr lang="en-US" sz="2000" b="1" dirty="0"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4953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 tmFilter="0,0; .5, 0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 tmFilter="0,0; .5, 0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83F2CC-F40A-2351-E154-3CFAEEDB0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E1D541-679B-9301-1261-5C2DA4ACC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2A779-8AD5-84CA-6381-36D0F64EF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984" y="510362"/>
            <a:ext cx="11174866" cy="54268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A57DA10-D7F9-5822-F34D-98DDD3E93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73638" y="-2246659"/>
            <a:ext cx="5200368" cy="10916487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06520" h="10695515">
                <a:moveTo>
                  <a:pt x="9074" y="8117697"/>
                </a:moveTo>
                <a:cubicBezTo>
                  <a:pt x="9074" y="7964637"/>
                  <a:pt x="9530" y="7436718"/>
                  <a:pt x="9074" y="7295316"/>
                </a:cubicBezTo>
                <a:lnTo>
                  <a:pt x="6337" y="7269284"/>
                </a:lnTo>
                <a:cubicBezTo>
                  <a:pt x="7249" y="7240009"/>
                  <a:pt x="8162" y="7210733"/>
                  <a:pt x="9074" y="7181458"/>
                </a:cubicBezTo>
                <a:lnTo>
                  <a:pt x="5346" y="7168704"/>
                </a:lnTo>
                <a:lnTo>
                  <a:pt x="9074" y="7082840"/>
                </a:lnTo>
                <a:cubicBezTo>
                  <a:pt x="8260" y="5894813"/>
                  <a:pt x="-2309" y="1220238"/>
                  <a:pt x="463" y="40543"/>
                </a:cubicBezTo>
                <a:cubicBezTo>
                  <a:pt x="8877" y="19945"/>
                  <a:pt x="11191" y="16628"/>
                  <a:pt x="25706" y="4670"/>
                </a:cubicBezTo>
                <a:lnTo>
                  <a:pt x="46561" y="37"/>
                </a:lnTo>
                <a:lnTo>
                  <a:pt x="4068803" y="0"/>
                </a:lnTo>
                <a:cubicBezTo>
                  <a:pt x="4087300" y="52"/>
                  <a:pt x="4102283" y="15032"/>
                  <a:pt x="4102330" y="33528"/>
                </a:cubicBezTo>
                <a:cubicBezTo>
                  <a:pt x="4107918" y="1810541"/>
                  <a:pt x="4107917" y="8885083"/>
                  <a:pt x="4102329" y="10662081"/>
                </a:cubicBezTo>
                <a:cubicBezTo>
                  <a:pt x="4102224" y="10680541"/>
                  <a:pt x="4087261" y="10695466"/>
                  <a:pt x="4068802" y="10695514"/>
                </a:cubicBezTo>
                <a:lnTo>
                  <a:pt x="4051295" y="10695514"/>
                </a:lnTo>
                <a:lnTo>
                  <a:pt x="4051295" y="10695515"/>
                </a:lnTo>
                <a:lnTo>
                  <a:pt x="46547" y="10695515"/>
                </a:lnTo>
                <a:cubicBezTo>
                  <a:pt x="25857" y="10695403"/>
                  <a:pt x="9128" y="10679532"/>
                  <a:pt x="9074" y="10659953"/>
                </a:cubicBezTo>
                <a:lnTo>
                  <a:pt x="9074" y="8213677"/>
                </a:lnTo>
                <a:lnTo>
                  <a:pt x="9074" y="811769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30442-FA98-091F-B27B-6B270219D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87043">
            <a:off x="740665" y="-390458"/>
            <a:ext cx="464589" cy="189025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56C3B2-FC58-5B2B-3E7C-3AADD6082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C99BFBE-0452-9A6C-1C81-5708323D8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52D1994-3B7B-5D86-F319-C05C1D3B89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051F1AA-2F46-1266-4153-4DBBA7EDF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1D1AF1-6032-7C37-9D4D-B179B5CEF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D187C79-374F-ECDE-24E3-45669134E65E}"/>
              </a:ext>
            </a:extLst>
          </p:cNvPr>
          <p:cNvSpPr txBox="1"/>
          <p:nvPr/>
        </p:nvSpPr>
        <p:spPr>
          <a:xfrm>
            <a:off x="901255" y="872482"/>
            <a:ext cx="4552571" cy="46782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8255">
              <a:lnSpc>
                <a:spcPct val="200000"/>
              </a:lnSpc>
              <a:spcBef>
                <a:spcPts val="2615"/>
              </a:spcBef>
              <a:spcAft>
                <a:spcPts val="0"/>
              </a:spcAft>
            </a:pPr>
            <a:r>
              <a:rPr lang="en-GB" sz="2400" b="1" kern="0" dirty="0">
                <a:solidFill>
                  <a:srgbClr val="000000"/>
                </a:solidFill>
                <a:effectLst/>
                <a:latin typeface="Barlow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Required Tasks</a:t>
            </a:r>
          </a:p>
          <a:p>
            <a:pPr marL="8255">
              <a:spcBef>
                <a:spcPts val="2615"/>
              </a:spcBef>
              <a:spcAft>
                <a:spcPts val="0"/>
              </a:spcAft>
            </a:pPr>
            <a:r>
              <a:rPr lang="en-GB" sz="2200" kern="0" dirty="0">
                <a:solidFill>
                  <a:srgbClr val="000000"/>
                </a:solidFill>
                <a:effectLst/>
                <a:latin typeface="Barlow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These are the required tasks for this project. </a:t>
            </a:r>
          </a:p>
          <a:p>
            <a:pPr marL="5715" marR="387350" indent="-635">
              <a:spcBef>
                <a:spcPts val="215"/>
              </a:spcBef>
              <a:spcAft>
                <a:spcPts val="0"/>
              </a:spcAft>
            </a:pPr>
            <a:endParaRPr lang="en-GB" sz="22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980" marR="387350" indent="-342900">
              <a:spcBef>
                <a:spcPts val="215"/>
              </a:spcBef>
              <a:spcAft>
                <a:spcPts val="0"/>
              </a:spcAft>
              <a:buAutoNum type="arabicPeriod"/>
            </a:pPr>
            <a:r>
              <a:rPr lang="en-GB" sz="2200" kern="0" dirty="0">
                <a:solidFill>
                  <a:srgbClr val="000000"/>
                </a:solidFill>
                <a:effectLst/>
                <a:latin typeface="Barlow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Read the data from the spreadsheet (</a:t>
            </a:r>
            <a:r>
              <a:rPr lang="en-GB" sz="2200" b="1" kern="0" dirty="0">
                <a:solidFill>
                  <a:srgbClr val="000000"/>
                </a:solidFill>
                <a:effectLst/>
                <a:latin typeface="Barlow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sales.csv</a:t>
            </a:r>
            <a:r>
              <a:rPr lang="en-GB" sz="2200" kern="0" dirty="0">
                <a:solidFill>
                  <a:srgbClr val="000000"/>
                </a:solidFill>
                <a:effectLst/>
                <a:latin typeface="Barlow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980" marR="387350" indent="-342900">
              <a:spcBef>
                <a:spcPts val="215"/>
              </a:spcBef>
              <a:spcAft>
                <a:spcPts val="0"/>
              </a:spcAft>
              <a:buAutoNum type="arabicPeriod"/>
            </a:pPr>
            <a:r>
              <a:rPr lang="en-GB" sz="2200" kern="0" dirty="0">
                <a:solidFill>
                  <a:srgbClr val="000000"/>
                </a:solidFill>
                <a:effectLst/>
                <a:latin typeface="Barlow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Collect all the sales from each month into a single list</a:t>
            </a:r>
          </a:p>
          <a:p>
            <a:pPr marL="347980" marR="387350" indent="-342900">
              <a:spcBef>
                <a:spcPts val="215"/>
              </a:spcBef>
              <a:spcAft>
                <a:spcPts val="0"/>
              </a:spcAft>
              <a:buAutoNum type="arabicPeriod"/>
            </a:pPr>
            <a:r>
              <a:rPr lang="en-GB" sz="2200" kern="0" dirty="0">
                <a:solidFill>
                  <a:srgbClr val="000000"/>
                </a:solidFill>
                <a:effectLst/>
                <a:latin typeface="Barlow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Output the total sales across all months </a:t>
            </a:r>
            <a:r>
              <a:rPr lang="en-GB" sz="2200" dirty="0">
                <a:effectLst/>
              </a:rPr>
              <a:t> </a:t>
            </a:r>
          </a:p>
          <a:p>
            <a:pPr marL="5080" marR="387350">
              <a:spcBef>
                <a:spcPts val="215"/>
              </a:spcBef>
              <a:spcAft>
                <a:spcPts val="0"/>
              </a:spcAft>
            </a:pPr>
            <a:endParaRPr lang="en-US" sz="2200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9CE5BF13-494D-D145-9321-FB9C81D71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678" y="695780"/>
            <a:ext cx="6327338" cy="503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22E5DD-7B2B-4BBF-448B-2E30977DB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632957-873F-E50C-1089-CC27B9B4C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3A0193-45E3-302C-207E-1A2AACEE0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984" y="510362"/>
            <a:ext cx="11174866" cy="54268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97AF0C-1047-FD2E-67DE-8E268760B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73638" y="-2246659"/>
            <a:ext cx="5200368" cy="10916487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06520" h="10695515">
                <a:moveTo>
                  <a:pt x="9074" y="8117697"/>
                </a:moveTo>
                <a:cubicBezTo>
                  <a:pt x="9074" y="7964637"/>
                  <a:pt x="9530" y="7436718"/>
                  <a:pt x="9074" y="7295316"/>
                </a:cubicBezTo>
                <a:lnTo>
                  <a:pt x="6337" y="7269284"/>
                </a:lnTo>
                <a:cubicBezTo>
                  <a:pt x="7249" y="7240009"/>
                  <a:pt x="8162" y="7210733"/>
                  <a:pt x="9074" y="7181458"/>
                </a:cubicBezTo>
                <a:lnTo>
                  <a:pt x="5346" y="7168704"/>
                </a:lnTo>
                <a:lnTo>
                  <a:pt x="9074" y="7082840"/>
                </a:lnTo>
                <a:cubicBezTo>
                  <a:pt x="8260" y="5894813"/>
                  <a:pt x="-2309" y="1220238"/>
                  <a:pt x="463" y="40543"/>
                </a:cubicBezTo>
                <a:cubicBezTo>
                  <a:pt x="8877" y="19945"/>
                  <a:pt x="11191" y="16628"/>
                  <a:pt x="25706" y="4670"/>
                </a:cubicBezTo>
                <a:lnTo>
                  <a:pt x="46561" y="37"/>
                </a:lnTo>
                <a:lnTo>
                  <a:pt x="4068803" y="0"/>
                </a:lnTo>
                <a:cubicBezTo>
                  <a:pt x="4087300" y="52"/>
                  <a:pt x="4102283" y="15032"/>
                  <a:pt x="4102330" y="33528"/>
                </a:cubicBezTo>
                <a:cubicBezTo>
                  <a:pt x="4107918" y="1810541"/>
                  <a:pt x="4107917" y="8885083"/>
                  <a:pt x="4102329" y="10662081"/>
                </a:cubicBezTo>
                <a:cubicBezTo>
                  <a:pt x="4102224" y="10680541"/>
                  <a:pt x="4087261" y="10695466"/>
                  <a:pt x="4068802" y="10695514"/>
                </a:cubicBezTo>
                <a:lnTo>
                  <a:pt x="4051295" y="10695514"/>
                </a:lnTo>
                <a:lnTo>
                  <a:pt x="4051295" y="10695515"/>
                </a:lnTo>
                <a:lnTo>
                  <a:pt x="46547" y="10695515"/>
                </a:lnTo>
                <a:cubicBezTo>
                  <a:pt x="25857" y="10695403"/>
                  <a:pt x="9128" y="10679532"/>
                  <a:pt x="9074" y="10659953"/>
                </a:cubicBezTo>
                <a:lnTo>
                  <a:pt x="9074" y="8213677"/>
                </a:lnTo>
                <a:lnTo>
                  <a:pt x="9074" y="811769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E12E93-357D-1B89-4A6C-D6FE7DB11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87043">
            <a:off x="740665" y="-390458"/>
            <a:ext cx="464589" cy="189025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FB0315-6671-86FB-7026-E99F2C4FE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85E4D70-0C20-CEA6-CBFE-5586F5FE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23FCBD2-7037-07C3-9603-4724B5FEDE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979A7F8-2EB9-5B76-1888-9A263C4484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2363D7-9BD7-A101-D15A-54CCBE9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425B3BF-2143-6078-AFAD-5CB25C01F8F8}"/>
              </a:ext>
            </a:extLst>
          </p:cNvPr>
          <p:cNvSpPr txBox="1"/>
          <p:nvPr/>
        </p:nvSpPr>
        <p:spPr>
          <a:xfrm>
            <a:off x="878953" y="990245"/>
            <a:ext cx="4122393" cy="37959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8255">
              <a:spcBef>
                <a:spcPts val="2765"/>
              </a:spcBef>
              <a:spcAft>
                <a:spcPts val="0"/>
              </a:spcAft>
            </a:pPr>
            <a:r>
              <a:rPr lang="en-GB" sz="2400" b="1" kern="0" dirty="0">
                <a:solidFill>
                  <a:srgbClr val="000000"/>
                </a:solidFill>
                <a:effectLst/>
                <a:latin typeface="Barlow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Extending the Project 1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0665">
              <a:spcBef>
                <a:spcPts val="215"/>
              </a:spcBef>
              <a:spcAft>
                <a:spcPts val="0"/>
              </a:spcAft>
            </a:pPr>
            <a:endParaRPr lang="en-GB" sz="1800" kern="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>
              <a:spcBef>
                <a:spcPts val="215"/>
              </a:spcBef>
              <a:spcAft>
                <a:spcPts val="0"/>
              </a:spcAft>
            </a:pPr>
            <a:r>
              <a:rPr lang="en-GB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GB" sz="2200" kern="0" dirty="0">
                <a:solidFill>
                  <a:srgbClr val="000000"/>
                </a:solidFill>
                <a:effectLst/>
                <a:latin typeface="Barlow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following:</a:t>
            </a:r>
          </a:p>
          <a:p>
            <a:pPr marL="240665">
              <a:spcBef>
                <a:spcPts val="215"/>
              </a:spcBef>
              <a:spcAft>
                <a:spcPts val="0"/>
              </a:spcAft>
            </a:pPr>
            <a:endParaRPr lang="en-GB" sz="2200" kern="0" dirty="0">
              <a:solidFill>
                <a:srgbClr val="000000"/>
              </a:solidFill>
              <a:latin typeface="Barlow" pitchFamily="2" charset="77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7865" indent="-457200">
              <a:spcBef>
                <a:spcPts val="215"/>
              </a:spcBef>
              <a:spcAft>
                <a:spcPts val="0"/>
              </a:spcAft>
              <a:buAutoNum type="arabicPeriod"/>
            </a:pPr>
            <a:r>
              <a:rPr lang="en-GB" sz="2200" kern="0" dirty="0">
                <a:solidFill>
                  <a:srgbClr val="000000"/>
                </a:solidFill>
                <a:effectLst/>
                <a:latin typeface="Barlow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Monthly changes as a percentage.</a:t>
            </a:r>
          </a:p>
          <a:p>
            <a:pPr marL="697865" indent="-457200">
              <a:lnSpc>
                <a:spcPct val="150000"/>
              </a:lnSpc>
              <a:spcBef>
                <a:spcPts val="215"/>
              </a:spcBef>
              <a:spcAft>
                <a:spcPts val="0"/>
              </a:spcAft>
              <a:buAutoNum type="arabicPeriod"/>
            </a:pPr>
            <a:r>
              <a:rPr lang="en-GB" sz="2200" kern="0" dirty="0">
                <a:solidFill>
                  <a:srgbClr val="000000"/>
                </a:solidFill>
                <a:effectLst/>
                <a:latin typeface="Barlow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The average</a:t>
            </a:r>
          </a:p>
          <a:p>
            <a:pPr marL="697865" indent="-457200">
              <a:spcBef>
                <a:spcPts val="215"/>
              </a:spcBef>
              <a:spcAft>
                <a:spcPts val="0"/>
              </a:spcAft>
              <a:buAutoNum type="arabicPeriod"/>
            </a:pPr>
            <a:r>
              <a:rPr lang="en-GB" sz="2200" kern="0" dirty="0">
                <a:solidFill>
                  <a:srgbClr val="000000"/>
                </a:solidFill>
                <a:effectLst/>
                <a:latin typeface="Barlow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Months with the highest and lowest sales </a:t>
            </a:r>
            <a:endParaRPr lang="en-GB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80" marR="387350">
              <a:spcBef>
                <a:spcPts val="215"/>
              </a:spcBef>
              <a:spcAft>
                <a:spcPts val="0"/>
              </a:spcAft>
            </a:pPr>
            <a:endParaRPr lang="en-US" sz="22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2A597B-5A7B-930B-FA9A-4722368DD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873" y="611400"/>
            <a:ext cx="6848193" cy="520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6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09195F-E607-6F0C-224C-6D5B81382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48F782-F74F-64B7-B4AE-5FF8E952B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96FBE-30A7-CDCC-DB06-F08ED332C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984" y="510362"/>
            <a:ext cx="11174866" cy="54268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5C70BD-C0BA-5745-6C7E-F43C309D9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73638" y="-2246659"/>
            <a:ext cx="5200368" cy="10916487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06520" h="10695515">
                <a:moveTo>
                  <a:pt x="9074" y="8117697"/>
                </a:moveTo>
                <a:cubicBezTo>
                  <a:pt x="9074" y="7964637"/>
                  <a:pt x="9530" y="7436718"/>
                  <a:pt x="9074" y="7295316"/>
                </a:cubicBezTo>
                <a:lnTo>
                  <a:pt x="6337" y="7269284"/>
                </a:lnTo>
                <a:cubicBezTo>
                  <a:pt x="7249" y="7240009"/>
                  <a:pt x="8162" y="7210733"/>
                  <a:pt x="9074" y="7181458"/>
                </a:cubicBezTo>
                <a:lnTo>
                  <a:pt x="5346" y="7168704"/>
                </a:lnTo>
                <a:lnTo>
                  <a:pt x="9074" y="7082840"/>
                </a:lnTo>
                <a:cubicBezTo>
                  <a:pt x="8260" y="5894813"/>
                  <a:pt x="-2309" y="1220238"/>
                  <a:pt x="463" y="40543"/>
                </a:cubicBezTo>
                <a:cubicBezTo>
                  <a:pt x="8877" y="19945"/>
                  <a:pt x="11191" y="16628"/>
                  <a:pt x="25706" y="4670"/>
                </a:cubicBezTo>
                <a:lnTo>
                  <a:pt x="46561" y="37"/>
                </a:lnTo>
                <a:lnTo>
                  <a:pt x="4068803" y="0"/>
                </a:lnTo>
                <a:cubicBezTo>
                  <a:pt x="4087300" y="52"/>
                  <a:pt x="4102283" y="15032"/>
                  <a:pt x="4102330" y="33528"/>
                </a:cubicBezTo>
                <a:cubicBezTo>
                  <a:pt x="4107918" y="1810541"/>
                  <a:pt x="4107917" y="8885083"/>
                  <a:pt x="4102329" y="10662081"/>
                </a:cubicBezTo>
                <a:cubicBezTo>
                  <a:pt x="4102224" y="10680541"/>
                  <a:pt x="4087261" y="10695466"/>
                  <a:pt x="4068802" y="10695514"/>
                </a:cubicBezTo>
                <a:lnTo>
                  <a:pt x="4051295" y="10695514"/>
                </a:lnTo>
                <a:lnTo>
                  <a:pt x="4051295" y="10695515"/>
                </a:lnTo>
                <a:lnTo>
                  <a:pt x="46547" y="10695515"/>
                </a:lnTo>
                <a:cubicBezTo>
                  <a:pt x="25857" y="10695403"/>
                  <a:pt x="9128" y="10679532"/>
                  <a:pt x="9074" y="10659953"/>
                </a:cubicBezTo>
                <a:lnTo>
                  <a:pt x="9074" y="8213677"/>
                </a:lnTo>
                <a:lnTo>
                  <a:pt x="9074" y="811769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69B29B-2018-539C-9E4B-03B291296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87043">
            <a:off x="740665" y="-390458"/>
            <a:ext cx="464589" cy="189025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26B2F0-4A0E-6C6F-733E-B5EB2D637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BDE2C51-36F4-8218-B69E-4EEDE3AD0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666770D-596D-6A78-A547-6B6B3621D0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7D89D21-C3A5-A4F8-A48F-5AA0993678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D3E25C-2FB1-3ABA-19D5-D0AF236D3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B6FFAEE-978A-C97A-C45E-C3BECDC725CA}"/>
              </a:ext>
            </a:extLst>
          </p:cNvPr>
          <p:cNvSpPr txBox="1"/>
          <p:nvPr/>
        </p:nvSpPr>
        <p:spPr>
          <a:xfrm>
            <a:off x="878953" y="2323943"/>
            <a:ext cx="4122393" cy="1128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8255">
              <a:spcBef>
                <a:spcPts val="2765"/>
              </a:spcBef>
              <a:spcAft>
                <a:spcPts val="0"/>
              </a:spcAft>
            </a:pPr>
            <a:r>
              <a:rPr lang="en-GB" sz="2400" b="1" kern="0" dirty="0">
                <a:solidFill>
                  <a:srgbClr val="000000"/>
                </a:solidFill>
                <a:effectLst/>
                <a:latin typeface="Barlow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Extending the Project 2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0665">
              <a:spcBef>
                <a:spcPts val="215"/>
              </a:spcBef>
              <a:spcAft>
                <a:spcPts val="0"/>
              </a:spcAft>
            </a:pPr>
            <a:endParaRPr lang="en-GB" sz="1800" kern="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" marR="387350">
              <a:spcBef>
                <a:spcPts val="215"/>
              </a:spcBef>
              <a:spcAft>
                <a:spcPts val="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25461924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{29708DC0-0AB2-3C44-8B90-31D577CF6F72}tf10001062</Template>
  <TotalTime>211</TotalTime>
  <Words>93</Words>
  <Application>Microsoft Macintosh PowerPoint</Application>
  <PresentationFormat>Widescreen</PresentationFormat>
  <Paragraphs>23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Barlow</vt:lpstr>
      <vt:lpstr>Calibri</vt:lpstr>
      <vt:lpstr>Consolas</vt:lpstr>
      <vt:lpstr>Franklin Gothic Heavy</vt:lpstr>
      <vt:lpstr>StreetscapeVTI</vt:lpstr>
      <vt:lpstr>Introduction to Python &amp; Apps</vt:lpstr>
      <vt:lpstr>Renata O-Stewart Tharshika Tharsan Verena Sarrazin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&amp; Apps</dc:title>
  <dc:creator>Renata O-St</dc:creator>
  <cp:lastModifiedBy>Renata O-St</cp:lastModifiedBy>
  <cp:revision>1</cp:revision>
  <dcterms:created xsi:type="dcterms:W3CDTF">2024-02-06T16:06:02Z</dcterms:created>
  <dcterms:modified xsi:type="dcterms:W3CDTF">2024-02-06T19:37:43Z</dcterms:modified>
</cp:coreProperties>
</file>