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305" r:id="rId5"/>
    <p:sldId id="296" r:id="rId6"/>
    <p:sldId id="306" r:id="rId7"/>
    <p:sldId id="259" r:id="rId8"/>
    <p:sldId id="311" r:id="rId9"/>
    <p:sldId id="323" r:id="rId10"/>
    <p:sldId id="312" r:id="rId11"/>
    <p:sldId id="317" r:id="rId12"/>
    <p:sldId id="318" r:id="rId13"/>
    <p:sldId id="319" r:id="rId14"/>
    <p:sldId id="320" r:id="rId15"/>
    <p:sldId id="322" r:id="rId16"/>
    <p:sldId id="321" r:id="rId17"/>
    <p:sldId id="332" r:id="rId18"/>
    <p:sldId id="333" r:id="rId19"/>
    <p:sldId id="314" r:id="rId20"/>
    <p:sldId id="324" r:id="rId21"/>
    <p:sldId id="326" r:id="rId22"/>
    <p:sldId id="325" r:id="rId23"/>
    <p:sldId id="327" r:id="rId24"/>
    <p:sldId id="310" r:id="rId25"/>
    <p:sldId id="329" r:id="rId26"/>
    <p:sldId id="330" r:id="rId27"/>
    <p:sldId id="331"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879" autoAdjust="0"/>
  </p:normalViewPr>
  <p:slideViewPr>
    <p:cSldViewPr snapToGrid="0">
      <p:cViewPr varScale="1">
        <p:scale>
          <a:sx n="77" d="100"/>
          <a:sy n="77" d="100"/>
        </p:scale>
        <p:origin x="228" y="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2/29/2024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5" y="2660903"/>
            <a:ext cx="6469349" cy="1114885"/>
          </a:xfrm>
        </p:spPr>
        <p:txBody>
          <a:bodyPr/>
          <a:lstStyle/>
          <a:p>
            <a:r>
              <a:rPr lang="en-US" dirty="0"/>
              <a:t>Brent Crude Oil Prediction</a:t>
            </a:r>
            <a:br>
              <a:rPr lang="en-US" dirty="0"/>
            </a:br>
            <a:r>
              <a:rPr lang="en-US" dirty="0"/>
              <a:t> In Forecasting</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B8D1-2480-CD49-157C-2F80791D776C}"/>
              </a:ext>
            </a:extLst>
          </p:cNvPr>
          <p:cNvSpPr>
            <a:spLocks noGrp="1"/>
          </p:cNvSpPr>
          <p:nvPr>
            <p:ph type="title"/>
          </p:nvPr>
        </p:nvSpPr>
        <p:spPr/>
        <p:txBody>
          <a:bodyPr/>
          <a:lstStyle/>
          <a:p>
            <a:r>
              <a:rPr lang="en-US" dirty="0"/>
              <a:t>Seaborn  </a:t>
            </a:r>
            <a:r>
              <a:rPr lang="en-US" dirty="0" err="1"/>
              <a:t>Visualisation</a:t>
            </a:r>
            <a:endParaRPr lang="en-IN" dirty="0"/>
          </a:p>
        </p:txBody>
      </p:sp>
      <p:sp>
        <p:nvSpPr>
          <p:cNvPr id="3" name="Content Placeholder 2">
            <a:extLst>
              <a:ext uri="{FF2B5EF4-FFF2-40B4-BE49-F238E27FC236}">
                <a16:creationId xmlns:a16="http://schemas.microsoft.com/office/drawing/2014/main" id="{FCF59AB4-4DD8-DC92-257B-2266052B766D}"/>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627CE7B3-CA28-671F-CCDE-9A7CCD26251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B536609-BEC0-B774-C0BB-516410C2F8E5}"/>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9" name="Picture 8">
            <a:extLst>
              <a:ext uri="{FF2B5EF4-FFF2-40B4-BE49-F238E27FC236}">
                <a16:creationId xmlns:a16="http://schemas.microsoft.com/office/drawing/2014/main" id="{E42FD637-398F-1DA1-A4B2-3356A012D5D0}"/>
              </a:ext>
            </a:extLst>
          </p:cNvPr>
          <p:cNvPicPr>
            <a:picLocks noChangeAspect="1"/>
          </p:cNvPicPr>
          <p:nvPr/>
        </p:nvPicPr>
        <p:blipFill>
          <a:blip r:embed="rId2"/>
          <a:stretch>
            <a:fillRect/>
          </a:stretch>
        </p:blipFill>
        <p:spPr>
          <a:xfrm>
            <a:off x="609600" y="1600200"/>
            <a:ext cx="10972800" cy="4980993"/>
          </a:xfrm>
          <a:prstGeom prst="rect">
            <a:avLst/>
          </a:prstGeom>
        </p:spPr>
      </p:pic>
    </p:spTree>
    <p:extLst>
      <p:ext uri="{BB962C8B-B14F-4D97-AF65-F5344CB8AC3E}">
        <p14:creationId xmlns:p14="http://schemas.microsoft.com/office/powerpoint/2010/main" val="6263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9E72D0-8B6A-3A39-12CE-42A09D7ED6D4}"/>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06517084-AF68-0AFB-18C8-81BA0D9F1D93}"/>
              </a:ext>
            </a:extLst>
          </p:cNvPr>
          <p:cNvSpPr>
            <a:spLocks noGrp="1"/>
          </p:cNvSpPr>
          <p:nvPr>
            <p:ph type="sldNum" sz="quarter" idx="12"/>
          </p:nvPr>
        </p:nvSpPr>
        <p:spPr/>
        <p:txBody>
          <a:bodyPr/>
          <a:lstStyle/>
          <a:p>
            <a:fld id="{294A09A9-5501-47C1-A89A-A340965A2BE2}" type="slidenum">
              <a:rPr lang="en-US" smtClean="0"/>
              <a:t>11</a:t>
            </a:fld>
            <a:endParaRPr lang="en-US" dirty="0"/>
          </a:p>
        </p:txBody>
      </p:sp>
      <p:pic>
        <p:nvPicPr>
          <p:cNvPr id="5" name="Picture 4">
            <a:extLst>
              <a:ext uri="{FF2B5EF4-FFF2-40B4-BE49-F238E27FC236}">
                <a16:creationId xmlns:a16="http://schemas.microsoft.com/office/drawing/2014/main" id="{20027B40-6181-4394-9485-67F0306239F4}"/>
              </a:ext>
            </a:extLst>
          </p:cNvPr>
          <p:cNvPicPr>
            <a:picLocks noChangeAspect="1"/>
          </p:cNvPicPr>
          <p:nvPr/>
        </p:nvPicPr>
        <p:blipFill>
          <a:blip r:embed="rId2"/>
          <a:stretch>
            <a:fillRect/>
          </a:stretch>
        </p:blipFill>
        <p:spPr>
          <a:xfrm>
            <a:off x="827314" y="242594"/>
            <a:ext cx="10406744" cy="3382161"/>
          </a:xfrm>
          <a:prstGeom prst="rect">
            <a:avLst/>
          </a:prstGeom>
        </p:spPr>
      </p:pic>
      <p:pic>
        <p:nvPicPr>
          <p:cNvPr id="7" name="Picture 6">
            <a:extLst>
              <a:ext uri="{FF2B5EF4-FFF2-40B4-BE49-F238E27FC236}">
                <a16:creationId xmlns:a16="http://schemas.microsoft.com/office/drawing/2014/main" id="{B1C2148D-619E-4A7E-D39A-3C5160C7D7CC}"/>
              </a:ext>
            </a:extLst>
          </p:cNvPr>
          <p:cNvPicPr>
            <a:picLocks noChangeAspect="1"/>
          </p:cNvPicPr>
          <p:nvPr/>
        </p:nvPicPr>
        <p:blipFill>
          <a:blip r:embed="rId3"/>
          <a:stretch>
            <a:fillRect/>
          </a:stretch>
        </p:blipFill>
        <p:spPr>
          <a:xfrm>
            <a:off x="827314" y="3819331"/>
            <a:ext cx="10406744" cy="2537019"/>
          </a:xfrm>
          <a:prstGeom prst="rect">
            <a:avLst/>
          </a:prstGeom>
        </p:spPr>
      </p:pic>
    </p:spTree>
    <p:extLst>
      <p:ext uri="{BB962C8B-B14F-4D97-AF65-F5344CB8AC3E}">
        <p14:creationId xmlns:p14="http://schemas.microsoft.com/office/powerpoint/2010/main" val="28376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DF7F15-9D35-7236-A01D-C9B5E115E9AB}"/>
              </a:ext>
            </a:extLst>
          </p:cNvPr>
          <p:cNvSpPr>
            <a:spLocks noGrp="1"/>
          </p:cNvSpPr>
          <p:nvPr>
            <p:ph type="title"/>
          </p:nvPr>
        </p:nvSpPr>
        <p:spPr/>
        <p:txBody>
          <a:bodyPr/>
          <a:lstStyle/>
          <a:p>
            <a:r>
              <a:rPr lang="en-IN" dirty="0"/>
              <a:t>Moving Average Model</a:t>
            </a:r>
          </a:p>
        </p:txBody>
      </p:sp>
      <p:sp>
        <p:nvSpPr>
          <p:cNvPr id="11" name="Content Placeholder 10">
            <a:extLst>
              <a:ext uri="{FF2B5EF4-FFF2-40B4-BE49-F238E27FC236}">
                <a16:creationId xmlns:a16="http://schemas.microsoft.com/office/drawing/2014/main" id="{059AB0A4-1A52-31B0-A966-094D6FF86F16}"/>
              </a:ext>
            </a:extLst>
          </p:cNvPr>
          <p:cNvSpPr>
            <a:spLocks noGrp="1"/>
          </p:cNvSpPr>
          <p:nvPr>
            <p:ph idx="1"/>
          </p:nvPr>
        </p:nvSpPr>
        <p:spPr/>
        <p:txBody>
          <a:bodyPr/>
          <a:lstStyle/>
          <a:p>
            <a:endParaRPr lang="en-IN"/>
          </a:p>
        </p:txBody>
      </p:sp>
      <p:sp>
        <p:nvSpPr>
          <p:cNvPr id="2" name="Footer Placeholder 1">
            <a:extLst>
              <a:ext uri="{FF2B5EF4-FFF2-40B4-BE49-F238E27FC236}">
                <a16:creationId xmlns:a16="http://schemas.microsoft.com/office/drawing/2014/main" id="{22796D1A-0DE3-AFED-3891-FE43E2D5DD08}"/>
              </a:ext>
            </a:extLst>
          </p:cNvPr>
          <p:cNvSpPr>
            <a:spLocks noGrp="1"/>
          </p:cNvSpPr>
          <p:nvPr>
            <p:ph type="ftr" sz="quarter" idx="10"/>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BD6F1A86-1622-5424-E055-ACC792A34160}"/>
              </a:ext>
            </a:extLst>
          </p:cNvPr>
          <p:cNvSpPr>
            <a:spLocks noGrp="1"/>
          </p:cNvSpPr>
          <p:nvPr>
            <p:ph type="sldNum" sz="quarter" idx="11"/>
          </p:nvPr>
        </p:nvSpPr>
        <p:spPr/>
        <p:txBody>
          <a:bodyPr/>
          <a:lstStyle/>
          <a:p>
            <a:fld id="{294A09A9-5501-47C1-A89A-A340965A2BE2}" type="slidenum">
              <a:rPr lang="en-US" smtClean="0"/>
              <a:t>12</a:t>
            </a:fld>
            <a:endParaRPr lang="en-US" dirty="0"/>
          </a:p>
        </p:txBody>
      </p:sp>
      <p:pic>
        <p:nvPicPr>
          <p:cNvPr id="5" name="Picture 4">
            <a:extLst>
              <a:ext uri="{FF2B5EF4-FFF2-40B4-BE49-F238E27FC236}">
                <a16:creationId xmlns:a16="http://schemas.microsoft.com/office/drawing/2014/main" id="{70679DD1-D48E-743A-992A-3AACACBDC1E9}"/>
              </a:ext>
            </a:extLst>
          </p:cNvPr>
          <p:cNvPicPr>
            <a:picLocks noChangeAspect="1"/>
          </p:cNvPicPr>
          <p:nvPr/>
        </p:nvPicPr>
        <p:blipFill>
          <a:blip r:embed="rId2"/>
          <a:stretch>
            <a:fillRect/>
          </a:stretch>
        </p:blipFill>
        <p:spPr>
          <a:xfrm>
            <a:off x="901960" y="2886269"/>
            <a:ext cx="10862512" cy="3321697"/>
          </a:xfrm>
          <a:prstGeom prst="rect">
            <a:avLst/>
          </a:prstGeom>
        </p:spPr>
      </p:pic>
    </p:spTree>
    <p:extLst>
      <p:ext uri="{BB962C8B-B14F-4D97-AF65-F5344CB8AC3E}">
        <p14:creationId xmlns:p14="http://schemas.microsoft.com/office/powerpoint/2010/main" val="79033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1D8E0D-984E-865F-0563-968B0B6D1232}"/>
              </a:ext>
            </a:extLst>
          </p:cNvPr>
          <p:cNvSpPr>
            <a:spLocks noGrp="1"/>
          </p:cNvSpPr>
          <p:nvPr>
            <p:ph type="title"/>
          </p:nvPr>
        </p:nvSpPr>
        <p:spPr/>
        <p:txBody>
          <a:bodyPr/>
          <a:lstStyle/>
          <a:p>
            <a:r>
              <a:rPr lang="en-IN" dirty="0"/>
              <a:t>Chart To Understand Nature</a:t>
            </a:r>
          </a:p>
        </p:txBody>
      </p:sp>
      <p:sp>
        <p:nvSpPr>
          <p:cNvPr id="2" name="Footer Placeholder 1">
            <a:extLst>
              <a:ext uri="{FF2B5EF4-FFF2-40B4-BE49-F238E27FC236}">
                <a16:creationId xmlns:a16="http://schemas.microsoft.com/office/drawing/2014/main" id="{506DBBD4-43B2-A1FE-C9EF-65857560498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2ADBD1EC-0445-AA80-B24A-A174B22392D3}"/>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5" name="Picture 4">
            <a:extLst>
              <a:ext uri="{FF2B5EF4-FFF2-40B4-BE49-F238E27FC236}">
                <a16:creationId xmlns:a16="http://schemas.microsoft.com/office/drawing/2014/main" id="{6B5AA16B-DB83-D911-7500-54BE7C060C78}"/>
              </a:ext>
            </a:extLst>
          </p:cNvPr>
          <p:cNvPicPr>
            <a:picLocks noChangeAspect="1"/>
          </p:cNvPicPr>
          <p:nvPr/>
        </p:nvPicPr>
        <p:blipFill>
          <a:blip r:embed="rId2"/>
          <a:stretch>
            <a:fillRect/>
          </a:stretch>
        </p:blipFill>
        <p:spPr>
          <a:xfrm>
            <a:off x="1985282" y="2350643"/>
            <a:ext cx="8221436" cy="4370832"/>
          </a:xfrm>
          <a:prstGeom prst="rect">
            <a:avLst/>
          </a:prstGeom>
        </p:spPr>
      </p:pic>
    </p:spTree>
    <p:extLst>
      <p:ext uri="{BB962C8B-B14F-4D97-AF65-F5344CB8AC3E}">
        <p14:creationId xmlns:p14="http://schemas.microsoft.com/office/powerpoint/2010/main" val="425215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1CBA7-492D-0A3E-AD98-9037141B30E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B75C462-9F8E-95F2-59E3-5EA5D211C548}"/>
              </a:ext>
            </a:extLst>
          </p:cNvPr>
          <p:cNvSpPr>
            <a:spLocks noGrp="1"/>
          </p:cNvSpPr>
          <p:nvPr>
            <p:ph type="title"/>
          </p:nvPr>
        </p:nvSpPr>
        <p:spPr/>
        <p:txBody>
          <a:bodyPr/>
          <a:lstStyle/>
          <a:p>
            <a:r>
              <a:rPr lang="en-IN" dirty="0"/>
              <a:t>Forecasting Of Data Set</a:t>
            </a:r>
          </a:p>
        </p:txBody>
      </p:sp>
      <p:sp>
        <p:nvSpPr>
          <p:cNvPr id="2" name="Footer Placeholder 1">
            <a:extLst>
              <a:ext uri="{FF2B5EF4-FFF2-40B4-BE49-F238E27FC236}">
                <a16:creationId xmlns:a16="http://schemas.microsoft.com/office/drawing/2014/main" id="{A3E2B852-370B-96B2-76DC-5CCC401703A9}"/>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986B9176-8BBC-8901-E7F1-77B93067A864}"/>
              </a:ext>
            </a:extLst>
          </p:cNvPr>
          <p:cNvSpPr>
            <a:spLocks noGrp="1"/>
          </p:cNvSpPr>
          <p:nvPr>
            <p:ph type="sldNum" sz="quarter" idx="12"/>
          </p:nvPr>
        </p:nvSpPr>
        <p:spPr/>
        <p:txBody>
          <a:bodyPr/>
          <a:lstStyle/>
          <a:p>
            <a:fld id="{294A09A9-5501-47C1-A89A-A340965A2BE2}" type="slidenum">
              <a:rPr lang="en-US" smtClean="0"/>
              <a:pPr/>
              <a:t>14</a:t>
            </a:fld>
            <a:endParaRPr lang="en-US" dirty="0"/>
          </a:p>
        </p:txBody>
      </p:sp>
      <p:pic>
        <p:nvPicPr>
          <p:cNvPr id="13" name="Picture 12">
            <a:extLst>
              <a:ext uri="{FF2B5EF4-FFF2-40B4-BE49-F238E27FC236}">
                <a16:creationId xmlns:a16="http://schemas.microsoft.com/office/drawing/2014/main" id="{4C57464C-F503-C3F2-8624-731B2DF885B4}"/>
              </a:ext>
            </a:extLst>
          </p:cNvPr>
          <p:cNvPicPr>
            <a:picLocks noChangeAspect="1"/>
          </p:cNvPicPr>
          <p:nvPr/>
        </p:nvPicPr>
        <p:blipFill>
          <a:blip r:embed="rId2"/>
          <a:stretch>
            <a:fillRect/>
          </a:stretch>
        </p:blipFill>
        <p:spPr>
          <a:xfrm>
            <a:off x="894475" y="2488163"/>
            <a:ext cx="10639425" cy="3925078"/>
          </a:xfrm>
          <a:prstGeom prst="rect">
            <a:avLst/>
          </a:prstGeom>
        </p:spPr>
      </p:pic>
    </p:spTree>
    <p:extLst>
      <p:ext uri="{BB962C8B-B14F-4D97-AF65-F5344CB8AC3E}">
        <p14:creationId xmlns:p14="http://schemas.microsoft.com/office/powerpoint/2010/main" val="3064080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6072-9CE2-4F8F-4B10-0D587C6ED110}"/>
              </a:ext>
            </a:extLst>
          </p:cNvPr>
          <p:cNvSpPr>
            <a:spLocks noGrp="1"/>
          </p:cNvSpPr>
          <p:nvPr>
            <p:ph type="title"/>
          </p:nvPr>
        </p:nvSpPr>
        <p:spPr/>
        <p:txBody>
          <a:bodyPr/>
          <a:lstStyle/>
          <a:p>
            <a:r>
              <a:rPr lang="en-IN" dirty="0"/>
              <a:t>One Step Of Forecasting</a:t>
            </a:r>
          </a:p>
        </p:txBody>
      </p:sp>
      <p:sp>
        <p:nvSpPr>
          <p:cNvPr id="3" name="Footer Placeholder 2">
            <a:extLst>
              <a:ext uri="{FF2B5EF4-FFF2-40B4-BE49-F238E27FC236}">
                <a16:creationId xmlns:a16="http://schemas.microsoft.com/office/drawing/2014/main" id="{382FD378-DDD3-879D-5560-53D14D84268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30392D6-CA12-24BD-8661-53C8DB945AA6}"/>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6" name="Picture 5">
            <a:extLst>
              <a:ext uri="{FF2B5EF4-FFF2-40B4-BE49-F238E27FC236}">
                <a16:creationId xmlns:a16="http://schemas.microsoft.com/office/drawing/2014/main" id="{BFE2023A-110C-51CC-2BDE-125E8561BDA7}"/>
              </a:ext>
            </a:extLst>
          </p:cNvPr>
          <p:cNvPicPr>
            <a:picLocks noChangeAspect="1"/>
          </p:cNvPicPr>
          <p:nvPr/>
        </p:nvPicPr>
        <p:blipFill>
          <a:blip r:embed="rId2"/>
          <a:stretch>
            <a:fillRect/>
          </a:stretch>
        </p:blipFill>
        <p:spPr>
          <a:xfrm>
            <a:off x="1230475" y="2580303"/>
            <a:ext cx="9867900" cy="3314700"/>
          </a:xfrm>
          <a:prstGeom prst="rect">
            <a:avLst/>
          </a:prstGeom>
        </p:spPr>
      </p:pic>
    </p:spTree>
    <p:extLst>
      <p:ext uri="{BB962C8B-B14F-4D97-AF65-F5344CB8AC3E}">
        <p14:creationId xmlns:p14="http://schemas.microsoft.com/office/powerpoint/2010/main" val="259391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975016" y="2809199"/>
            <a:ext cx="8705088" cy="2002536"/>
          </a:xfrm>
        </p:spPr>
        <p:txBody>
          <a:bodyPr/>
          <a:lstStyle/>
          <a:p>
            <a:r>
              <a:rPr lang="en-US" dirty="0"/>
              <a:t>Project Deployment </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40E219-A424-052D-3AF9-93CCAD4577B7}"/>
              </a:ext>
            </a:extLst>
          </p:cNvPr>
          <p:cNvPicPr>
            <a:picLocks noChangeAspect="1"/>
          </p:cNvPicPr>
          <p:nvPr/>
        </p:nvPicPr>
        <p:blipFill>
          <a:blip r:embed="rId2"/>
          <a:stretch>
            <a:fillRect/>
          </a:stretch>
        </p:blipFill>
        <p:spPr>
          <a:xfrm>
            <a:off x="186612" y="130628"/>
            <a:ext cx="11874759" cy="6624735"/>
          </a:xfrm>
          <a:prstGeom prst="rect">
            <a:avLst/>
          </a:prstGeom>
        </p:spPr>
      </p:pic>
    </p:spTree>
    <p:extLst>
      <p:ext uri="{BB962C8B-B14F-4D97-AF65-F5344CB8AC3E}">
        <p14:creationId xmlns:p14="http://schemas.microsoft.com/office/powerpoint/2010/main" val="205815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4A31-6872-839F-8C1E-ED04DB203C2E}"/>
              </a:ext>
            </a:extLst>
          </p:cNvPr>
          <p:cNvSpPr>
            <a:spLocks noGrp="1"/>
          </p:cNvSpPr>
          <p:nvPr>
            <p:ph type="title"/>
          </p:nvPr>
        </p:nvSpPr>
        <p:spPr/>
        <p:txBody>
          <a:bodyPr/>
          <a:lstStyle/>
          <a:p>
            <a:r>
              <a:rPr lang="en-IN" dirty="0"/>
              <a:t>STREAMLIT</a:t>
            </a:r>
          </a:p>
        </p:txBody>
      </p:sp>
      <p:sp>
        <p:nvSpPr>
          <p:cNvPr id="3" name="Footer Placeholder 2">
            <a:extLst>
              <a:ext uri="{FF2B5EF4-FFF2-40B4-BE49-F238E27FC236}">
                <a16:creationId xmlns:a16="http://schemas.microsoft.com/office/drawing/2014/main" id="{28DB2BC0-BAAB-4288-BD4B-BE00B71D1A9E}"/>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B4E2751-9EE6-9B2B-8F0D-1C86DB02E098}"/>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5" name="Content Placeholder 4">
            <a:extLst>
              <a:ext uri="{FF2B5EF4-FFF2-40B4-BE49-F238E27FC236}">
                <a16:creationId xmlns:a16="http://schemas.microsoft.com/office/drawing/2014/main" id="{F6825015-C157-DE85-6CD6-CE8E0D7AEB60}"/>
              </a:ext>
            </a:extLst>
          </p:cNvPr>
          <p:cNvSpPr>
            <a:spLocks noGrp="1"/>
          </p:cNvSpPr>
          <p:nvPr>
            <p:ph sz="quarter" idx="12"/>
          </p:nvPr>
        </p:nvSpPr>
        <p:spPr/>
        <p:txBody>
          <a:bodyPr>
            <a:normAutofit lnSpcReduction="10000"/>
          </a:bodyPr>
          <a:lstStyle/>
          <a:p>
            <a:pPr algn="l"/>
            <a:r>
              <a:rPr lang="en-US" sz="1900" b="0" i="0" dirty="0" err="1">
                <a:solidFill>
                  <a:srgbClr val="334155"/>
                </a:solidFill>
                <a:effectLst/>
                <a:latin typeface="Google Sans"/>
              </a:rPr>
              <a:t>Streamlit</a:t>
            </a:r>
            <a:r>
              <a:rPr lang="en-US" sz="1900" b="0" i="0" dirty="0">
                <a:solidFill>
                  <a:srgbClr val="334155"/>
                </a:solidFill>
                <a:effectLst/>
                <a:latin typeface="Google Sans"/>
              </a:rPr>
              <a:t> is an open-source Python library that makes it easy to create custom web apps for machine learning and data science. In a world where data is king, </a:t>
            </a:r>
            <a:r>
              <a:rPr lang="en-US" sz="1900" b="0" i="0" dirty="0" err="1">
                <a:solidFill>
                  <a:srgbClr val="334155"/>
                </a:solidFill>
                <a:effectLst/>
                <a:latin typeface="Google Sans"/>
              </a:rPr>
              <a:t>Streamlit</a:t>
            </a:r>
            <a:r>
              <a:rPr lang="en-US" sz="1900" b="0" i="0" dirty="0">
                <a:solidFill>
                  <a:srgbClr val="334155"/>
                </a:solidFill>
                <a:effectLst/>
                <a:latin typeface="Google Sans"/>
              </a:rPr>
              <a:t> is the queen, providing the tools necessary to bring your data to life.</a:t>
            </a:r>
          </a:p>
          <a:p>
            <a:pPr algn="l"/>
            <a:r>
              <a:rPr lang="en-US" sz="1900" b="0" i="0" dirty="0" err="1">
                <a:solidFill>
                  <a:srgbClr val="334155"/>
                </a:solidFill>
                <a:effectLst/>
                <a:latin typeface="Google Sans"/>
              </a:rPr>
              <a:t>Streamlit's</a:t>
            </a:r>
            <a:r>
              <a:rPr lang="en-US" sz="1900" b="0" i="0" dirty="0">
                <a:solidFill>
                  <a:srgbClr val="334155"/>
                </a:solidFill>
                <a:effectLst/>
                <a:latin typeface="Google Sans"/>
              </a:rPr>
              <a:t> intuitive and user-friendly interface allows you to turn data scripts into shareable web apps quickly and easily. With just a few lines of code, you can create beautiful, interactive dashboards and data visualizations. Whether you're a seasoned data scientist or a beginner just dipping your toes into the data pool, </a:t>
            </a:r>
            <a:r>
              <a:rPr lang="en-US" sz="1900" b="0" i="0" dirty="0" err="1">
                <a:solidFill>
                  <a:srgbClr val="334155"/>
                </a:solidFill>
                <a:effectLst/>
                <a:latin typeface="Google Sans"/>
              </a:rPr>
              <a:t>Streamlit</a:t>
            </a:r>
            <a:r>
              <a:rPr lang="en-US" sz="1900" b="0" i="0" dirty="0">
                <a:solidFill>
                  <a:srgbClr val="334155"/>
                </a:solidFill>
                <a:effectLst/>
                <a:latin typeface="Google Sans"/>
              </a:rPr>
              <a:t> offers a versatile platform to help you understand and present your data.</a:t>
            </a:r>
          </a:p>
          <a:p>
            <a:r>
              <a:rPr lang="en-US" sz="1900" b="0" i="0" dirty="0" err="1">
                <a:solidFill>
                  <a:srgbClr val="334155"/>
                </a:solidFill>
                <a:effectLst/>
                <a:latin typeface="Google Sans"/>
              </a:rPr>
              <a:t>Streamlit</a:t>
            </a:r>
            <a:r>
              <a:rPr lang="en-US" sz="1900" b="0" i="0" dirty="0">
                <a:solidFill>
                  <a:srgbClr val="334155"/>
                </a:solidFill>
                <a:effectLst/>
                <a:latin typeface="Google Sans"/>
              </a:rPr>
              <a:t> is not just for data visualization. It's also a powerful tool for machine learning. With </a:t>
            </a:r>
            <a:r>
              <a:rPr lang="en-US" sz="1900" b="0" i="0" dirty="0" err="1">
                <a:solidFill>
                  <a:srgbClr val="334155"/>
                </a:solidFill>
                <a:effectLst/>
                <a:latin typeface="Google Sans"/>
              </a:rPr>
              <a:t>Streamlit</a:t>
            </a:r>
            <a:r>
              <a:rPr lang="en-US" sz="1900" b="0" i="0" dirty="0">
                <a:solidFill>
                  <a:srgbClr val="334155"/>
                </a:solidFill>
                <a:effectLst/>
                <a:latin typeface="Google Sans"/>
              </a:rPr>
              <a:t>, you can quickly build interactive web apps to showcase your machine learning models. This can be particularly useful for demonstrating your model's capabilities to stakeholders or for debugging and model tuning.</a:t>
            </a:r>
            <a:endParaRPr lang="en-IN" sz="1900" dirty="0">
              <a:latin typeface="Google Sans"/>
            </a:endParaRPr>
          </a:p>
        </p:txBody>
      </p:sp>
    </p:spTree>
    <p:extLst>
      <p:ext uri="{BB962C8B-B14F-4D97-AF65-F5344CB8AC3E}">
        <p14:creationId xmlns:p14="http://schemas.microsoft.com/office/powerpoint/2010/main" val="2361885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AE04F-528F-63B5-EEB3-BEEB5B75CC05}"/>
              </a:ext>
            </a:extLst>
          </p:cNvPr>
          <p:cNvSpPr>
            <a:spLocks noGrp="1"/>
          </p:cNvSpPr>
          <p:nvPr>
            <p:ph type="title"/>
          </p:nvPr>
        </p:nvSpPr>
        <p:spPr/>
        <p:txBody>
          <a:bodyPr/>
          <a:lstStyle/>
          <a:p>
            <a:r>
              <a:rPr lang="en-IN" dirty="0"/>
              <a:t>LSTM MODEL</a:t>
            </a:r>
          </a:p>
        </p:txBody>
      </p:sp>
      <p:sp>
        <p:nvSpPr>
          <p:cNvPr id="2" name="Footer Placeholder 1">
            <a:extLst>
              <a:ext uri="{FF2B5EF4-FFF2-40B4-BE49-F238E27FC236}">
                <a16:creationId xmlns:a16="http://schemas.microsoft.com/office/drawing/2014/main" id="{D91548AE-7F24-528A-07D3-45344E9405DE}"/>
              </a:ext>
            </a:extLst>
          </p:cNvPr>
          <p:cNvSpPr>
            <a:spLocks noGrp="1"/>
          </p:cNvSpPr>
          <p:nvPr>
            <p:ph type="ftr" sz="quarter" idx="10"/>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4DBE5D8A-B1D9-555F-9F38-86BA901C798C}"/>
              </a:ext>
            </a:extLst>
          </p:cNvPr>
          <p:cNvSpPr>
            <a:spLocks noGrp="1"/>
          </p:cNvSpPr>
          <p:nvPr>
            <p:ph type="sldNum" sz="quarter" idx="11"/>
          </p:nvPr>
        </p:nvSpPr>
        <p:spPr/>
        <p:txBody>
          <a:bodyPr/>
          <a:lstStyle/>
          <a:p>
            <a:fld id="{294A09A9-5501-47C1-A89A-A340965A2BE2}" type="slidenum">
              <a:rPr lang="en-US" smtClean="0"/>
              <a:t>19</a:t>
            </a:fld>
            <a:endParaRPr lang="en-US" dirty="0"/>
          </a:p>
        </p:txBody>
      </p:sp>
      <p:sp>
        <p:nvSpPr>
          <p:cNvPr id="5" name="Content Placeholder 4">
            <a:extLst>
              <a:ext uri="{FF2B5EF4-FFF2-40B4-BE49-F238E27FC236}">
                <a16:creationId xmlns:a16="http://schemas.microsoft.com/office/drawing/2014/main" id="{0C218EB9-4C78-36EB-F469-FCE19F8BCC3C}"/>
              </a:ext>
            </a:extLst>
          </p:cNvPr>
          <p:cNvSpPr>
            <a:spLocks noGrp="1"/>
          </p:cNvSpPr>
          <p:nvPr>
            <p:ph sz="quarter" idx="12"/>
          </p:nvPr>
        </p:nvSpPr>
        <p:spPr/>
        <p:txBody>
          <a:bodyPr>
            <a:noAutofit/>
          </a:bodyPr>
          <a:lstStyle/>
          <a:p>
            <a:r>
              <a:rPr lang="en-US" sz="1800" dirty="0">
                <a:solidFill>
                  <a:srgbClr val="333333"/>
                </a:solidFill>
                <a:latin typeface="Google Sans"/>
              </a:rPr>
              <a:t>The</a:t>
            </a:r>
            <a:r>
              <a:rPr lang="en-US" sz="1800" b="0" i="0" dirty="0">
                <a:solidFill>
                  <a:srgbClr val="333333"/>
                </a:solidFill>
                <a:effectLst/>
                <a:latin typeface="Google Sans"/>
              </a:rPr>
              <a:t> LSTM model is a new type of deep machine learning neural network based on recurrent neural network (RNN) models. It focus on the process of deep learning and development. One of the key advantages of RNNs is that they can connect the previous information to the current task that is, the previous information can be memorized and applied for the calculation of the current output It has its own memory and can yield accurate predictions of crude oil prices. Besides that, LSTM models have excellent long-term and short-term memory ability, which will not lead to the loss of more historical state information on crude oil prices. It can fully extract historical information on the crude oil price and consider the characteristics of the current data for price information. LSTM models have great advantages in terms of mining the long-term dependence of crude oil price sequence data. Furthermore, LSTM models can automatically search for nonlinear features and complex patterns of crude oil prices, which shows excellent forecasting performance in crude oil price prediction. As a very powerful prediction tool, LSTM has been widely used in prediction-related fields. Therefore, in order to forecast crude oil price more accurately, we have selected the LSTM model for this study.t, and the time-series data can be analyzed and predicted</a:t>
            </a:r>
            <a:r>
              <a:rPr lang="en-US" sz="1800" b="0" i="0" dirty="0">
                <a:solidFill>
                  <a:srgbClr val="333333"/>
                </a:solidFill>
                <a:effectLst/>
                <a:latin typeface="Segoe UI" panose="020B0502040204020203" pitchFamily="34" charset="0"/>
              </a:rPr>
              <a:t>.</a:t>
            </a:r>
            <a:endParaRPr lang="en-IN" sz="1800" dirty="0"/>
          </a:p>
        </p:txBody>
      </p:sp>
    </p:spTree>
    <p:extLst>
      <p:ext uri="{BB962C8B-B14F-4D97-AF65-F5344CB8AC3E}">
        <p14:creationId xmlns:p14="http://schemas.microsoft.com/office/powerpoint/2010/main" val="48792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116146" y="2508628"/>
            <a:ext cx="4895461" cy="1097044"/>
          </a:xfrm>
        </p:spPr>
        <p:txBody>
          <a:bodyPr>
            <a:normAutofit fontScale="90000"/>
          </a:bodyPr>
          <a:lstStyle/>
          <a:p>
            <a:pPr>
              <a:lnSpc>
                <a:spcPct val="100000"/>
              </a:lnSpc>
            </a:pPr>
            <a:r>
              <a:rPr lang="en-US" sz="2400" dirty="0">
                <a:solidFill>
                  <a:schemeClr val="accent3"/>
                </a:solidFill>
                <a:latin typeface="Baskerville Old Face" panose="02020602080505020303" pitchFamily="18" charset="77"/>
              </a:rPr>
              <a:t>Mentor Name : Ifthekar</a:t>
            </a:r>
            <a:br>
              <a:rPr lang="en-US" sz="2400" dirty="0">
                <a:solidFill>
                  <a:schemeClr val="accent3"/>
                </a:solidFill>
                <a:latin typeface="Baskerville Old Face" panose="02020602080505020303" pitchFamily="18" charset="77"/>
              </a:rPr>
            </a:br>
            <a:br>
              <a:rPr lang="en-US" sz="2400" dirty="0">
                <a:solidFill>
                  <a:schemeClr val="accent3"/>
                </a:solidFill>
                <a:latin typeface="Baskerville Old Face" panose="02020602080505020303" pitchFamily="18" charset="77"/>
              </a:rPr>
            </a:br>
            <a:r>
              <a:rPr lang="en-US" sz="2400" dirty="0">
                <a:solidFill>
                  <a:schemeClr val="accent3"/>
                </a:solidFill>
                <a:latin typeface="Baskerville Old Face" panose="02020602080505020303" pitchFamily="18" charset="77"/>
              </a:rPr>
              <a:t>Team Members : </a:t>
            </a:r>
            <a:br>
              <a:rPr lang="en-US" sz="2400" dirty="0">
                <a:solidFill>
                  <a:schemeClr val="accent3"/>
                </a:solidFill>
                <a:latin typeface="Baskerville Old Face" panose="02020602080505020303" pitchFamily="18" charset="77"/>
              </a:rPr>
            </a:br>
            <a:r>
              <a:rPr lang="en-US" sz="2400" dirty="0">
                <a:solidFill>
                  <a:schemeClr val="accent3"/>
                </a:solidFill>
                <a:latin typeface="Baskerville Old Face" panose="02020602080505020303" pitchFamily="18" charset="77"/>
              </a:rPr>
              <a:t>                       Ms. Sindhu G</a:t>
            </a:r>
            <a:br>
              <a:rPr lang="en-US" sz="2400" dirty="0">
                <a:solidFill>
                  <a:schemeClr val="accent3"/>
                </a:solidFill>
                <a:latin typeface="Baskerville Old Face" panose="02020602080505020303" pitchFamily="18" charset="77"/>
              </a:rPr>
            </a:br>
            <a:r>
              <a:rPr lang="en-US" sz="2400" dirty="0">
                <a:solidFill>
                  <a:schemeClr val="accent3"/>
                </a:solidFill>
                <a:latin typeface="Baskerville Old Face" panose="02020602080505020303" pitchFamily="18" charset="77"/>
              </a:rPr>
              <a:t>	          Mr. </a:t>
            </a:r>
            <a:r>
              <a:rPr lang="en-US" sz="2400" dirty="0" err="1">
                <a:solidFill>
                  <a:schemeClr val="accent3"/>
                </a:solidFill>
                <a:latin typeface="Baskerville Old Face" panose="02020602080505020303" pitchFamily="18" charset="77"/>
              </a:rPr>
              <a:t>Dhyeya</a:t>
            </a:r>
            <a:r>
              <a:rPr lang="en-US" sz="2400" dirty="0">
                <a:solidFill>
                  <a:schemeClr val="accent3"/>
                </a:solidFill>
                <a:latin typeface="Baskerville Old Face" panose="02020602080505020303" pitchFamily="18" charset="77"/>
              </a:rPr>
              <a:t> Yogesh Trivedi</a:t>
            </a:r>
            <a:br>
              <a:rPr lang="en-US" sz="2400" dirty="0">
                <a:solidFill>
                  <a:schemeClr val="accent3"/>
                </a:solidFill>
                <a:latin typeface="Baskerville Old Face" panose="02020602080505020303" pitchFamily="18" charset="77"/>
              </a:rPr>
            </a:br>
            <a:r>
              <a:rPr lang="en-US" sz="2400" dirty="0">
                <a:solidFill>
                  <a:schemeClr val="accent3"/>
                </a:solidFill>
                <a:latin typeface="Baskerville Old Face" panose="02020602080505020303" pitchFamily="18" charset="77"/>
              </a:rPr>
              <a:t>                       </a:t>
            </a:r>
            <a:r>
              <a:rPr lang="en-US" sz="2400" dirty="0">
                <a:latin typeface="Baskerville Old Face" panose="02020602080505020303" pitchFamily="18" charset="77"/>
              </a:rPr>
              <a:t>M</a:t>
            </a:r>
            <a:r>
              <a:rPr lang="en-US" sz="2400" dirty="0">
                <a:solidFill>
                  <a:schemeClr val="accent3"/>
                </a:solidFill>
                <a:latin typeface="Baskerville Old Face" panose="02020602080505020303" pitchFamily="18" charset="77"/>
              </a:rPr>
              <a:t>s. </a:t>
            </a:r>
            <a:r>
              <a:rPr lang="en-US" sz="2400" dirty="0" err="1">
                <a:solidFill>
                  <a:schemeClr val="accent3"/>
                </a:solidFill>
                <a:latin typeface="Baskerville Old Face" panose="02020602080505020303" pitchFamily="18" charset="77"/>
              </a:rPr>
              <a:t>Thalari</a:t>
            </a:r>
            <a:r>
              <a:rPr lang="en-US" sz="2400" dirty="0">
                <a:solidFill>
                  <a:schemeClr val="accent3"/>
                </a:solidFill>
                <a:latin typeface="Baskerville Old Face" panose="02020602080505020303" pitchFamily="18" charset="77"/>
              </a:rPr>
              <a:t>  </a:t>
            </a:r>
            <a:r>
              <a:rPr lang="en-US" sz="2400" dirty="0" err="1">
                <a:solidFill>
                  <a:schemeClr val="accent3"/>
                </a:solidFill>
                <a:latin typeface="Baskerville Old Face" panose="02020602080505020303" pitchFamily="18" charset="77"/>
              </a:rPr>
              <a:t>Anitha</a:t>
            </a:r>
            <a:br>
              <a:rPr lang="en-US" sz="2400" dirty="0">
                <a:solidFill>
                  <a:schemeClr val="accent3"/>
                </a:solidFill>
                <a:latin typeface="Baskerville Old Face" panose="02020602080505020303" pitchFamily="18" charset="77"/>
              </a:rPr>
            </a:br>
            <a:r>
              <a:rPr lang="en-US" sz="2400" dirty="0">
                <a:solidFill>
                  <a:schemeClr val="accent3"/>
                </a:solidFill>
                <a:latin typeface="Baskerville Old Face" panose="02020602080505020303" pitchFamily="18" charset="77"/>
              </a:rPr>
              <a:t>                       Mr. Ankit Pandey</a:t>
            </a:r>
            <a:br>
              <a:rPr lang="en-US" sz="2400" dirty="0">
                <a:solidFill>
                  <a:schemeClr val="accent3"/>
                </a:solidFill>
                <a:latin typeface="Baskerville Old Face" panose="02020602080505020303" pitchFamily="18" charset="77"/>
              </a:rPr>
            </a:br>
            <a:r>
              <a:rPr lang="en-US" sz="2400" dirty="0">
                <a:solidFill>
                  <a:schemeClr val="accent3"/>
                </a:solidFill>
                <a:latin typeface="Baskerville Old Face" panose="02020602080505020303" pitchFamily="18" charset="77"/>
              </a:rPr>
              <a:t>                       </a:t>
            </a:r>
            <a:r>
              <a:rPr lang="en-US" sz="2400" dirty="0">
                <a:latin typeface="Baskerville Old Face" panose="02020602080505020303" pitchFamily="18" charset="77"/>
              </a:rPr>
              <a:t>M</a:t>
            </a:r>
            <a:r>
              <a:rPr lang="en-US" sz="2400" dirty="0">
                <a:solidFill>
                  <a:schemeClr val="accent3"/>
                </a:solidFill>
                <a:latin typeface="Baskerville Old Face" panose="02020602080505020303" pitchFamily="18" charset="77"/>
              </a:rPr>
              <a:t>r. Lalit Mohan Rawat</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37BC-B25D-6D28-A38F-1E5F1B48EBF7}"/>
              </a:ext>
            </a:extLst>
          </p:cNvPr>
          <p:cNvSpPr>
            <a:spLocks noGrp="1"/>
          </p:cNvSpPr>
          <p:nvPr>
            <p:ph type="title"/>
          </p:nvPr>
        </p:nvSpPr>
        <p:spPr/>
        <p:txBody>
          <a:bodyPr/>
          <a:lstStyle/>
          <a:p>
            <a:r>
              <a:rPr lang="en-IN" dirty="0"/>
              <a:t>Challenges Faced</a:t>
            </a:r>
          </a:p>
        </p:txBody>
      </p:sp>
    </p:spTree>
    <p:extLst>
      <p:ext uri="{BB962C8B-B14F-4D97-AF65-F5344CB8AC3E}">
        <p14:creationId xmlns:p14="http://schemas.microsoft.com/office/powerpoint/2010/main" val="174244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21</a:t>
            </a:fld>
            <a:endParaRPr lang="en-US" dirty="0"/>
          </a:p>
        </p:txBody>
      </p:sp>
      <p:sp>
        <p:nvSpPr>
          <p:cNvPr id="6" name="Title 1">
            <a:extLst>
              <a:ext uri="{FF2B5EF4-FFF2-40B4-BE49-F238E27FC236}">
                <a16:creationId xmlns:a16="http://schemas.microsoft.com/office/drawing/2014/main" id="{69554157-869F-9BBE-CFCF-717129CA6907}"/>
              </a:ext>
            </a:extLst>
          </p:cNvPr>
          <p:cNvSpPr>
            <a:spLocks noGrp="1"/>
          </p:cNvSpPr>
          <p:nvPr>
            <p:ph idx="1"/>
          </p:nvPr>
        </p:nvSpPr>
        <p:spPr>
          <a:xfrm>
            <a:off x="2224088" y="1443038"/>
            <a:ext cx="7743825" cy="3906837"/>
          </a:xfrm>
        </p:spPr>
        <p:txBody>
          <a:bodyPr>
            <a:normAutofit fontScale="85000" lnSpcReduction="20000"/>
          </a:bodyPr>
          <a:lstStyle/>
          <a:p>
            <a:pPr algn="l">
              <a:buFont typeface="+mj-lt"/>
              <a:buAutoNum type="arabicPeriod"/>
            </a:pPr>
            <a:r>
              <a:rPr lang="en-US" b="1" i="0" dirty="0">
                <a:solidFill>
                  <a:srgbClr val="0D0D0D"/>
                </a:solidFill>
                <a:effectLst/>
                <a:latin typeface="Söhne"/>
              </a:rPr>
              <a:t>Data Quality Assurance</a:t>
            </a:r>
            <a:r>
              <a:rPr lang="en-US" b="0" i="0" dirty="0">
                <a:solidFill>
                  <a:srgbClr val="0D0D0D"/>
                </a:solidFill>
                <a:effectLst/>
                <a:latin typeface="Söhne"/>
              </a:rPr>
              <a:t>: Ensuring the quality and integrity of the data used for analysis and modeling, including handling missing values, outliers, and inconsistencies discovered during the EDA phase.</a:t>
            </a:r>
          </a:p>
          <a:p>
            <a:pPr algn="l">
              <a:buFont typeface="+mj-lt"/>
              <a:buAutoNum type="arabicPeriod"/>
            </a:pPr>
            <a:r>
              <a:rPr lang="en-US" b="1" i="0" dirty="0">
                <a:solidFill>
                  <a:srgbClr val="0D0D0D"/>
                </a:solidFill>
                <a:effectLst/>
                <a:latin typeface="Söhne"/>
              </a:rPr>
              <a:t>Feature Selection and Engineering</a:t>
            </a:r>
            <a:r>
              <a:rPr lang="en-US" b="0" i="0" dirty="0">
                <a:solidFill>
                  <a:srgbClr val="0D0D0D"/>
                </a:solidFill>
                <a:effectLst/>
                <a:latin typeface="Söhne"/>
              </a:rPr>
              <a:t>: Identifying relevant features that contribute to accurate oil price forecasting and engineering them appropriately for model input, considering both domain knowledge and insights gained from EDA.</a:t>
            </a:r>
          </a:p>
          <a:p>
            <a:pPr algn="l">
              <a:buFont typeface="+mj-lt"/>
              <a:buAutoNum type="arabicPeriod"/>
            </a:pPr>
            <a:r>
              <a:rPr lang="en-US" b="1" i="0" dirty="0">
                <a:solidFill>
                  <a:srgbClr val="0D0D0D"/>
                </a:solidFill>
                <a:effectLst/>
                <a:latin typeface="Söhne"/>
              </a:rPr>
              <a:t>Model Selection and Tuning</a:t>
            </a:r>
            <a:r>
              <a:rPr lang="en-US" b="0" i="0" dirty="0">
                <a:solidFill>
                  <a:srgbClr val="0D0D0D"/>
                </a:solidFill>
                <a:effectLst/>
                <a:latin typeface="Söhne"/>
              </a:rPr>
              <a:t>: Choosing the appropriate machine learning model, such as LSTM for time series forecasting, and tuning its hyperparameters to optimize performance while preventing overfitting.</a:t>
            </a:r>
          </a:p>
          <a:p>
            <a:pPr algn="l">
              <a:buFont typeface="+mj-lt"/>
              <a:buAutoNum type="arabicPeriod"/>
            </a:pPr>
            <a:r>
              <a:rPr lang="en-US" b="1" i="0" dirty="0">
                <a:solidFill>
                  <a:srgbClr val="0D0D0D"/>
                </a:solidFill>
                <a:effectLst/>
                <a:latin typeface="Söhne"/>
              </a:rPr>
              <a:t>Interpretability of LSTM Model</a:t>
            </a:r>
            <a:r>
              <a:rPr lang="en-US" b="0" i="0" dirty="0">
                <a:solidFill>
                  <a:srgbClr val="0D0D0D"/>
                </a:solidFill>
                <a:effectLst/>
                <a:latin typeface="Söhne"/>
              </a:rPr>
              <a:t>: LSTM models, while powerful, can be challenging to interpret due to their complex architecture. Finding ways to interpret and communicate the model's predictions effectively to stakeholders.</a:t>
            </a:r>
          </a:p>
          <a:p>
            <a:pPr algn="l">
              <a:buFont typeface="+mj-lt"/>
              <a:buAutoNum type="arabicPeriod"/>
            </a:pPr>
            <a:r>
              <a:rPr lang="en-US" b="1" i="0" dirty="0">
                <a:solidFill>
                  <a:srgbClr val="0D0D0D"/>
                </a:solidFill>
                <a:effectLst/>
                <a:latin typeface="Söhne"/>
              </a:rPr>
              <a:t>Deployment Infrastructure</a:t>
            </a:r>
            <a:r>
              <a:rPr lang="en-US" b="0" i="0" dirty="0">
                <a:solidFill>
                  <a:srgbClr val="0D0D0D"/>
                </a:solidFill>
                <a:effectLst/>
                <a:latin typeface="Söhne"/>
              </a:rPr>
              <a:t>: Setting up a robust infrastructure for deploying the LSTM model using </a:t>
            </a:r>
            <a:r>
              <a:rPr lang="en-US" b="0" i="0" dirty="0" err="1">
                <a:solidFill>
                  <a:srgbClr val="0D0D0D"/>
                </a:solidFill>
                <a:effectLst/>
                <a:latin typeface="Söhne"/>
              </a:rPr>
              <a:t>Streamlit</a:t>
            </a:r>
            <a:r>
              <a:rPr lang="en-US" b="0" i="0" dirty="0">
                <a:solidFill>
                  <a:srgbClr val="0D0D0D"/>
                </a:solidFill>
                <a:effectLst/>
                <a:latin typeface="Söhne"/>
              </a:rPr>
              <a:t>, ensuring scalability, reliability, and security while maintaining ease of use for end-users.</a:t>
            </a:r>
          </a:p>
          <a:p>
            <a:endParaRPr lang="en-IN" dirty="0"/>
          </a:p>
        </p:txBody>
      </p:sp>
    </p:spTree>
    <p:extLst>
      <p:ext uri="{BB962C8B-B14F-4D97-AF65-F5344CB8AC3E}">
        <p14:creationId xmlns:p14="http://schemas.microsoft.com/office/powerpoint/2010/main" val="520700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999A-3A93-17FB-6A4C-F03579675C3B}"/>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9DDB446-DCCA-6A05-C95C-DA87D8E3327A}"/>
              </a:ext>
            </a:extLst>
          </p:cNvPr>
          <p:cNvSpPr>
            <a:spLocks noGrp="1"/>
          </p:cNvSpPr>
          <p:nvPr>
            <p:ph idx="1"/>
          </p:nvPr>
        </p:nvSpPr>
        <p:spPr/>
        <p:txBody>
          <a:bodyPr>
            <a:normAutofit fontScale="70000" lnSpcReduction="20000"/>
          </a:bodyPr>
          <a:lstStyle/>
          <a:p>
            <a:r>
              <a:rPr lang="en-US" dirty="0"/>
              <a:t>Data Collection: Obtain historical oil price data from reliable sources such as financial websites, government agencies, or commercial data providers .Data Preprocessing: Prepare the data for LSTM model training by addressing missing values, outliers, and inconsistencies. Normalize the data to a scale between 0 and 1 for improved model convergence. Select relevant features, focusing primarily on historical oil prices. Sequence Generation: Organize the time series data into sequences suitable for LSTM model processing. Each sequence should comprise a fixed number of historical prices, for example, the prices of the past 30 days. This step enables the model to recognize temporal patterns in the data. Model Building: Construct the LSTM model using a deep learning framework like TensorFlow. Model Training: Train the LSTM model using the preprocessed data. The model learns to predict future oil prices by minimizing a loss function, such as Mean Squared Error, through optimization techniques like stochastic gradient descent. Model Evaluation: Assess the performance of the trained model using validation data that was not part of the training set. Common regression evaluation metrics include Mean Absolute Error (MAE), Mean Squared Error (MSE), and Root Mean Squared Error (RMSE).Prediction: Utilize the trained LSTM model to predict future oil prices based on unseen data. Input sequences of historical prices into the model to generate predictions for the upcoming time steps.</a:t>
            </a:r>
            <a:endParaRPr lang="en-IN" dirty="0"/>
          </a:p>
        </p:txBody>
      </p:sp>
      <p:sp>
        <p:nvSpPr>
          <p:cNvPr id="4" name="Footer Placeholder 3">
            <a:extLst>
              <a:ext uri="{FF2B5EF4-FFF2-40B4-BE49-F238E27FC236}">
                <a16:creationId xmlns:a16="http://schemas.microsoft.com/office/drawing/2014/main" id="{C0A00E52-03F0-4117-5CA3-B2FDD94C9B38}"/>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8C3A86-29F3-D463-85A6-18AE15D3D05B}"/>
              </a:ext>
            </a:extLst>
          </p:cNvPr>
          <p:cNvSpPr>
            <a:spLocks noGrp="1"/>
          </p:cNvSpPr>
          <p:nvPr>
            <p:ph type="sldNum" sz="quarter" idx="11"/>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945129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14EC-893D-AA68-1393-491CF455E098}"/>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7BE7B962-B212-0426-BD4D-DCC452098B67}"/>
              </a:ext>
            </a:extLst>
          </p:cNvPr>
          <p:cNvSpPr>
            <a:spLocks noGrp="1"/>
          </p:cNvSpPr>
          <p:nvPr>
            <p:ph idx="1"/>
          </p:nvPr>
        </p:nvSpPr>
        <p:spPr>
          <a:xfrm>
            <a:off x="2223516" y="2651760"/>
            <a:ext cx="7744968" cy="2368109"/>
          </a:xfrm>
        </p:spPr>
        <p:txBody>
          <a:bodyPr>
            <a:normAutofit fontScale="77500" lnSpcReduction="20000"/>
          </a:bodyPr>
          <a:lstStyle/>
          <a:p>
            <a:r>
              <a:rPr lang="en-US" sz="2100" dirty="0">
                <a:latin typeface="Google Sans"/>
              </a:rPr>
              <a:t>Understanding and forecasting fluctuations in oil prices plays a pivotal role across various sectors. For consumers, having foresight into oil price changes empowers them to adapt their spending habits, optimize transportation choices, and manage household budgets more effectively. In financial markets, accurate predictions of oil prices are indispensable for investors, traders, and financial institutions navigating commodity markets, enabling them to make informed decisions and mitigate risks. The transportation industry heavily relies on oil-derived fuels like gasoline and diesel, making oil price projections crucial for strategic planning and operational efficiency. Moreover, in the renewable energy sector, anticipating oil price movements aids in assessing the economic feasibility of renewable energy initiatives vis-à-vis traditional fossil fuels, shaping investment decisions and driving innovation towards sustainable energy solutions</a:t>
            </a:r>
            <a:r>
              <a:rPr lang="en-US" dirty="0"/>
              <a:t>.</a:t>
            </a:r>
            <a:endParaRPr lang="en-IN" dirty="0"/>
          </a:p>
        </p:txBody>
      </p:sp>
      <p:sp>
        <p:nvSpPr>
          <p:cNvPr id="4" name="Footer Placeholder 3">
            <a:extLst>
              <a:ext uri="{FF2B5EF4-FFF2-40B4-BE49-F238E27FC236}">
                <a16:creationId xmlns:a16="http://schemas.microsoft.com/office/drawing/2014/main" id="{4A3DE1FC-AA1C-C7F8-D0A6-0C6D96FFB1C9}"/>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66F59E-A528-C642-B524-C23014263961}"/>
              </a:ext>
            </a:extLst>
          </p:cNvPr>
          <p:cNvSpPr>
            <a:spLocks noGrp="1"/>
          </p:cNvSpPr>
          <p:nvPr>
            <p:ph type="sldNum" sz="quarter" idx="11"/>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854987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20A1-6DAF-413E-2A0C-1DA4B11254A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D50B042-BED4-FF42-4080-2EC0B48D5C12}"/>
              </a:ext>
            </a:extLst>
          </p:cNvPr>
          <p:cNvSpPr>
            <a:spLocks noGrp="1"/>
          </p:cNvSpPr>
          <p:nvPr>
            <p:ph idx="1"/>
          </p:nvPr>
        </p:nvSpPr>
        <p:spPr/>
        <p:txBody>
          <a:bodyPr>
            <a:normAutofit fontScale="85000" lnSpcReduction="10000"/>
          </a:bodyPr>
          <a:lstStyle/>
          <a:p>
            <a:r>
              <a:rPr lang="en-US" sz="1900" dirty="0">
                <a:latin typeface="Google Sans"/>
              </a:rPr>
              <a:t>Oil prices represent a complex interplay of various influences, spanning geopolitical tensions, supply-demand dynamics, economic indicators, technological advancements, climatic shifts, and regulatory shifts. Different methodologies for modeling, such as time series analysis, econometric modeling, machine learning algorithms, and hybrid approaches, offer distinct advantages and considerations. The selection of an appropriate model hinges upon factors like data characteristics, forecasting horizon, interpretability needs, and available computational resources. Assessing the efficacy of prediction models necessitates robust metrics that encompass accuracy, reliability, and risk-adjusted returns. Key evaluation measures include Mean Absolute Error (MAE), Mean Squared Error (MSE), Root Mean Squared Error (RMSE), directional accuracy, and financial performance indicators.</a:t>
            </a:r>
          </a:p>
          <a:p>
            <a:endParaRPr lang="en-IN" dirty="0"/>
          </a:p>
        </p:txBody>
      </p:sp>
      <p:sp>
        <p:nvSpPr>
          <p:cNvPr id="4" name="Footer Placeholder 3">
            <a:extLst>
              <a:ext uri="{FF2B5EF4-FFF2-40B4-BE49-F238E27FC236}">
                <a16:creationId xmlns:a16="http://schemas.microsoft.com/office/drawing/2014/main" id="{663C4162-6AC2-F8F0-14DD-1A9F8B59A77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BEC3812-9C85-6FE6-0FB4-A0B7E15CD089}"/>
              </a:ext>
            </a:extLst>
          </p:cNvPr>
          <p:cNvSpPr>
            <a:spLocks noGrp="1"/>
          </p:cNvSpPr>
          <p:nvPr>
            <p:ph type="sldNum" sz="quarter" idx="11"/>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096093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GROUP - 5</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normAutofit/>
          </a:bodyPr>
          <a:lstStyle/>
          <a:p>
            <a:r>
              <a:rPr lang="en-US" sz="1200" b="0" i="0" dirty="0">
                <a:solidFill>
                  <a:srgbClr val="000000"/>
                </a:solidFill>
                <a:effectLst/>
                <a:latin typeface="Helvetica Neue"/>
              </a:rPr>
              <a:t>Crude oil is a naturally occurring, unrefined petroleum product composed of hydrocarbon deposits and other organic materials. A type of fossil fuel, crude oil can be refined to produce usable products such as gasoline, diesel and various forms of petrochemicals.</a:t>
            </a:r>
          </a:p>
          <a:p>
            <a:r>
              <a:rPr lang="en-US" sz="1200" i="0" dirty="0">
                <a:solidFill>
                  <a:srgbClr val="000000"/>
                </a:solidFill>
                <a:effectLst/>
                <a:latin typeface="Helvetica Neue"/>
              </a:rPr>
              <a:t>Oil is one of the most important commodities that its price and volatility has huge impact on everyone’s life on the planet. Impact of oil price and its applications on daily life is ´ undeniable, from all transportations, including fights, cars, and trains to daily consumer products such as tires, shampoo, paint and many more products. Oil is the major source of heating and energy in the world, which makes it challenge to replace it with other resources.</a:t>
            </a:r>
          </a:p>
          <a:p>
            <a:r>
              <a:rPr lang="en-US" sz="1200" i="0" dirty="0">
                <a:solidFill>
                  <a:srgbClr val="000000"/>
                </a:solidFill>
                <a:effectLst/>
                <a:latin typeface="Helvetica Neue"/>
              </a:rPr>
              <a:t> Oil heavily effect the economic growth, from common consumer products to military and energy sectors. Unexpected movements on oil price has effects on economic stability for both supplier and producer countries, although more crucial for oil importing countries.</a:t>
            </a:r>
          </a:p>
          <a:p>
            <a:r>
              <a:rPr lang="en-US" sz="1200" b="0" i="0" dirty="0">
                <a:solidFill>
                  <a:srgbClr val="000000"/>
                </a:solidFill>
                <a:effectLst/>
                <a:latin typeface="Helvetica Neue"/>
              </a:rPr>
              <a:t>Distillation, the process by which oil is heated and separated in different components, is the </a:t>
            </a:r>
            <a:r>
              <a:rPr lang="en-US" sz="1200" b="0" i="0" dirty="0" err="1">
                <a:solidFill>
                  <a:srgbClr val="000000"/>
                </a:solidFill>
                <a:effectLst/>
                <a:latin typeface="Helvetica Neue"/>
              </a:rPr>
              <a:t>the</a:t>
            </a:r>
            <a:r>
              <a:rPr lang="en-US" sz="1200" b="0" i="0" dirty="0">
                <a:solidFill>
                  <a:srgbClr val="000000"/>
                </a:solidFill>
                <a:effectLst/>
                <a:latin typeface="Helvetica Neue"/>
              </a:rPr>
              <a:t> first stage in refining.</a:t>
            </a:r>
            <a:endParaRPr lang="en-US" sz="1200"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53668" y="4145591"/>
            <a:ext cx="9884664" cy="731520"/>
          </a:xfrm>
        </p:spPr>
        <p:txBody>
          <a:bodyPr>
            <a:normAutofit fontScale="90000"/>
          </a:bodyPr>
          <a:lstStyle/>
          <a:p>
            <a:r>
              <a:rPr lang="en-US" dirty="0"/>
              <a:t>EDA</a:t>
            </a:r>
            <a:br>
              <a:rPr lang="en-US" dirty="0"/>
            </a:br>
            <a:r>
              <a:rPr lang="en-US" sz="1300" b="0" i="0" dirty="0">
                <a:solidFill>
                  <a:srgbClr val="040C28"/>
                </a:solidFill>
                <a:effectLst/>
                <a:latin typeface="Google Sans"/>
              </a:rPr>
              <a:t>Exploratory Data Analysis</a:t>
            </a:r>
            <a:r>
              <a:rPr lang="en-US" sz="1300" b="0" i="0" dirty="0">
                <a:solidFill>
                  <a:srgbClr val="4D5156"/>
                </a:solidFill>
                <a:effectLst/>
                <a:latin typeface="Google Sans"/>
              </a:rPr>
              <a:t> (EDA) is an analysis approach that identifies general patterns in the data. These patterns include outliers and features of the data that might be unexpected. EDA is an important first step in any data analysis.</a:t>
            </a:r>
            <a:endParaRPr lang="en-US" sz="1300"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 The Rise And Fall of Brent Oil </a:t>
            </a:r>
          </a:p>
        </p:txBody>
      </p:sp>
      <p:sp>
        <p:nvSpPr>
          <p:cNvPr id="8" name="Content Placeholder 7">
            <a:extLst>
              <a:ext uri="{FF2B5EF4-FFF2-40B4-BE49-F238E27FC236}">
                <a16:creationId xmlns:a16="http://schemas.microsoft.com/office/drawing/2014/main" id="{C5DC9E2F-8BE3-81E0-6388-DEB47E08302B}"/>
              </a:ext>
            </a:extLst>
          </p:cNvPr>
          <p:cNvSpPr>
            <a:spLocks noGrp="1"/>
          </p:cNvSpPr>
          <p:nvPr>
            <p:ph idx="1"/>
          </p:nvPr>
        </p:nvSpPr>
        <p:spPr>
          <a:xfrm>
            <a:off x="838200" y="1825624"/>
            <a:ext cx="10515600" cy="4530725"/>
          </a:xfrm>
        </p:spPr>
        <p:txBody>
          <a:bodyPr>
            <a:normAutofit/>
          </a:bodyPr>
          <a:lstStyle/>
          <a:p>
            <a:pPr algn="l"/>
            <a:r>
              <a:rPr lang="en-US" sz="1200" b="0" i="0" dirty="0">
                <a:solidFill>
                  <a:srgbClr val="000000"/>
                </a:solidFill>
                <a:effectLst/>
                <a:latin typeface="Google Sans"/>
              </a:rPr>
              <a:t>Brent oil is a type of crude oil extracted from the North Sea, and it is used as a benchmark for oil prices in Europe and other regions. Brent oil prices have fluctuated significantly in the past decade, influenced by various factors such as supply and demand, geopolitics, environmental issues, and market sentiment.</a:t>
            </a:r>
            <a:r>
              <a:rPr lang="en-US" sz="1200" b="0" i="0" dirty="0">
                <a:solidFill>
                  <a:srgbClr val="000000"/>
                </a:solidFill>
                <a:effectLst/>
                <a:latin typeface="Helvetica Neue"/>
              </a:rPr>
              <a:t> </a:t>
            </a:r>
            <a:r>
              <a:rPr lang="en-US" sz="1200" b="0" i="0" dirty="0">
                <a:solidFill>
                  <a:srgbClr val="000000"/>
                </a:solidFill>
                <a:effectLst/>
                <a:latin typeface="Google Sans"/>
              </a:rPr>
              <a:t>In 2014, Brent oil prices reached a peak of over 100 euros per barrel, as the global economy recovered from the financial crisis and the demand for oil increased. As a result, Brent oil prices plummeted by more than 50% in 2014 and 2015, reaching a low of below 30 euros per barrel in early 2016. This caused severe losses for many oil companies and countries that rely on oil revenues, and also raised concerns about the environmental impact of burning fossil fuels. However, Brent oil prices rebounded in the following years, as the global demand for oil continued to grow, especially from emerging markets such as China and India. By 2020, Brent oil prices had recovered to around 70 euros per barrel, but the COVID-19 pandemic changed everything. The outbreak of the novel coronavirus and the subsequent lockdowns and travel restrictions imposed by many countries to contain the spread of the virus, caused a sharp drop in the global demand for oil, as people stayed at home and reduced their consumption of transportation and other oil-related products and services. At the same time, a price war erupted between Saudi Arabia and Russia, two of the largest oil producers, after they failed to agree on extending their production cuts in March 2020. This led to a flood of oil in the market, and a collapse of Brent oil prices, which briefly turned negative in April 2020, meaning that sellers had to pay buyers to take their oil. In 2021 and 2022, Brent oil prices continued to increase, as the global demand for oil outpaced the supply, and as OPEC+ maintained their discipline and gradually eased their production cuts. Moreover, some factors that supported the prices included the US rejoining the Paris climate agreement and imposing sanctions on some oil-producing countries, the cold weather in Europe and Asia that increased the demand for heating oil, the cyberattack on a major US pipeline that disrupted the supply of oil, and the ongoing conflicts and instability in some oil-rich regions.</a:t>
            </a:r>
          </a:p>
          <a:p>
            <a:pPr algn="l"/>
            <a:r>
              <a:rPr lang="en-US" sz="1200" b="0" i="0" dirty="0">
                <a:solidFill>
                  <a:srgbClr val="000000"/>
                </a:solidFill>
                <a:effectLst/>
                <a:latin typeface="Google Sans"/>
              </a:rPr>
              <a:t>By 2023, Brent oil prices had reached a high of over 80 euros per barrel, as the global economy recovered from the pandemic and the demand for oil soared.</a:t>
            </a:r>
          </a:p>
          <a:p>
            <a:pPr algn="l"/>
            <a:r>
              <a:rPr lang="en-US" sz="1200" b="0" i="0" dirty="0">
                <a:solidFill>
                  <a:srgbClr val="000000"/>
                </a:solidFill>
                <a:effectLst/>
                <a:latin typeface="Google Sans"/>
              </a:rPr>
              <a:t>Some analysts warned that the high oil prices were unsustainable and could trigger a backlash from consumers, governments, and investors, who might seek alternative and cheaper sources of energy, such as natural gas, renewables, and hydrogen.</a:t>
            </a:r>
          </a:p>
          <a:p>
            <a:pPr algn="l"/>
            <a:r>
              <a:rPr lang="en-US" sz="1200" b="0" i="0" dirty="0">
                <a:solidFill>
                  <a:srgbClr val="000000"/>
                </a:solidFill>
                <a:effectLst/>
                <a:latin typeface="Google Sans"/>
              </a:rPr>
              <a:t>In early 2024, Brent oil prices started to decline, as the supply of oil increased, and as the demand for oil slowed down. Some of the reasons for this trend included the rise of the US shale industry, which became more competitive and resilient, the expansion of the Iranian oil exports, after the US lifted its sanctions following a nuclear deal, the emergence of new variants of COVID-19, which threatened to derail the economic recovery and the oil demand, and the growing pressure from the public and the regulators, who demanded more action and accountability from the oil industry to reduce its carbon footprint and to address the climate change crisis. By February 2024, Brent oil prices had fallen to around 75 euros per barrel, and some experts predicted that they would continue to fluctuate in the range of 70 to 80 euros per barrel in the near future.</a:t>
            </a:r>
          </a:p>
          <a:p>
            <a:pPr marL="0" indent="0">
              <a:buNone/>
            </a:pPr>
            <a:endParaRPr lang="en-IN" sz="1600" dirty="0">
              <a:latin typeface="Google Sans"/>
            </a:endParaRP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2BB03-5407-D446-9012-060D22468E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083F7-5387-4039-7B2F-6CAD165F4590}"/>
              </a:ext>
            </a:extLst>
          </p:cNvPr>
          <p:cNvSpPr>
            <a:spLocks noGrp="1"/>
          </p:cNvSpPr>
          <p:nvPr>
            <p:ph type="title"/>
          </p:nvPr>
        </p:nvSpPr>
        <p:spPr>
          <a:xfrm>
            <a:off x="1793219" y="2684790"/>
            <a:ext cx="8705088" cy="2002536"/>
          </a:xfrm>
        </p:spPr>
        <p:txBody>
          <a:bodyPr/>
          <a:lstStyle/>
          <a:p>
            <a:r>
              <a:rPr lang="en-US" dirty="0" err="1"/>
              <a:t>Visulisations</a:t>
            </a:r>
            <a:r>
              <a:rPr lang="en-US" dirty="0"/>
              <a:t> And Analysis From EDA And Forecast Model</a:t>
            </a:r>
          </a:p>
        </p:txBody>
      </p:sp>
      <p:sp>
        <p:nvSpPr>
          <p:cNvPr id="10" name="Text Placeholder 9">
            <a:extLst>
              <a:ext uri="{FF2B5EF4-FFF2-40B4-BE49-F238E27FC236}">
                <a16:creationId xmlns:a16="http://schemas.microsoft.com/office/drawing/2014/main" id="{DFC2B48C-C1C0-0A2F-471C-4A58CFC568B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E3433588-7C82-C9B9-39C1-2DD721681E85}"/>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304446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FB0175F-DBE1-574C-F546-1D69B19C84F3}"/>
              </a:ext>
            </a:extLst>
          </p:cNvPr>
          <p:cNvSpPr>
            <a:spLocks noGrp="1"/>
          </p:cNvSpPr>
          <p:nvPr>
            <p:ph type="title"/>
          </p:nvPr>
        </p:nvSpPr>
        <p:spPr>
          <a:xfrm>
            <a:off x="851418" y="333698"/>
            <a:ext cx="10675775" cy="1349500"/>
          </a:xfrm>
        </p:spPr>
        <p:txBody>
          <a:bodyPr/>
          <a:lstStyle/>
          <a:p>
            <a:r>
              <a:rPr lang="en-IN" dirty="0"/>
              <a:t>Visualization – Date v/s Price</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7" name="Content Placeholder 6">
            <a:extLst>
              <a:ext uri="{FF2B5EF4-FFF2-40B4-BE49-F238E27FC236}">
                <a16:creationId xmlns:a16="http://schemas.microsoft.com/office/drawing/2014/main" id="{447DBBDC-A832-CA02-E969-FA9EE287C9F1}"/>
              </a:ext>
            </a:extLst>
          </p:cNvPr>
          <p:cNvPicPr>
            <a:picLocks noGrp="1" noChangeAspect="1"/>
          </p:cNvPicPr>
          <p:nvPr>
            <p:ph idx="1"/>
          </p:nvPr>
        </p:nvPicPr>
        <p:blipFill>
          <a:blip r:embed="rId2"/>
          <a:stretch>
            <a:fillRect/>
          </a:stretch>
        </p:blipFill>
        <p:spPr>
          <a:xfrm>
            <a:off x="377890" y="2363682"/>
            <a:ext cx="10972800" cy="3704400"/>
          </a:xfrm>
        </p:spPr>
      </p:pic>
    </p:spTree>
    <p:extLst>
      <p:ext uri="{BB962C8B-B14F-4D97-AF65-F5344CB8AC3E}">
        <p14:creationId xmlns:p14="http://schemas.microsoft.com/office/powerpoint/2010/main" val="87120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7855-1CCF-045E-9F6A-A1CFCE134055}"/>
              </a:ext>
            </a:extLst>
          </p:cNvPr>
          <p:cNvSpPr>
            <a:spLocks noGrp="1"/>
          </p:cNvSpPr>
          <p:nvPr>
            <p:ph type="title"/>
          </p:nvPr>
        </p:nvSpPr>
        <p:spPr>
          <a:xfrm>
            <a:off x="720012" y="206826"/>
            <a:ext cx="10515600" cy="1149223"/>
          </a:xfrm>
        </p:spPr>
        <p:txBody>
          <a:bodyPr/>
          <a:lstStyle/>
          <a:p>
            <a:r>
              <a:rPr lang="en-IN" dirty="0"/>
              <a:t>Autocorrelation And Partial Autocorrelation</a:t>
            </a:r>
          </a:p>
        </p:txBody>
      </p:sp>
      <p:pic>
        <p:nvPicPr>
          <p:cNvPr id="7" name="Content Placeholder 6">
            <a:extLst>
              <a:ext uri="{FF2B5EF4-FFF2-40B4-BE49-F238E27FC236}">
                <a16:creationId xmlns:a16="http://schemas.microsoft.com/office/drawing/2014/main" id="{74E93FFB-34F5-A632-84AA-B8E27966BAA7}"/>
              </a:ext>
            </a:extLst>
          </p:cNvPr>
          <p:cNvPicPr>
            <a:picLocks noGrp="1" noChangeAspect="1"/>
          </p:cNvPicPr>
          <p:nvPr>
            <p:ph idx="1"/>
          </p:nvPr>
        </p:nvPicPr>
        <p:blipFill>
          <a:blip r:embed="rId2"/>
          <a:stretch>
            <a:fillRect/>
          </a:stretch>
        </p:blipFill>
        <p:spPr>
          <a:xfrm>
            <a:off x="609600" y="1852124"/>
            <a:ext cx="10972800" cy="3290596"/>
          </a:xfrm>
        </p:spPr>
      </p:pic>
      <p:sp>
        <p:nvSpPr>
          <p:cNvPr id="4" name="Footer Placeholder 3">
            <a:extLst>
              <a:ext uri="{FF2B5EF4-FFF2-40B4-BE49-F238E27FC236}">
                <a16:creationId xmlns:a16="http://schemas.microsoft.com/office/drawing/2014/main" id="{DD9873E1-E103-7EFB-4B3A-BCE5F413C41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3B9D971-42FA-201E-2C7E-ECFCFF7A65F0}"/>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71746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DB26-97A2-4431-5C7B-DEC6BB989F60}"/>
              </a:ext>
            </a:extLst>
          </p:cNvPr>
          <p:cNvSpPr>
            <a:spLocks noGrp="1"/>
          </p:cNvSpPr>
          <p:nvPr>
            <p:ph type="title"/>
          </p:nvPr>
        </p:nvSpPr>
        <p:spPr>
          <a:xfrm>
            <a:off x="838200" y="3091543"/>
            <a:ext cx="10515600" cy="2917371"/>
          </a:xfrm>
        </p:spPr>
        <p:txBody>
          <a:bodyPr>
            <a:noAutofit/>
          </a:bodyPr>
          <a:lstStyle/>
          <a:p>
            <a:r>
              <a:rPr lang="en-US" sz="1400" b="0" i="0" dirty="0">
                <a:solidFill>
                  <a:srgbClr val="000000"/>
                </a:solidFill>
                <a:effectLst/>
                <a:latin typeface="Google Sans"/>
              </a:rPr>
              <a:t>ACF graph shows the autocorrelation function (ACF) of a time series data, which measures how the values of the data are related to their past values at different time lags. The graph can help identify patterns or trends in the data, such as seasonality or cyclical behavior. Here are some key points to understand the graph</a:t>
            </a:r>
            <a:br>
              <a:rPr lang="en-US" sz="1400" b="0" i="0" dirty="0">
                <a:solidFill>
                  <a:srgbClr val="000000"/>
                </a:solidFill>
                <a:effectLst/>
                <a:latin typeface="Google Sans"/>
              </a:rPr>
            </a:br>
            <a:r>
              <a:rPr lang="en-US" sz="1400" b="0" i="0" dirty="0">
                <a:solidFill>
                  <a:srgbClr val="000000"/>
                </a:solidFill>
                <a:effectLst/>
                <a:latin typeface="Google Sans"/>
              </a:rPr>
              <a:t>The y-axis shows the correlation coefficient, which ranges from -1 to 1. A positive value means that the data values tend to move in the same direction, while a negative value means that they tend to move in opposite directions. A value close to zero means that there is no linear relationship between the data values and their past values. The x-axis shows the time lag, which is the number of time units between the current value and the past value. </a:t>
            </a:r>
            <a:br>
              <a:rPr lang="en-US" sz="1400" b="0" i="0" dirty="0">
                <a:solidFill>
                  <a:srgbClr val="000000"/>
                </a:solidFill>
                <a:effectLst/>
                <a:latin typeface="Google Sans"/>
              </a:rPr>
            </a:br>
            <a:br>
              <a:rPr lang="en-US" sz="1400" b="0" i="0" dirty="0">
                <a:solidFill>
                  <a:srgbClr val="000000"/>
                </a:solidFill>
                <a:effectLst/>
                <a:latin typeface="Google Sans"/>
              </a:rPr>
            </a:br>
            <a:r>
              <a:rPr lang="en-US" sz="1400" b="0" i="0" dirty="0">
                <a:solidFill>
                  <a:srgbClr val="000000"/>
                </a:solidFill>
                <a:effectLst/>
                <a:latin typeface="Google Sans"/>
              </a:rPr>
              <a:t>PACF graph shows the partial autocorrelation function (PACF) of the same time series data as the previous graph. The PACF measures how the values of the data are related to their past values at different time lags, after removing the effects of intermediate lags. The graph can help identify the appropriate order of autoregressive (AR) models for forecasting. Here are some key points to understand the graph.</a:t>
            </a:r>
            <a:br>
              <a:rPr lang="en-US" sz="1400" b="0" i="0" dirty="0">
                <a:solidFill>
                  <a:srgbClr val="000000"/>
                </a:solidFill>
                <a:effectLst/>
                <a:latin typeface="Google Sans"/>
              </a:rPr>
            </a:br>
            <a:r>
              <a:rPr lang="en-US" sz="1400" b="0" i="0" dirty="0">
                <a:solidFill>
                  <a:srgbClr val="000000"/>
                </a:solidFill>
                <a:effectLst/>
                <a:latin typeface="Google Sans"/>
              </a:rPr>
              <a:t>The y-axis shows the partial correlation coefficient, which ranges from -1 to 1. A positive value means that the data values tend to move in the same direction, while a negative value means that they tend to move in opposite directions. A value close to zero means that there is no linear relationship between the data values and their past values, after accounting for the effects of other lags. The x-axis shows the time lag, which is the same as the previous graph</a:t>
            </a:r>
            <a:r>
              <a:rPr lang="en-US" sz="800" b="0" i="0" dirty="0">
                <a:solidFill>
                  <a:srgbClr val="000000"/>
                </a:solidFill>
                <a:effectLst/>
                <a:latin typeface="Helvetica Neue"/>
              </a:rPr>
              <a:t>.</a:t>
            </a:r>
            <a:endParaRPr lang="en-IN" sz="1400" dirty="0">
              <a:latin typeface="Google Sans"/>
            </a:endParaRPr>
          </a:p>
        </p:txBody>
      </p:sp>
      <p:pic>
        <p:nvPicPr>
          <p:cNvPr id="7" name="Content Placeholder 6">
            <a:extLst>
              <a:ext uri="{FF2B5EF4-FFF2-40B4-BE49-F238E27FC236}">
                <a16:creationId xmlns:a16="http://schemas.microsoft.com/office/drawing/2014/main" id="{20DE3A94-C147-D1A7-8607-CBD6B989B4E9}"/>
              </a:ext>
            </a:extLst>
          </p:cNvPr>
          <p:cNvPicPr>
            <a:picLocks noGrp="1" noChangeAspect="1"/>
          </p:cNvPicPr>
          <p:nvPr>
            <p:ph idx="1"/>
          </p:nvPr>
        </p:nvPicPr>
        <p:blipFill>
          <a:blip r:embed="rId2"/>
          <a:stretch>
            <a:fillRect/>
          </a:stretch>
        </p:blipFill>
        <p:spPr>
          <a:xfrm>
            <a:off x="609600" y="215646"/>
            <a:ext cx="10972800" cy="2552436"/>
          </a:xfrm>
        </p:spPr>
      </p:pic>
      <p:sp>
        <p:nvSpPr>
          <p:cNvPr id="4" name="Footer Placeholder 3">
            <a:extLst>
              <a:ext uri="{FF2B5EF4-FFF2-40B4-BE49-F238E27FC236}">
                <a16:creationId xmlns:a16="http://schemas.microsoft.com/office/drawing/2014/main" id="{31A0E308-9443-5C45-58F9-D6285DAA1E58}"/>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6824B5-4B2E-BEF3-BE37-D1DC4FF23E4F}"/>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79098344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{30A5A2B2-A1AE-4C0B-A637-4250BA629EE7}tf56410444_win32</Template>
  <TotalTime>233</TotalTime>
  <Words>2507</Words>
  <Application>Microsoft Office PowerPoint</Application>
  <PresentationFormat>Widescreen</PresentationFormat>
  <Paragraphs>85</Paragraphs>
  <Slides>25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Baskerville</vt:lpstr>
      <vt:lpstr>Baskerville Old Face</vt:lpstr>
      <vt:lpstr>Calibri</vt:lpstr>
      <vt:lpstr>Gill Sans Light</vt:lpstr>
      <vt:lpstr>Gill Sans Nova</vt:lpstr>
      <vt:lpstr>Gill Sans Nova Light</vt:lpstr>
      <vt:lpstr>Google Sans</vt:lpstr>
      <vt:lpstr>Helvetica Neue</vt:lpstr>
      <vt:lpstr>Segoe UI</vt:lpstr>
      <vt:lpstr>Söhne</vt:lpstr>
      <vt:lpstr>Office Theme</vt:lpstr>
      <vt:lpstr>Brent Crude Oil Prediction  In Forecasting</vt:lpstr>
      <vt:lpstr>Mentor Name : Ifthekar  Team Members :                         Ms. Sindhu G            Mr. Dhyeya Yogesh Trivedi                        Ms. Thalari  Anitha                        Mr. Ankit Pandey                        Mr. Lalit Mohan Rawat</vt:lpstr>
      <vt:lpstr>Objective</vt:lpstr>
      <vt:lpstr>EDA Exploratory Data Analysis (EDA) is an analysis approach that identifies general patterns in the data. These patterns include outliers and features of the data that might be unexpected. EDA is an important first step in any data analysis.</vt:lpstr>
      <vt:lpstr> The Rise And Fall of Brent Oil </vt:lpstr>
      <vt:lpstr>Visulisations And Analysis From EDA And Forecast Model</vt:lpstr>
      <vt:lpstr>Visualization – Date v/s Price</vt:lpstr>
      <vt:lpstr>Autocorrelation And Partial Autocorrelation</vt:lpstr>
      <vt:lpstr>ACF graph shows the autocorrelation function (ACF) of a time series data, which measures how the values of the data are related to their past values at different time lags. The graph can help identify patterns or trends in the data, such as seasonality or cyclical behavior. Here are some key points to understand the graph The y-axis shows the correlation coefficient, which ranges from -1 to 1. A positive value means that the data values tend to move in the same direction, while a negative value means that they tend to move in opposite directions. A value close to zero means that there is no linear relationship between the data values and their past values. The x-axis shows the time lag, which is the number of time units between the current value and the past value.   PACF graph shows the partial autocorrelation function (PACF) of the same time series data as the previous graph. The PACF measures how the values of the data are related to their past values at different time lags, after removing the effects of intermediate lags. The graph can help identify the appropriate order of autoregressive (AR) models for forecasting. Here are some key points to understand the graph. The y-axis shows the partial correlation coefficient, which ranges from -1 to 1. A positive value means that the data values tend to move in the same direction, while a negative value means that they tend to move in opposite directions. A value close to zero means that there is no linear relationship between the data values and their past values, after accounting for the effects of other lags. The x-axis shows the time lag, which is the same as the previous graph.</vt:lpstr>
      <vt:lpstr>Seaborn  Visualisation</vt:lpstr>
      <vt:lpstr>PowerPoint Presentation</vt:lpstr>
      <vt:lpstr>Moving Average Model</vt:lpstr>
      <vt:lpstr>Chart To Understand Nature</vt:lpstr>
      <vt:lpstr>Forecasting Of Data Set</vt:lpstr>
      <vt:lpstr>One Step Of Forecasting</vt:lpstr>
      <vt:lpstr>Project Deployment </vt:lpstr>
      <vt:lpstr>PowerPoint Presentation</vt:lpstr>
      <vt:lpstr>STREAMLIT</vt:lpstr>
      <vt:lpstr>LSTM MODEL</vt:lpstr>
      <vt:lpstr>Challenges Faced</vt:lpstr>
      <vt:lpstr>PowerPoint Presentation</vt:lpstr>
      <vt:lpstr>Methodology</vt:lpstr>
      <vt:lpstr>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Brent Crude Oil Prediction</dc:title>
  <dc:creator>Nithu Gowda</dc:creator>
  <cp:lastModifiedBy>Nithu Gowda</cp:lastModifiedBy>
  <cp:revision>13</cp:revision>
  <dcterms:created xsi:type="dcterms:W3CDTF">2024-02-28T04:25:47Z</dcterms:created>
  <dcterms:modified xsi:type="dcterms:W3CDTF">2024-02-29T15:55:36Z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