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0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0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0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0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1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89"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8"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9"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30"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131" name="PlaceHolder 4"/>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32" name="PlaceHolder 5"/>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70"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71"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72"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173" name="PlaceHolder 4"/>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7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Sindhuja-1729/Sentimental_Analysis.git" TargetMode="External"/><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224720" y="720000"/>
            <a:ext cx="9142920" cy="9766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SENTIMENT ANALYSIS</a:t>
            </a:r>
            <a:endParaRPr b="0" lang="en-IN" sz="3600" spc="-1" strike="noStrike">
              <a:latin typeface="Arial"/>
            </a:endParaRPr>
          </a:p>
        </p:txBody>
      </p:sp>
      <p:sp>
        <p:nvSpPr>
          <p:cNvPr id="212" name="CustomShape 2"/>
          <p:cNvSpPr/>
          <p:nvPr/>
        </p:nvSpPr>
        <p:spPr>
          <a:xfrm>
            <a:off x="-329760" y="1034280"/>
            <a:ext cx="12725640" cy="577440"/>
          </a:xfrm>
          <a:prstGeom prst="rect">
            <a:avLst/>
          </a:prstGeom>
          <a:noFill/>
          <a:ln>
            <a:noFill/>
          </a:ln>
        </p:spPr>
        <p:style>
          <a:lnRef idx="0"/>
          <a:fillRef idx="0"/>
          <a:effectRef idx="0"/>
          <a:fontRef idx="minor"/>
        </p:style>
      </p:sp>
      <p:sp>
        <p:nvSpPr>
          <p:cNvPr id="213" name="CustomShape 3"/>
          <p:cNvSpPr/>
          <p:nvPr/>
        </p:nvSpPr>
        <p:spPr>
          <a:xfrm>
            <a:off x="1750320" y="3972240"/>
            <a:ext cx="9346320" cy="1614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000" spc="-1" strike="noStrike">
                <a:solidFill>
                  <a:srgbClr val="ffffff"/>
                </a:solidFill>
                <a:latin typeface="Arial"/>
                <a:ea typeface="DejaVu Sans"/>
              </a:rPr>
              <a:t>            </a:t>
            </a:r>
            <a:r>
              <a:rPr b="1" lang="en-US" sz="2000" spc="-1" strike="noStrike">
                <a:solidFill>
                  <a:srgbClr val="ffffff"/>
                </a:solidFill>
                <a:latin typeface="Arial"/>
                <a:ea typeface="DejaVu Sans"/>
              </a:rPr>
              <a:t>Badana Sindhuja</a:t>
            </a:r>
            <a:endParaRPr b="0" lang="en-IN" sz="2000" spc="-1" strike="noStrike">
              <a:latin typeface="Arial"/>
            </a:endParaRPr>
          </a:p>
          <a:p>
            <a:pPr>
              <a:lnSpc>
                <a:spcPct val="100000"/>
              </a:lnSpc>
            </a:pPr>
            <a:r>
              <a:rPr b="1" lang="en-US" sz="2000" spc="-1" strike="noStrike">
                <a:solidFill>
                  <a:srgbClr val="ffffff"/>
                </a:solidFill>
                <a:latin typeface="Arial"/>
                <a:ea typeface="DejaVu Sans"/>
              </a:rPr>
              <a:t>            </a:t>
            </a:r>
            <a:r>
              <a:rPr b="1" lang="en-US" sz="2000" spc="-1" strike="noStrike">
                <a:solidFill>
                  <a:srgbClr val="ffffff"/>
                </a:solidFill>
                <a:latin typeface="Arial"/>
                <a:ea typeface="DejaVu Sans"/>
              </a:rPr>
              <a:t>Rajiv Gandhi University of Knowledge Technologies-Srikakulam</a:t>
            </a:r>
            <a:endParaRPr b="0" lang="en-IN" sz="2000" spc="-1" strike="noStrike">
              <a:latin typeface="Arial"/>
            </a:endParaRPr>
          </a:p>
          <a:p>
            <a:pPr>
              <a:lnSpc>
                <a:spcPct val="100000"/>
              </a:lnSpc>
            </a:pPr>
            <a:r>
              <a:rPr b="1" lang="en-US" sz="2000" spc="-1" strike="noStrike">
                <a:solidFill>
                  <a:srgbClr val="ffffff"/>
                </a:solidFill>
                <a:latin typeface="Arial"/>
                <a:ea typeface="DejaVu Sans"/>
              </a:rPr>
              <a:t>            </a:t>
            </a:r>
            <a:r>
              <a:rPr b="1" lang="en-US" sz="2000" spc="-1" strike="noStrike">
                <a:solidFill>
                  <a:srgbClr val="ffffff"/>
                </a:solidFill>
                <a:latin typeface="Arial"/>
                <a:ea typeface="DejaVu Sans"/>
              </a:rPr>
              <a:t>Computer Science Engineering(CSE)</a:t>
            </a:r>
            <a:endParaRPr b="0" lang="en-IN" sz="2000" spc="-1" strike="noStrike">
              <a:latin typeface="Arial"/>
            </a:endParaRPr>
          </a:p>
        </p:txBody>
      </p:sp>
      <p:sp>
        <p:nvSpPr>
          <p:cNvPr id="214" name="CustomShape 4"/>
          <p:cNvSpPr/>
          <p:nvPr/>
        </p:nvSpPr>
        <p:spPr>
          <a:xfrm>
            <a:off x="6840000" y="1800000"/>
            <a:ext cx="27133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-Using Machine Learning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1cade4"/>
                </a:solidFill>
                <a:latin typeface="Arial"/>
                <a:ea typeface="Franklin Gothic Demi"/>
              </a:rPr>
              <a:t>Result</a:t>
            </a:r>
            <a:endParaRPr b="0" lang="en-IN" sz="2800" spc="-1" strike="noStrike">
              <a:latin typeface="Arial"/>
            </a:endParaRPr>
          </a:p>
        </p:txBody>
      </p:sp>
      <p:pic>
        <p:nvPicPr>
          <p:cNvPr id="234" name="Content Placeholder 4" descr=""/>
          <p:cNvPicPr/>
          <p:nvPr/>
        </p:nvPicPr>
        <p:blipFill>
          <a:blip r:embed="rId1"/>
          <a:stretch/>
        </p:blipFill>
        <p:spPr>
          <a:xfrm>
            <a:off x="943920" y="1232280"/>
            <a:ext cx="10126080" cy="5344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1cade4"/>
                </a:solidFill>
                <a:latin typeface="Arial"/>
                <a:ea typeface="Franklin Gothic Demi"/>
              </a:rPr>
              <a:t>Result</a:t>
            </a:r>
            <a:endParaRPr b="0" lang="en-IN" sz="2800" spc="-1" strike="noStrike">
              <a:latin typeface="Arial"/>
            </a:endParaRPr>
          </a:p>
        </p:txBody>
      </p:sp>
      <p:pic>
        <p:nvPicPr>
          <p:cNvPr id="236" name="Content Placeholder 4" descr=""/>
          <p:cNvPicPr/>
          <p:nvPr/>
        </p:nvPicPr>
        <p:blipFill>
          <a:blip r:embed="rId1"/>
          <a:stretch/>
        </p:blipFill>
        <p:spPr>
          <a:xfrm>
            <a:off x="0" y="1232280"/>
            <a:ext cx="11846880" cy="5624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238" name="CustomShape 2"/>
          <p:cNvSpPr/>
          <p:nvPr/>
        </p:nvSpPr>
        <p:spPr>
          <a:xfrm>
            <a:off x="581040" y="1302120"/>
            <a:ext cx="11028600" cy="4950360"/>
          </a:xfrm>
          <a:prstGeom prst="rect">
            <a:avLst/>
          </a:prstGeom>
          <a:noFill/>
          <a:ln>
            <a:noFill/>
          </a:ln>
        </p:spPr>
        <p:style>
          <a:lnRef idx="0"/>
          <a:fillRef idx="0"/>
          <a:effectRef idx="0"/>
          <a:fontRef idx="minor"/>
        </p:style>
        <p:txBody>
          <a:bodyPr lIns="90000" rIns="90000" tIns="45000" bIns="45000" anchor="ctr">
            <a:normAutofit fontScale="83000"/>
          </a:bodyPr>
          <a:p>
            <a:pPr>
              <a:lnSpc>
                <a:spcPct val="110000"/>
              </a:lnSpc>
              <a:spcBef>
                <a:spcPts val="400"/>
              </a:spcBef>
              <a:spcAft>
                <a:spcPts val="601"/>
              </a:spcAft>
              <a:tabLst>
                <a:tab algn="l" pos="0"/>
              </a:tabLst>
            </a:pPr>
            <a:r>
              <a:rPr b="0" lang="en-US" sz="2000" spc="-1" strike="noStrike">
                <a:solidFill>
                  <a:srgbClr val="404040"/>
                </a:solidFill>
                <a:latin typeface="Franklin Gothic Book"/>
                <a:ea typeface="DejaVu Sans"/>
              </a:rPr>
              <a:t>The sentiment analysis model built for restaurant reviews, leveraging the Multinomial Naive Bayes algorithm, has demonstrated efficacy in accurately categorizing reviews as positive or negative based on textual sentiment. This capability has yielded crucial insights into customer satisfaction, empowering restaurants to strategically enhance service quality and elevate overall customer experience.</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IN" sz="2000" spc="-1" strike="noStrike">
                <a:solidFill>
                  <a:srgbClr val="404040"/>
                </a:solidFill>
                <a:latin typeface="Franklin Gothic Book"/>
                <a:ea typeface="DejaVu Sans"/>
              </a:rPr>
              <a:t>Challenges and Considerations:</a:t>
            </a:r>
            <a:endParaRPr b="0" lang="en-IN" sz="20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Data Quality and Variability: </a:t>
            </a:r>
            <a:r>
              <a:rPr b="0" lang="en-US" sz="1700" spc="-1" strike="noStrike">
                <a:solidFill>
                  <a:srgbClr val="404040"/>
                </a:solidFill>
                <a:latin typeface="Franklin Gothic Book"/>
                <a:ea typeface="DejaVu Sans"/>
              </a:rPr>
              <a:t>Ensuring consistency and handling diverse writing styles and expressions within reviews.</a:t>
            </a:r>
            <a:endParaRPr b="0" lang="en-IN" sz="17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Subjectivity and Bias:</a:t>
            </a:r>
            <a:r>
              <a:rPr b="0" lang="en-US" sz="1700" spc="-1" strike="noStrike">
                <a:solidFill>
                  <a:srgbClr val="404040"/>
                </a:solidFill>
                <a:latin typeface="Franklin Gothic Book"/>
                <a:ea typeface="DejaVu Sans"/>
              </a:rPr>
              <a:t> Addressing subjective interpretations of sentiment, where context and tone influenced classification accuracy.</a:t>
            </a:r>
            <a:endParaRPr b="0" lang="en-IN" sz="17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IN" sz="2000" spc="-1" strike="noStrike">
                <a:solidFill>
                  <a:srgbClr val="404040"/>
                </a:solidFill>
                <a:latin typeface="Franklin Gothic Book"/>
                <a:ea typeface="DejaVu Sans"/>
              </a:rPr>
              <a:t>Key Findings and Effectiveness:</a:t>
            </a:r>
            <a:endParaRPr b="0" lang="en-IN" sz="20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Accurate Sentiment Classification: </a:t>
            </a:r>
            <a:r>
              <a:rPr b="0" lang="en-US" sz="1700" spc="-1" strike="noStrike">
                <a:solidFill>
                  <a:srgbClr val="404040"/>
                </a:solidFill>
                <a:latin typeface="Franklin Gothic Book"/>
                <a:ea typeface="DejaVu Sans"/>
              </a:rPr>
              <a:t>It reliably categorized reviews, allowing restaurants to promptly identify and address customer sentiments.</a:t>
            </a:r>
            <a:endParaRPr b="0" lang="en-IN" sz="17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Insight Generation: </a:t>
            </a:r>
            <a:r>
              <a:rPr b="0" lang="en-US" sz="1700" spc="-1" strike="noStrike">
                <a:solidFill>
                  <a:srgbClr val="404040"/>
                </a:solidFill>
                <a:latin typeface="Franklin Gothic Book"/>
                <a:ea typeface="DejaVu Sans"/>
              </a:rPr>
              <a:t>By analyzing sentiment, actionable insights were generated to improve operational efficiencies and customer satisfaction.</a:t>
            </a:r>
            <a:endParaRPr b="0" lang="en-IN" sz="1700" spc="-1" strike="noStrike">
              <a:latin typeface="Arial"/>
            </a:endParaRPr>
          </a:p>
          <a:p>
            <a:pPr>
              <a:lnSpc>
                <a:spcPct val="100000"/>
              </a:lnSpc>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81040" y="1302120"/>
            <a:ext cx="11028600" cy="56286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Franklin Gothic Book"/>
                <a:ea typeface="DejaVu Sans"/>
              </a:rPr>
              <a:t>Optimization of Algorithm and Model:</a:t>
            </a:r>
            <a:endParaRPr b="0" lang="en-IN" sz="20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Ensemble Methods: </a:t>
            </a:r>
            <a:r>
              <a:rPr b="0" lang="en-US" sz="1700" spc="-1" strike="noStrike">
                <a:solidFill>
                  <a:srgbClr val="404040"/>
                </a:solidFill>
                <a:latin typeface="Franklin Gothic Book"/>
                <a:ea typeface="DejaVu Sans"/>
              </a:rPr>
              <a:t>Combining multiple classifiers (e.g., Naive Bayes, SVM, Neural Networks) to leverage their strengths and improve overall prediction accuracy.</a:t>
            </a:r>
            <a:endParaRPr b="0" lang="en-IN" sz="17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Hyperparameter Tuning: </a:t>
            </a:r>
            <a:r>
              <a:rPr b="0" lang="en-US" sz="1700" spc="-1" strike="noStrike">
                <a:solidFill>
                  <a:srgbClr val="404040"/>
                </a:solidFill>
                <a:latin typeface="Franklin Gothic Book"/>
                <a:ea typeface="DejaVu Sans"/>
              </a:rPr>
              <a:t>Optimizing model parameters and feature extraction techniques to enhance predictive capabilities and generalization.</a:t>
            </a:r>
            <a:endParaRPr b="0" lang="en-IN" sz="1700" spc="-1" strike="noStrike">
              <a:latin typeface="Arial"/>
            </a:endParaRPr>
          </a:p>
          <a:p>
            <a:pPr marL="324000">
              <a:lnSpc>
                <a:spcPct val="100000"/>
              </a:lnSpc>
              <a:spcBef>
                <a:spcPts val="340"/>
              </a:spcBef>
              <a:spcAft>
                <a:spcPts val="601"/>
              </a:spcAft>
              <a:tabLst>
                <a:tab algn="l" pos="0"/>
              </a:tabLst>
            </a:pPr>
            <a:endParaRPr b="0" lang="en-IN" sz="17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Franklin Gothic Book"/>
                <a:ea typeface="DejaVu Sans"/>
              </a:rPr>
              <a:t>Incorporation of Additional Data Sources:</a:t>
            </a:r>
            <a:endParaRPr b="0" lang="en-IN" sz="20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Social Media Feeds</a:t>
            </a:r>
            <a:r>
              <a:rPr b="0" lang="en-US" sz="1700" spc="-1" strike="noStrike">
                <a:solidFill>
                  <a:srgbClr val="404040"/>
                </a:solidFill>
                <a:latin typeface="Franklin Gothic Book"/>
                <a:ea typeface="DejaVu Sans"/>
              </a:rPr>
              <a:t>: Extracting sentiment from platforms like Twitter, Instagram, or Facebook to capture broader public opinion and trends.</a:t>
            </a:r>
            <a:endParaRPr b="0" lang="en-IN" sz="1700" spc="-1" strike="noStrike">
              <a:latin typeface="Arial"/>
            </a:endParaRPr>
          </a:p>
          <a:p>
            <a:pPr lvl="1" marL="630000" indent="-30492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ea typeface="DejaVu Sans"/>
              </a:rPr>
              <a:t>Customer Feedback Systems: </a:t>
            </a:r>
            <a:r>
              <a:rPr b="0" lang="en-US" sz="1700" spc="-1" strike="noStrike">
                <a:solidFill>
                  <a:srgbClr val="404040"/>
                </a:solidFill>
                <a:latin typeface="Franklin Gothic Book"/>
                <a:ea typeface="DejaVu Sans"/>
              </a:rPr>
              <a:t>Integrating data from CRM systems or feedback forms to gather comprehensive insights into customer experiences beyond online reviews.</a:t>
            </a:r>
            <a:endParaRPr b="0" lang="en-IN" sz="1700" spc="-1" strike="noStrike">
              <a:latin typeface="Arial"/>
            </a:endParaRPr>
          </a:p>
          <a:p>
            <a:pPr>
              <a:lnSpc>
                <a:spcPct val="100000"/>
              </a:lnSpc>
              <a:tabLst>
                <a:tab algn="l" pos="0"/>
              </a:tabLst>
            </a:pPr>
            <a:endParaRPr b="0" lang="en-IN" sz="1700" spc="-1" strike="noStrike">
              <a:latin typeface="Arial"/>
            </a:endParaRPr>
          </a:p>
          <a:p>
            <a:pPr>
              <a:lnSpc>
                <a:spcPct val="110000"/>
              </a:lnSpc>
              <a:spcBef>
                <a:spcPts val="400"/>
              </a:spcBef>
              <a:spcAft>
                <a:spcPts val="601"/>
              </a:spcAft>
              <a:tabLst>
                <a:tab algn="l" pos="0"/>
              </a:tabLst>
            </a:pPr>
            <a:endParaRPr b="0" lang="en-IN" sz="1700" spc="-1" strike="noStrike">
              <a:latin typeface="Arial"/>
            </a:endParaRPr>
          </a:p>
        </p:txBody>
      </p:sp>
      <p:sp>
        <p:nvSpPr>
          <p:cNvPr id="240"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242"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fontScale="94000"/>
          </a:bodyPr>
          <a:p>
            <a:pPr marL="305280" indent="-3042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ea typeface="DejaVu Sans"/>
              </a:rPr>
              <a:t>Rish, Irina. "An empirical study of the naive Bayes classifier." IJCAI 2001 workshop on empirical methods in artificial intelligence. Vol. 3. 2001.</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ea typeface="DejaVu Sans"/>
              </a:rPr>
              <a:t>Manning, Christopher D., et al. "Introduction to Information Retrieval." </a:t>
            </a:r>
            <a:r>
              <a:rPr b="0" i="1" lang="en-US" sz="2400" spc="-1" strike="noStrike">
                <a:solidFill>
                  <a:srgbClr val="404040"/>
                </a:solidFill>
                <a:latin typeface="Franklin Gothic Book"/>
                <a:ea typeface="DejaVu Sans"/>
              </a:rPr>
              <a:t>Cambridge University Press</a:t>
            </a:r>
            <a:r>
              <a:rPr b="0" lang="en-US" sz="2400" spc="-1" strike="noStrike">
                <a:solidFill>
                  <a:srgbClr val="404040"/>
                </a:solidFill>
                <a:latin typeface="Franklin Gothic Book"/>
                <a:ea typeface="DejaVu Sans"/>
              </a:rPr>
              <a:t>, 2008</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ea typeface="DejaVu Sans"/>
              </a:rPr>
              <a:t>Pang, Bo, and Lillian Lee. "A Sentimental Education: Sentiment Analysis Using Subjectivity Summarization Based on Minimum Cuts." </a:t>
            </a:r>
            <a:r>
              <a:rPr b="0" i="1" lang="en-US" sz="2400" spc="-1" strike="noStrike">
                <a:solidFill>
                  <a:srgbClr val="404040"/>
                </a:solidFill>
                <a:latin typeface="Franklin Gothic Book"/>
                <a:ea typeface="DejaVu Sans"/>
              </a:rPr>
              <a:t>Proceedings of the ACL.</a:t>
            </a:r>
            <a:r>
              <a:rPr b="0" lang="en-US" sz="2400" spc="-1" strike="noStrike">
                <a:solidFill>
                  <a:srgbClr val="404040"/>
                </a:solidFill>
                <a:latin typeface="Franklin Gothic Book"/>
                <a:ea typeface="DejaVu Sans"/>
              </a:rPr>
              <a:t> 2004.</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404040"/>
                </a:solidFill>
                <a:latin typeface="Franklin Gothic Book"/>
                <a:ea typeface="DejaVu Sans"/>
              </a:rPr>
              <a:t>Bird, Steven, Ewan Klein, and Edward Loper. </a:t>
            </a:r>
            <a:r>
              <a:rPr b="0" i="1" lang="en-IN" sz="2400" spc="-1" strike="noStrike">
                <a:solidFill>
                  <a:srgbClr val="404040"/>
                </a:solidFill>
                <a:latin typeface="Franklin Gothic Book"/>
                <a:ea typeface="DejaVu Sans"/>
              </a:rPr>
              <a:t>Natural Language Processing with Python: Analyzing Text with the Natural Language Toolkit.</a:t>
            </a:r>
            <a:r>
              <a:rPr b="0" lang="en-IN" sz="2400" spc="-1" strike="noStrike">
                <a:solidFill>
                  <a:srgbClr val="404040"/>
                </a:solidFill>
                <a:latin typeface="Franklin Gothic Book"/>
                <a:ea typeface="DejaVu Sans"/>
              </a:rPr>
              <a:t> O'Reilly Media, 2009.</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41360" y="1741320"/>
            <a:ext cx="11028600" cy="6246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Franklin Gothic Book"/>
                <a:ea typeface="Noto Sans CJK SC"/>
              </a:rPr>
              <a:t> </a:t>
            </a:r>
            <a:r>
              <a:rPr b="1" lang="en-US" sz="4400" spc="-1" strike="noStrike" cap="all">
                <a:solidFill>
                  <a:srgbClr val="1cade4"/>
                </a:solidFill>
                <a:latin typeface="Arial"/>
                <a:ea typeface="Noto Sans CJK SC"/>
              </a:rPr>
              <a:t>GITHUB LINK:</a:t>
            </a:r>
            <a:endParaRPr b="0" lang="en-IN" sz="4400" spc="-1" strike="noStrike">
              <a:latin typeface="Arial"/>
            </a:endParaRPr>
          </a:p>
        </p:txBody>
      </p:sp>
      <p:sp>
        <p:nvSpPr>
          <p:cNvPr id="244" name="CustomShape 2"/>
          <p:cNvSpPr/>
          <p:nvPr/>
        </p:nvSpPr>
        <p:spPr>
          <a:xfrm>
            <a:off x="443160" y="1164240"/>
            <a:ext cx="11028600" cy="4672080"/>
          </a:xfrm>
          <a:prstGeom prst="rect">
            <a:avLst/>
          </a:prstGeom>
          <a:noFill/>
          <a:ln>
            <a:noFill/>
          </a:ln>
        </p:spPr>
        <p:style>
          <a:lnRef idx="0"/>
          <a:fillRef idx="0"/>
          <a:effectRef idx="0"/>
          <a:fontRef idx="minor"/>
        </p:style>
      </p:sp>
      <p:sp>
        <p:nvSpPr>
          <p:cNvPr id="245" name="TextShape 3"/>
          <p:cNvSpPr txBox="1"/>
          <p:nvPr/>
        </p:nvSpPr>
        <p:spPr>
          <a:xfrm>
            <a:off x="2488320" y="3453480"/>
            <a:ext cx="8095680" cy="456120"/>
          </a:xfrm>
          <a:prstGeom prst="rect">
            <a:avLst/>
          </a:prstGeom>
          <a:noFill/>
          <a:ln>
            <a:noFill/>
          </a:ln>
        </p:spPr>
        <p:txBody>
          <a:bodyPr lIns="90000" rIns="90000" tIns="45000" bIns="45000">
            <a:noAutofit/>
          </a:bodyPr>
          <a:p>
            <a:r>
              <a:rPr b="0" lang="en-IN" sz="2400" spc="-1" strike="noStrike">
                <a:latin typeface="Times New Roman"/>
                <a:hlinkClick r:id="rId1"/>
              </a:rPr>
              <a:t>https://github.com/Sindhuja-1729/Sentimental_Analysis.git</a:t>
            </a:r>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216"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600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35040" y="105444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218" name="CustomShape 2"/>
          <p:cNvSpPr/>
          <p:nvPr/>
        </p:nvSpPr>
        <p:spPr>
          <a:xfrm>
            <a:off x="576000" y="1944000"/>
            <a:ext cx="11028600" cy="31676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561"/>
              </a:spcBef>
              <a:spcAft>
                <a:spcPts val="601"/>
              </a:spcAft>
            </a:pPr>
            <a:endParaRPr b="0" lang="en-IN" sz="1800" spc="-1" strike="noStrike">
              <a:latin typeface="Arial"/>
            </a:endParaRPr>
          </a:p>
          <a:p>
            <a:pPr algn="just">
              <a:lnSpc>
                <a:spcPct val="110000"/>
              </a:lnSpc>
              <a:spcBef>
                <a:spcPts val="561"/>
              </a:spcBef>
              <a:spcAft>
                <a:spcPts val="601"/>
              </a:spcAft>
            </a:pPr>
            <a:r>
              <a:rPr b="0" lang="en-US" sz="1700" spc="-1" strike="noStrike">
                <a:solidFill>
                  <a:srgbClr val="404040"/>
                </a:solidFill>
                <a:latin typeface="Franklin Gothic Book"/>
                <a:ea typeface="DejaVu Sans"/>
              </a:rPr>
              <a:t>As online review platforms continue to expand, restaurants increasingly depend on customer feedback to refine their services and attract more patrons. By analyzing the sentiment of these reviews, restaurants can gain valuable insights into customer satisfaction. The goal of this project is to develop a machine learning model that accurately classifies restaurant reviews as positive or negative. This model will empower restaurant owners and managers to efficiently process feedback, identify areas of excellence and opportunities for improvement, and make informed, data-driven decisions to enhance the overall customer experience.</a:t>
            </a:r>
            <a:endParaRPr b="0" lang="en-IN" sz="1700" spc="-1" strike="noStrike">
              <a:latin typeface="Arial"/>
            </a:endParaRPr>
          </a:p>
          <a:p>
            <a:pPr algn="just">
              <a:lnSpc>
                <a:spcPct val="110000"/>
              </a:lnSpc>
              <a:spcBef>
                <a:spcPts val="561"/>
              </a:spcBef>
              <a:spcAft>
                <a:spcPts val="601"/>
              </a:spcAft>
            </a:pPr>
            <a:endParaRPr b="0" lang="en-IN" sz="1700" spc="-1" strike="noStrike">
              <a:latin typeface="Arial"/>
            </a:endParaRPr>
          </a:p>
          <a:p>
            <a:pPr algn="just">
              <a:lnSpc>
                <a:spcPct val="110000"/>
              </a:lnSpc>
              <a:spcBef>
                <a:spcPts val="56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47400" y="71244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220" name="CustomShape 2"/>
          <p:cNvSpPr/>
          <p:nvPr/>
        </p:nvSpPr>
        <p:spPr>
          <a:xfrm>
            <a:off x="441720" y="1868040"/>
            <a:ext cx="11612520" cy="47959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0" lang="en-IN" sz="1400" spc="-1" strike="noStrike">
                <a:solidFill>
                  <a:srgbClr val="404040"/>
                </a:solidFill>
                <a:latin typeface="Arial"/>
                <a:ea typeface="DejaVu Sans"/>
              </a:rPr>
              <a:t>           </a:t>
            </a:r>
            <a:r>
              <a:rPr b="0" lang="en-IN" sz="1400" spc="-1" strike="noStrike">
                <a:solidFill>
                  <a:srgbClr val="404040"/>
                </a:solidFill>
                <a:latin typeface="Arial"/>
                <a:ea typeface="DejaVu Sans"/>
              </a:rPr>
              <a:t>The proposed system aims to tackle the challenge of automatically classifying restaurant reviews as positive or negative. By leveraging data analytics and machine learning techniques, the system will accurately analyze the sentiment expressed in customer reviews. The solution will consist of the following components:</a:t>
            </a:r>
            <a:endParaRPr b="0" lang="en-IN" sz="14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Data Collection:</a:t>
            </a:r>
            <a:endParaRPr b="0" lang="en-IN" sz="16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Gather a dataset  of restaurant reviews which include two columns : ‘Review’ and ’Liked’; .</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a:t>
            </a:r>
            <a:r>
              <a:rPr b="1" lang="en-IN" sz="1400" spc="-1" strike="noStrike">
                <a:solidFill>
                  <a:srgbClr val="404040"/>
                </a:solidFill>
                <a:latin typeface="Calibri"/>
                <a:ea typeface="Franklin Gothic Book"/>
              </a:rPr>
              <a:t>Review’ contains the text of the customer review .</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a:t>
            </a:r>
            <a:r>
              <a:rPr b="1" lang="en-IN" sz="1400" spc="-1" strike="noStrike">
                <a:solidFill>
                  <a:srgbClr val="404040"/>
                </a:solidFill>
                <a:latin typeface="Calibri"/>
                <a:ea typeface="Franklin Gothic Book"/>
              </a:rPr>
              <a:t>Liked’ is binary label indicating the sentiment ( ‘1’ for positive and ’0’ for negative ) .</a:t>
            </a:r>
            <a:endParaRPr b="0" lang="en-IN" sz="14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Data Preprocessing:</a:t>
            </a:r>
            <a:endParaRPr b="0" lang="en-IN" sz="16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Convert the text to lower case.</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Remove HTML tags using Beautiful Soup.</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Remove punctuation.</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Expand contractions (e.g., "don't" to "do not").</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Convert emojis to text descriptions.</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Tokenize the text into words.</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Remove stop words.</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Apply stemming and lemmatization.</a:t>
            </a:r>
            <a:endParaRPr b="0" lang="en-IN" sz="1400" spc="-1" strike="noStrike">
              <a:latin typeface="Arial"/>
            </a:endParaRPr>
          </a:p>
          <a:p>
            <a:pPr>
              <a:lnSpc>
                <a:spcPct val="110000"/>
              </a:lnSpc>
              <a:spcBef>
                <a:spcPts val="340"/>
              </a:spcBef>
              <a:spcAft>
                <a:spcPts val="601"/>
              </a:spcAft>
              <a:tabLst>
                <a:tab algn="l" pos="0"/>
              </a:tabLst>
            </a:pPr>
            <a:endParaRPr b="0" lang="en-IN" sz="1400" spc="-1" strike="noStrike">
              <a:latin typeface="Arial"/>
            </a:endParaRPr>
          </a:p>
        </p:txBody>
      </p:sp>
      <p:sp>
        <p:nvSpPr>
          <p:cNvPr id="221" name="CustomShape 3"/>
          <p:cNvSpPr/>
          <p:nvPr/>
        </p:nvSpPr>
        <p:spPr>
          <a:xfrm>
            <a:off x="6905880" y="3145680"/>
            <a:ext cx="180360" cy="345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57840" y="732600"/>
            <a:ext cx="11028600" cy="529200"/>
          </a:xfrm>
          <a:prstGeom prst="rect">
            <a:avLst/>
          </a:prstGeom>
          <a:noFill/>
          <a:ln>
            <a:noFill/>
          </a:ln>
        </p:spPr>
        <p:style>
          <a:lnRef idx="0"/>
          <a:fillRef idx="0"/>
          <a:effectRef idx="0"/>
          <a:fontRef idx="minor"/>
        </p:style>
        <p:txBody>
          <a:bodyPr lIns="90000" rIns="90000" tIns="45000" bIns="45000">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223" name="CustomShape 2"/>
          <p:cNvSpPr/>
          <p:nvPr/>
        </p:nvSpPr>
        <p:spPr>
          <a:xfrm>
            <a:off x="490680" y="1828800"/>
            <a:ext cx="11612520" cy="39218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20"/>
              </a:spcBef>
              <a:spcAft>
                <a:spcPts val="601"/>
              </a:spcAft>
            </a:pPr>
            <a:endParaRPr b="0" lang="en-IN" sz="1800" spc="-1" strike="noStrike">
              <a:latin typeface="Arial"/>
            </a:endParaRPr>
          </a:p>
          <a:p>
            <a:pPr>
              <a:lnSpc>
                <a:spcPct val="110000"/>
              </a:lnSpc>
              <a:spcBef>
                <a:spcPts val="320"/>
              </a:spcBef>
              <a:spcAft>
                <a:spcPts val="601"/>
              </a:spcAft>
            </a:pPr>
            <a:endParaRPr b="0" lang="en-IN" sz="18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Exploratory Data Analysis:</a:t>
            </a:r>
            <a:endParaRPr b="0" lang="en-IN" sz="1600" spc="-1" strike="noStrike">
              <a:latin typeface="Arial"/>
            </a:endParaRPr>
          </a:p>
          <a:p>
            <a:pPr lvl="1" marL="629280" indent="-304200">
              <a:lnSpc>
                <a:spcPct val="100000"/>
              </a:lnSpc>
              <a:spcBef>
                <a:spcPts val="261"/>
              </a:spcBef>
              <a:spcAft>
                <a:spcPts val="601"/>
              </a:spcAft>
              <a:buClr>
                <a:srgbClr val="1cade4"/>
              </a:buClr>
              <a:buSzPct val="92000"/>
              <a:buFont typeface="Wingdings 2" charset="2"/>
              <a:buChar char=""/>
            </a:pPr>
            <a:r>
              <a:rPr b="1" lang="en-US" sz="1300" spc="-1" strike="noStrike">
                <a:solidFill>
                  <a:srgbClr val="404040"/>
                </a:solidFill>
                <a:latin typeface="Calibri"/>
                <a:ea typeface="Franklin Gothic Book"/>
              </a:rPr>
              <a:t>Visualize the distribution of sentiment labels.</a:t>
            </a:r>
            <a:endParaRPr b="0" lang="en-IN" sz="1300" spc="-1" strike="noStrike">
              <a:latin typeface="Arial"/>
            </a:endParaRPr>
          </a:p>
          <a:p>
            <a:pPr lvl="1" marL="629280" indent="-304200">
              <a:lnSpc>
                <a:spcPct val="100000"/>
              </a:lnSpc>
              <a:spcBef>
                <a:spcPts val="261"/>
              </a:spcBef>
              <a:spcAft>
                <a:spcPts val="601"/>
              </a:spcAft>
              <a:buClr>
                <a:srgbClr val="1cade4"/>
              </a:buClr>
              <a:buSzPct val="92000"/>
              <a:buFont typeface="Wingdings 2" charset="2"/>
              <a:buChar char=""/>
            </a:pPr>
            <a:r>
              <a:rPr b="1" lang="en-US" sz="1300" spc="-1" strike="noStrike">
                <a:solidFill>
                  <a:srgbClr val="404040"/>
                </a:solidFill>
                <a:latin typeface="Calibri"/>
                <a:ea typeface="Franklin Gothic Book"/>
              </a:rPr>
              <a:t>Generate a word cloud of the most frequent words in the reviews.</a:t>
            </a:r>
            <a:endParaRPr b="0" lang="en-IN" sz="13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Machine Learning Algorithm:</a:t>
            </a:r>
            <a:endParaRPr b="0" lang="en-IN" sz="16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Use TF-IDF vectorization to convert text data into numerical format</a:t>
            </a:r>
            <a:r>
              <a:rPr b="1" lang="en-IN" sz="1400" spc="-1" strike="noStrike">
                <a:solidFill>
                  <a:srgbClr val="404040"/>
                </a:solidFill>
                <a:latin typeface="Calibri"/>
                <a:ea typeface="Franklin Gothic Book"/>
              </a:rPr>
              <a:t>.</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Implement a Multinomial Naive Bayes classifier.</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Split the dataset into training and testing sets.</a:t>
            </a:r>
            <a:r>
              <a:rPr b="1" lang="en-IN" sz="1400" spc="-1" strike="noStrike">
                <a:solidFill>
                  <a:srgbClr val="404040"/>
                </a:solidFill>
                <a:latin typeface="Calibri"/>
                <a:ea typeface="Franklin Gothic Book"/>
              </a:rPr>
              <a:t>Data Preprocessing.</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Train the model on the training set and evaluate its performance on the test set.</a:t>
            </a:r>
            <a:endParaRPr b="0" lang="en-IN" sz="14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Deployment:</a:t>
            </a:r>
            <a:endParaRPr b="0" lang="en-IN" sz="16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Predict the sentiment of new reviews within the Jupyter Notebook environment.</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Provide real-time sentiment classification using the trained model.</a:t>
            </a:r>
            <a:endParaRPr b="0" lang="en-IN" sz="1400" spc="-1" strike="noStrike">
              <a:latin typeface="Arial"/>
            </a:endParaRPr>
          </a:p>
          <a:p>
            <a:pPr marL="30600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Franklin Gothic Book"/>
                <a:ea typeface="Franklin Gothic Book"/>
              </a:rPr>
              <a:t>Evaluation</a:t>
            </a:r>
            <a:r>
              <a:rPr b="1" lang="en-IN" sz="1600" spc="-1" strike="noStrike">
                <a:solidFill>
                  <a:srgbClr val="404040"/>
                </a:solidFill>
                <a:latin typeface="Calibri"/>
                <a:ea typeface="Franklin Gothic Book"/>
              </a:rPr>
              <a:t>:</a:t>
            </a:r>
            <a:endParaRPr b="0" lang="en-IN" sz="1600" spc="-1" strike="noStrike">
              <a:latin typeface="Arial"/>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Assess the model's performance using metrics such as Accuracy and the Classification Report</a:t>
            </a:r>
            <a:r>
              <a:rPr b="1" lang="en-US" sz="1400" spc="-1" strike="noStrike">
                <a:solidFill>
                  <a:srgbClr val="404040"/>
                </a:solidFill>
                <a:latin typeface="Calibri"/>
                <a:ea typeface="Franklin Gothic Book"/>
              </a:rPr>
              <a:t> .</a:t>
            </a:r>
            <a:endParaRPr b="0" lang="en-IN" sz="1400" spc="-1" strike="noStrike">
              <a:latin typeface="Arial"/>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Fine-tune the model based on continuous monitoring and feedback </a:t>
            </a:r>
            <a:r>
              <a:rPr b="1" lang="en-US" sz="1400" spc="-1" strike="noStrike">
                <a:solidFill>
                  <a:srgbClr val="404040"/>
                </a:solidFill>
                <a:latin typeface="Calibri"/>
                <a:ea typeface="Franklin Gothic Book"/>
              </a:rPr>
              <a:t>.</a:t>
            </a:r>
            <a:endParaRPr b="0" lang="en-IN" sz="1400" spc="-1" strike="noStrike">
              <a:latin typeface="Arial"/>
            </a:endParaRPr>
          </a:p>
          <a:p>
            <a:pPr>
              <a:lnSpc>
                <a:spcPct val="110000"/>
              </a:lnSpc>
              <a:spcBef>
                <a:spcPts val="340"/>
              </a:spcBef>
              <a:spcAft>
                <a:spcPts val="601"/>
              </a:spcAft>
            </a:pPr>
            <a:r>
              <a:rPr b="1" lang="en-IN" sz="1700" spc="-1" strike="noStrike">
                <a:solidFill>
                  <a:srgbClr val="404040"/>
                </a:solidFill>
                <a:latin typeface="Franklin Gothic Book"/>
                <a:ea typeface="Franklin Gothic Book"/>
              </a:rPr>
              <a:t>Result </a:t>
            </a:r>
            <a:r>
              <a:rPr b="1" lang="en-IN" sz="1700" spc="-1" strike="noStrike">
                <a:solidFill>
                  <a:srgbClr val="404040"/>
                </a:solidFill>
                <a:latin typeface="Calibri"/>
                <a:ea typeface="Franklin Gothic Book"/>
              </a:rPr>
              <a:t>:</a:t>
            </a:r>
            <a:r>
              <a:rPr b="1" lang="en-US" sz="1700" spc="-1" strike="noStrike">
                <a:solidFill>
                  <a:srgbClr val="404040"/>
                </a:solidFill>
                <a:latin typeface="Franklin Gothic Book"/>
                <a:ea typeface="Franklin Gothic Book"/>
              </a:rPr>
              <a:t>An effective sentiment analysis model designed to categorize restaurant reviews as either positive or negative, offering restaurants valuable insights into customer satisfaction and actionable areas for enhancement.</a:t>
            </a:r>
            <a:endParaRPr b="0" lang="en-IN" sz="1700" spc="-1" strike="noStrike">
              <a:latin typeface="Arial"/>
            </a:endParaRPr>
          </a:p>
          <a:p>
            <a:pPr>
              <a:lnSpc>
                <a:spcPct val="110000"/>
              </a:lnSpc>
              <a:spcBef>
                <a:spcPts val="340"/>
              </a:spcBef>
              <a:spcAft>
                <a:spcPts val="601"/>
              </a:spcAft>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95920" y="673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225" name="CustomShape 2"/>
          <p:cNvSpPr/>
          <p:nvPr/>
        </p:nvSpPr>
        <p:spPr>
          <a:xfrm>
            <a:off x="423720" y="1203840"/>
            <a:ext cx="11028600" cy="5653080"/>
          </a:xfrm>
          <a:prstGeom prst="rect">
            <a:avLst/>
          </a:prstGeom>
          <a:noFill/>
          <a:ln>
            <a:noFill/>
          </a:ln>
        </p:spPr>
        <p:style>
          <a:lnRef idx="0"/>
          <a:fillRef idx="0"/>
          <a:effectRef idx="0"/>
          <a:fontRef idx="minor"/>
        </p:style>
        <p:txBody>
          <a:bodyPr lIns="90000" rIns="90000" tIns="45000" bIns="45000" anchor="ctr">
            <a:normAutofit fontScale="76000"/>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Sentimental analysis of restaurant system. Here's a suggested structure for this section:</a:t>
            </a:r>
            <a:endParaRPr b="0" lang="en-IN" sz="1800" spc="-1" strike="noStrike">
              <a:latin typeface="Arial"/>
            </a:endParaRPr>
          </a:p>
          <a:p>
            <a:pPr marL="305280" indent="-304200">
              <a:lnSpc>
                <a:spcPct val="110000"/>
              </a:lnSpc>
              <a:spcBef>
                <a:spcPts val="320"/>
              </a:spcBef>
              <a:spcAft>
                <a:spcPts val="601"/>
              </a:spcAft>
              <a:buClr>
                <a:srgbClr val="1cade4"/>
              </a:buClr>
              <a:buSzPct val="92000"/>
              <a:buFont typeface="Wingdings 2" charset="2"/>
              <a:buChar char=""/>
              <a:tabLst>
                <a:tab algn="l" pos="0"/>
              </a:tabLst>
            </a:pPr>
            <a:r>
              <a:rPr b="1" lang="en-IN" sz="1600" spc="-1" strike="noStrike">
                <a:solidFill>
                  <a:srgbClr val="0f0f0f"/>
                </a:solidFill>
                <a:latin typeface="Franklin Gothic Book"/>
                <a:ea typeface="Franklin Gothic Book"/>
              </a:rPr>
              <a:t>System requirements</a:t>
            </a:r>
            <a:endParaRPr b="0" lang="en-IN" sz="16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Windows 11</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Anaconda Navigator (includes Python and essential libraries)</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tabLst>
                <a:tab algn="l" pos="0"/>
              </a:tabLst>
            </a:pPr>
            <a:r>
              <a:rPr b="1" lang="en-US" sz="1400" spc="-1" strike="noStrike">
                <a:solidFill>
                  <a:srgbClr val="0f0f0f"/>
                </a:solidFill>
                <a:latin typeface="Franklin Gothic Book"/>
                <a:ea typeface="Franklin Gothic Book"/>
              </a:rPr>
              <a:t>Jupyter Notebook (included with Anaconda)</a:t>
            </a:r>
            <a:endParaRPr b="0" lang="en-IN" sz="1400" spc="-1" strike="noStrike">
              <a:latin typeface="Arial"/>
            </a:endParaRPr>
          </a:p>
          <a:p>
            <a:pPr lvl="1" marL="629280" indent="-30420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Intel core i5 processor.</a:t>
            </a:r>
            <a:endParaRPr b="0" lang="en-IN" sz="14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latin typeface="Arial"/>
            </a:endParaRPr>
          </a:p>
          <a:p>
            <a:pPr lvl="1" marL="629280" indent="-304200">
              <a:lnSpc>
                <a:spcPct val="100000"/>
              </a:lnSpc>
              <a:spcBef>
                <a:spcPts val="300"/>
              </a:spcBef>
              <a:spcAft>
                <a:spcPts val="601"/>
              </a:spcAft>
              <a:buClr>
                <a:srgbClr val="1cade4"/>
              </a:buClr>
              <a:buSzPct val="92000"/>
              <a:buFont typeface="Wingdings 2" charset="2"/>
              <a:buChar char=""/>
              <a:tabLst>
                <a:tab algn="l" pos="0"/>
              </a:tabLst>
            </a:pPr>
            <a:r>
              <a:rPr b="1" lang="en-IN" sz="1500" spc="-1" strike="noStrike">
                <a:solidFill>
                  <a:srgbClr val="0f0f0f"/>
                </a:solidFill>
                <a:latin typeface="Franklin Gothic Book"/>
                <a:ea typeface="Franklin Gothic Book"/>
              </a:rPr>
              <a:t>pandas </a:t>
            </a:r>
            <a:r>
              <a:rPr b="1" lang="en-IN" sz="1400" spc="-1" strike="noStrike">
                <a:solidFill>
                  <a:srgbClr val="404040"/>
                </a:solidFill>
                <a:latin typeface="Calibri"/>
                <a:ea typeface="Franklin Gothic Book"/>
              </a:rPr>
              <a:t>: </a:t>
            </a:r>
            <a:r>
              <a:rPr b="1" lang="en-IN" sz="1500" spc="-1" strike="noStrike">
                <a:solidFill>
                  <a:srgbClr val="0f0f0f"/>
                </a:solidFill>
                <a:latin typeface="Franklin Gothic Book"/>
                <a:ea typeface="Franklin Gothic Book"/>
              </a:rPr>
              <a:t>For data manipulation and analysis.</a:t>
            </a:r>
            <a:endParaRPr b="0" lang="en-IN" sz="1500" spc="-1" strike="noStrike">
              <a:latin typeface="Arial"/>
            </a:endParaRPr>
          </a:p>
          <a:p>
            <a:pPr lvl="1" marL="629280" indent="-30420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Numpy </a:t>
            </a:r>
            <a:r>
              <a:rPr b="1" lang="en-IN" sz="14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numerical operations and handling arrays.</a:t>
            </a:r>
            <a:endParaRPr b="0" lang="en-IN" sz="1500" spc="-1" strike="noStrike">
              <a:latin typeface="Arial"/>
            </a:endParaRPr>
          </a:p>
          <a:p>
            <a:pPr lvl="1" marL="629280" indent="-30420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scikit-learn </a:t>
            </a:r>
            <a:r>
              <a:rPr b="1" lang="en-IN" sz="14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machine learning algorithms, model training, and evaluation.</a:t>
            </a:r>
            <a:endParaRPr b="0" lang="en-IN" sz="1500" spc="-1" strike="noStrike">
              <a:latin typeface="Arial"/>
            </a:endParaRPr>
          </a:p>
          <a:p>
            <a:pPr lvl="1" marL="629280" indent="-30420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Nltk </a:t>
            </a:r>
            <a:r>
              <a:rPr b="1" lang="en-IN" sz="1400" spc="-1" strike="noStrike">
                <a:solidFill>
                  <a:srgbClr val="404040"/>
                </a:solidFill>
                <a:latin typeface="Calibri"/>
                <a:ea typeface="Franklin Gothic Book"/>
              </a:rPr>
              <a:t>: </a:t>
            </a:r>
            <a:r>
              <a:rPr b="1" lang="en-US" sz="1500" spc="-1" strike="noStrike">
                <a:solidFill>
                  <a:srgbClr val="0f0f0f"/>
                </a:solidFill>
                <a:latin typeface="Franklin Gothic Book"/>
                <a:ea typeface="Franklin Gothic Book"/>
              </a:rPr>
              <a:t>For natural language processing tasks such as tokenization, stop words removal, stemming, and lemmatization.</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Matplotlib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creating static, animated, and interactive visualizations.</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Seaborn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statistical data visualization based on Matplotlib.</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Word cloud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generating word clouds from text data.</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Beautifulsoup4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HTML parsing, primarily used here for cleaning HTML tags from reviews.</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Contractions </a:t>
            </a:r>
            <a:r>
              <a:rPr b="1" lang="en-IN" sz="1600" spc="-1" strike="noStrike">
                <a:solidFill>
                  <a:srgbClr val="404040"/>
                </a:solidFill>
                <a:latin typeface="Calibri"/>
                <a:ea typeface="Franklin Gothic Book"/>
              </a:rPr>
              <a:t>:  </a:t>
            </a:r>
            <a:r>
              <a:rPr b="1" lang="en-US" sz="1500" spc="-1" strike="noStrike">
                <a:solidFill>
                  <a:srgbClr val="0f0f0f"/>
                </a:solidFill>
                <a:latin typeface="Franklin Gothic Book"/>
                <a:ea typeface="Franklin Gothic Book"/>
              </a:rPr>
              <a:t>For expanding contractions in text (e.g., "don't" to "do not").</a:t>
            </a:r>
            <a:endParaRPr b="0" lang="en-IN" sz="1500" spc="-1" strike="noStrike">
              <a:latin typeface="Arial"/>
            </a:endParaRPr>
          </a:p>
          <a:p>
            <a:pPr lvl="1" marL="629280" indent="-30420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Emoji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converting emojis to text descriptions.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34440" y="77184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227" name="CustomShape 2"/>
          <p:cNvSpPr/>
          <p:nvPr/>
        </p:nvSpPr>
        <p:spPr>
          <a:xfrm>
            <a:off x="581040" y="1209240"/>
            <a:ext cx="11028600" cy="5563800"/>
          </a:xfrm>
          <a:prstGeom prst="rect">
            <a:avLst/>
          </a:prstGeom>
          <a:noFill/>
          <a:ln>
            <a:noFill/>
          </a:ln>
        </p:spPr>
        <p:style>
          <a:lnRef idx="0"/>
          <a:fillRef idx="0"/>
          <a:effectRef idx="0"/>
          <a:fontRef idx="minor"/>
        </p:style>
        <p:txBody>
          <a:bodyPr lIns="90000" rIns="90000" tIns="45000" bIns="45000" anchor="ctr">
            <a:normAutofit fontScale="9000"/>
          </a:bodyPr>
          <a:p>
            <a:pPr marL="305280" indent="-304200">
              <a:lnSpc>
                <a:spcPct val="110000"/>
              </a:lnSpc>
              <a:spcBef>
                <a:spcPts val="660"/>
              </a:spcBef>
              <a:spcAft>
                <a:spcPts val="601"/>
              </a:spcAft>
              <a:buClr>
                <a:srgbClr val="1cade4"/>
              </a:buClr>
              <a:buSzPct val="92000"/>
              <a:buFont typeface="Wingdings 2" charset="2"/>
              <a:buChar char=""/>
            </a:pPr>
            <a:r>
              <a:rPr b="0" lang="en-IN" sz="3300" spc="-1" strike="noStrike">
                <a:solidFill>
                  <a:srgbClr val="404040"/>
                </a:solidFill>
                <a:latin typeface="Franklin Gothic Book"/>
                <a:ea typeface="Franklin Gothic Book"/>
              </a:rPr>
              <a:t>In the Algorithm section, describe the machine learning algorithm chosen for predicting review . Here's an example structure for this section:</a:t>
            </a:r>
            <a:endParaRPr b="0" lang="en-IN" sz="3300" spc="-1" strike="noStrike">
              <a:latin typeface="Arial"/>
            </a:endParaRPr>
          </a:p>
          <a:p>
            <a:pPr marL="305280" indent="-30420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Algorithm Selection </a:t>
            </a:r>
            <a:endParaRPr b="0" lang="en-IN" sz="3300" spc="-1" strike="noStrike">
              <a:latin typeface="Arial"/>
            </a:endParaRPr>
          </a:p>
          <a:p>
            <a:pPr lvl="1" marL="629280" indent="-30420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For the sentiment analysis of restaurant reviews, we chose the Multinomial Naive Bayes algorithm due to its proven effectiveness in text classification tasks. Unlike time-series forecasting models such as ARIMA or LSTM, which are used for predicting numerical sequences over time, Naive Bayes is specifically designed for text data classification based on the probability of each word's occurrence in a given class (positive or negative sentiment in this case).</a:t>
            </a:r>
            <a:endParaRPr b="0" lang="en-IN" sz="3300" spc="-1" strike="noStrike">
              <a:latin typeface="Arial"/>
            </a:endParaRPr>
          </a:p>
          <a:p>
            <a:pPr marL="305280" indent="-30420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Data Input:</a:t>
            </a:r>
            <a:endParaRPr b="0" lang="en-IN" sz="3300" spc="-1" strike="noStrike">
              <a:latin typeface="Arial"/>
            </a:endParaRPr>
          </a:p>
          <a:p>
            <a:pPr lvl="1" marL="630000" indent="-30492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 input features used by the algorithm include:</a:t>
            </a:r>
            <a:endParaRPr b="0" lang="en-IN" sz="3300" spc="-1" strike="noStrike">
              <a:latin typeface="Arial"/>
            </a:endParaRPr>
          </a:p>
          <a:p>
            <a:pPr lvl="2" marL="900000" indent="-26892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Review Text</a:t>
            </a:r>
            <a:r>
              <a:rPr b="0" lang="en-US" sz="3300" spc="-1" strike="noStrike">
                <a:solidFill>
                  <a:srgbClr val="404040"/>
                </a:solidFill>
                <a:latin typeface="Franklin Gothic Book"/>
                <a:ea typeface="Franklin Gothic Book"/>
              </a:rPr>
              <a:t>: The main textual content of restaurant reviews.</a:t>
            </a:r>
            <a:endParaRPr b="0" lang="en-IN" sz="3300" spc="-1" strike="noStrike">
              <a:latin typeface="Arial"/>
            </a:endParaRPr>
          </a:p>
          <a:p>
            <a:pPr lvl="1" marL="630000" indent="-30492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These features are essential as they capture the textual information necessary to determine the sentiment expressed in each review. The algorithm analyzes these features to classify reviews as either positive or negative based on the sentiment conveyed in the text.</a:t>
            </a:r>
            <a:endParaRPr b="0" lang="en-IN" sz="3300" spc="-1" strike="noStrike">
              <a:latin typeface="Arial"/>
            </a:endParaRPr>
          </a:p>
          <a:p>
            <a:pPr>
              <a:lnSpc>
                <a:spcPct val="100000"/>
              </a:lnSpc>
            </a:pPr>
            <a:endParaRPr b="0" lang="en-IN" sz="3300" spc="-1" strike="noStrike">
              <a:latin typeface="Arial"/>
            </a:endParaRPr>
          </a:p>
          <a:p>
            <a:pPr marL="305280" indent="-30420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Training Process:</a:t>
            </a:r>
            <a:endParaRPr b="0" lang="en-IN" sz="3300" spc="-1" strike="noStrike">
              <a:latin typeface="Arial"/>
            </a:endParaRPr>
          </a:p>
          <a:p>
            <a:pPr lvl="1" marL="630000" indent="-30492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 Multinomial Naive Bayes algorithm is trained using a labeled dataset of restaurant reviews, where each review is associated with a sentiment label (positive or negative). The training process involves:</a:t>
            </a:r>
            <a:endParaRPr b="0" lang="en-IN" sz="3300" spc="-1" strike="noStrike">
              <a:latin typeface="Arial"/>
            </a:endParaRPr>
          </a:p>
          <a:p>
            <a:pPr lvl="2" marL="900000" indent="-26892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Vectorization</a:t>
            </a:r>
            <a:r>
              <a:rPr b="0" lang="en-US" sz="3300" spc="-1" strike="noStrike">
                <a:solidFill>
                  <a:srgbClr val="404040"/>
                </a:solidFill>
                <a:latin typeface="Franklin Gothic Book"/>
                <a:ea typeface="Franklin Gothic Book"/>
              </a:rPr>
              <a:t>: Converting each review text into numerical features using techniques like TF-IDF (Term Frequency-Inverse Document Frequency).</a:t>
            </a:r>
            <a:endParaRPr b="0" lang="en-IN" sz="3300" spc="-1" strike="noStrike">
              <a:latin typeface="Arial"/>
            </a:endParaRPr>
          </a:p>
          <a:p>
            <a:pPr lvl="2" marL="900000" indent="-26892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Model Fitting</a:t>
            </a:r>
            <a:r>
              <a:rPr b="0" lang="en-US" sz="3300" spc="-1" strike="noStrike">
                <a:solidFill>
                  <a:srgbClr val="404040"/>
                </a:solidFill>
                <a:latin typeface="Franklin Gothic Book"/>
                <a:ea typeface="Franklin Gothic Book"/>
              </a:rPr>
              <a:t>: Training the Naive Bayes classifier on the vectorized features and corresponding sentiment labels.</a:t>
            </a:r>
            <a:endParaRPr b="0" lang="en-IN" sz="3300" spc="-1" strike="noStrike">
              <a:latin typeface="Arial"/>
            </a:endParaRPr>
          </a:p>
          <a:p>
            <a:pPr lvl="1" marL="630000" indent="-30492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Specific considerations during training may include:</a:t>
            </a:r>
            <a:endParaRPr b="0" lang="en-IN" sz="3300" spc="-1" strike="noStrike">
              <a:latin typeface="Arial"/>
            </a:endParaRPr>
          </a:p>
          <a:p>
            <a:pPr lvl="2" marL="900000" indent="-26892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Cross-Validation</a:t>
            </a:r>
            <a:r>
              <a:rPr b="0" lang="en-US" sz="3300" spc="-1" strike="noStrike">
                <a:solidFill>
                  <a:srgbClr val="404040"/>
                </a:solidFill>
                <a:latin typeface="Franklin Gothic Book"/>
                <a:ea typeface="Franklin Gothic Book"/>
              </a:rPr>
              <a:t>: Evaluating the model's performance using techniques like k-fold cross-validation to ensure robustness and generalization.</a:t>
            </a:r>
            <a:endParaRPr b="0" lang="en-IN" sz="3300" spc="-1" strike="noStrike">
              <a:latin typeface="Arial"/>
            </a:endParaRPr>
          </a:p>
          <a:p>
            <a:pPr lvl="2" marL="900000" indent="-26892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Hyperparameter Tuning</a:t>
            </a:r>
            <a:r>
              <a:rPr b="0" lang="en-US" sz="3300" spc="-1" strike="noStrike">
                <a:solidFill>
                  <a:srgbClr val="404040"/>
                </a:solidFill>
                <a:latin typeface="Franklin Gothic Book"/>
                <a:ea typeface="Franklin Gothic Book"/>
              </a:rPr>
              <a:t>: Optimizing parameters of the Naive Bayes model, such as smoothing parameters, to improve classification accuracy.</a:t>
            </a:r>
            <a:endParaRPr b="0" lang="en-IN" sz="3300" spc="-1" strike="noStrike">
              <a:latin typeface="Arial"/>
            </a:endParaRPr>
          </a:p>
          <a:p>
            <a:pPr>
              <a:lnSpc>
                <a:spcPct val="110000"/>
              </a:lnSpc>
              <a:spcBef>
                <a:spcPts val="340"/>
              </a:spcBef>
              <a:spcAft>
                <a:spcPts val="601"/>
              </a:spcAft>
              <a:tabLst>
                <a:tab algn="l" pos="0"/>
              </a:tabLst>
            </a:pP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65320" y="700200"/>
            <a:ext cx="8405640" cy="69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000" spc="-1" strike="noStrike">
                <a:solidFill>
                  <a:srgbClr val="1cade4"/>
                </a:solidFill>
                <a:latin typeface="Arial"/>
                <a:ea typeface="Franklin Gothic Demi"/>
              </a:rPr>
              <a:t>Algorithm &amp; Deployment</a:t>
            </a:r>
            <a:endParaRPr b="0" lang="en-IN" sz="4000" spc="-1" strike="noStrike">
              <a:latin typeface="Arial"/>
            </a:endParaRPr>
          </a:p>
        </p:txBody>
      </p:sp>
      <p:sp>
        <p:nvSpPr>
          <p:cNvPr id="229" name="CustomShape 2"/>
          <p:cNvSpPr/>
          <p:nvPr/>
        </p:nvSpPr>
        <p:spPr>
          <a:xfrm>
            <a:off x="265320" y="1801440"/>
            <a:ext cx="11984400" cy="5018760"/>
          </a:xfrm>
          <a:prstGeom prst="rect">
            <a:avLst/>
          </a:prstGeom>
          <a:noFill/>
          <a:ln>
            <a:noFill/>
          </a:ln>
        </p:spPr>
        <p:style>
          <a:lnRef idx="0"/>
          <a:fillRef idx="0"/>
          <a:effectRef idx="0"/>
          <a:fontRef idx="minor"/>
        </p:style>
        <p:txBody>
          <a:bodyPr lIns="90000" rIns="90000" tIns="45000" bIns="45000">
            <a:spAutoFit/>
          </a:bodyPr>
          <a:p>
            <a:pPr marL="305280" indent="-304200">
              <a:lnSpc>
                <a:spcPct val="100000"/>
              </a:lnSpc>
              <a:buClr>
                <a:srgbClr val="1cade4"/>
              </a:buClr>
              <a:buFont typeface="Wingdings" charset="2"/>
              <a:buChar char=""/>
            </a:pPr>
            <a:r>
              <a:rPr b="1" lang="en-IN" sz="1800" spc="-1" strike="noStrike">
                <a:solidFill>
                  <a:srgbClr val="000000"/>
                </a:solidFill>
                <a:latin typeface="Franklin Gothic Book"/>
                <a:ea typeface="Franklin Gothic Book"/>
              </a:rPr>
              <a:t>Prediction Process </a:t>
            </a:r>
            <a:r>
              <a:rPr b="1" lang="en-IN" sz="1800" spc="-1" strike="noStrike">
                <a:solidFill>
                  <a:srgbClr val="000000"/>
                </a:solidFill>
                <a:latin typeface="Calibri"/>
                <a:ea typeface="Franklin Gothic Book"/>
              </a:rPr>
              <a:t>:</a:t>
            </a:r>
            <a:endParaRPr b="0" lang="en-IN" sz="1800" spc="-1" strike="noStrike">
              <a:latin typeface="Arial"/>
            </a:endParaRPr>
          </a:p>
          <a:p>
            <a:pPr>
              <a:lnSpc>
                <a:spcPct val="100000"/>
              </a:lnSpc>
            </a:pPr>
            <a:endParaRPr b="0" lang="en-IN" sz="1800" spc="-1" strike="noStrike">
              <a:latin typeface="Arial"/>
            </a:endParaRPr>
          </a:p>
          <a:p>
            <a:pPr lvl="1" marL="743040" indent="-28476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Once trained, the Multinomial Naive Bayes algorithm predicts the sentiment (positive or negative) of new restaurant reviews. The prediction process involves:</a:t>
            </a:r>
            <a:endParaRPr b="0" lang="en-IN" sz="1600" spc="-1" strike="noStrike">
              <a:latin typeface="Arial"/>
            </a:endParaRPr>
          </a:p>
          <a:p>
            <a:pPr>
              <a:lnSpc>
                <a:spcPct val="100000"/>
              </a:lnSpc>
            </a:pPr>
            <a:endParaRPr b="0" lang="en-IN" sz="1600" spc="-1" strike="noStrike">
              <a:latin typeface="Arial"/>
            </a:endParaRPr>
          </a:p>
          <a:p>
            <a:pPr lvl="1" marL="743040" indent="-28476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Preprocessing</a:t>
            </a:r>
            <a:r>
              <a:rPr b="0" lang="en-US" sz="1600" spc="-1" strike="noStrike">
                <a:solidFill>
                  <a:srgbClr val="000000"/>
                </a:solidFill>
                <a:latin typeface="Franklin Gothic Book"/>
                <a:ea typeface="Franklin Gothic Book"/>
              </a:rPr>
              <a:t>: Applying the same preprocessing steps (e.g., tokenization, stop words removal, stemming) used during training to </a:t>
            </a:r>
            <a:r>
              <a:rPr b="0" lang="en-US" sz="1600" spc="-1" strike="noStrike">
                <a:solidFill>
                  <a:srgbClr val="000000"/>
                </a:solidFill>
                <a:latin typeface="Franklin Gothic Book"/>
                <a:ea typeface="Franklin Gothic Book"/>
              </a:rPr>
              <a:t>	</a:t>
            </a:r>
            <a:r>
              <a:rPr b="0" lang="en-US" sz="1600" spc="-1" strike="noStrike">
                <a:solidFill>
                  <a:srgbClr val="000000"/>
                </a:solidFill>
                <a:latin typeface="Franklin Gothic Book"/>
                <a:ea typeface="Franklin Gothic Book"/>
              </a:rPr>
              <a:t>new review texts.</a:t>
            </a:r>
            <a:endParaRPr b="0" lang="en-IN" sz="1600" spc="-1" strike="noStrike">
              <a:latin typeface="Arial"/>
            </a:endParaRPr>
          </a:p>
          <a:p>
            <a:pPr>
              <a:lnSpc>
                <a:spcPct val="100000"/>
              </a:lnSpc>
            </a:pPr>
            <a:endParaRPr b="0" lang="en-IN" sz="1600" spc="-1" strike="noStrike">
              <a:latin typeface="Arial"/>
            </a:endParaRPr>
          </a:p>
          <a:p>
            <a:pPr lvl="1" marL="743040" indent="-28476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Vectorization</a:t>
            </a:r>
            <a:r>
              <a:rPr b="0" lang="en-US" sz="1600" spc="-1" strike="noStrike">
                <a:solidFill>
                  <a:srgbClr val="000000"/>
                </a:solidFill>
                <a:latin typeface="Franklin Gothic Book"/>
                <a:ea typeface="Franklin Gothic Book"/>
              </a:rPr>
              <a:t>: Transforming the preprocessed review text into numerical features using the previously fitted vectorizer.</a:t>
            </a:r>
            <a:endParaRPr b="0" lang="en-IN" sz="1600" spc="-1" strike="noStrike">
              <a:latin typeface="Arial"/>
            </a:endParaRPr>
          </a:p>
          <a:p>
            <a:pPr>
              <a:lnSpc>
                <a:spcPct val="100000"/>
              </a:lnSpc>
            </a:pPr>
            <a:endParaRPr b="0" lang="en-IN" sz="1600" spc="-1" strike="noStrike">
              <a:latin typeface="Arial"/>
            </a:endParaRPr>
          </a:p>
          <a:p>
            <a:pPr lvl="1" marL="743040" indent="-28476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Classification</a:t>
            </a:r>
            <a:r>
              <a:rPr b="0" lang="en-US" sz="1600" spc="-1" strike="noStrike">
                <a:solidFill>
                  <a:srgbClr val="000000"/>
                </a:solidFill>
                <a:latin typeface="Franklin Gothic Book"/>
                <a:ea typeface="Franklin Gothic Book"/>
              </a:rPr>
              <a:t>: Using the trained Naive Bayes classifier to classify the sentiment of each review.</a:t>
            </a:r>
            <a:endParaRPr b="0" lang="en-IN" sz="1600" spc="-1" strike="noStrike">
              <a:latin typeface="Arial"/>
            </a:endParaRPr>
          </a:p>
          <a:p>
            <a:pPr>
              <a:lnSpc>
                <a:spcPct val="100000"/>
              </a:lnSpc>
            </a:pPr>
            <a:endParaRPr b="0" lang="en-IN" sz="1600" spc="-1" strike="noStrike">
              <a:latin typeface="Arial"/>
            </a:endParaRPr>
          </a:p>
          <a:p>
            <a:pPr lvl="1" marL="743040" indent="-28476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During prediction, real-time inputs such as new reviews are processed through the pre-trained model to provide immediate sentiment analysis results. This allows restaurants to gain insights into customer satisfaction based on the sentiment </a:t>
            </a:r>
            <a:r>
              <a:rPr b="0" lang="en-US" sz="1600" spc="-1" strike="noStrike">
                <a:solidFill>
                  <a:srgbClr val="000000"/>
                </a:solidFill>
                <a:latin typeface="Franklin Gothic Book"/>
                <a:ea typeface="Franklin Gothic Book"/>
              </a:rPr>
              <a:t>	</a:t>
            </a:r>
            <a:r>
              <a:rPr b="0" lang="en-US" sz="1600" spc="-1" strike="noStrike">
                <a:solidFill>
                  <a:srgbClr val="000000"/>
                </a:solidFill>
                <a:latin typeface="Franklin Gothic Book"/>
                <a:ea typeface="Franklin Gothic Book"/>
              </a:rPr>
              <a:t>   expressed in their reviews.</a:t>
            </a:r>
            <a:endParaRPr b="0" lang="en-IN" sz="1600" spc="-1" strike="noStrike">
              <a:latin typeface="Arial"/>
            </a:endParaRPr>
          </a:p>
          <a:p>
            <a:pPr>
              <a:lnSpc>
                <a:spcPct val="100000"/>
              </a:lnSpc>
            </a:pPr>
            <a:endParaRPr b="0" lang="en-IN" sz="1600" spc="-1" strike="noStrike">
              <a:latin typeface="Arial"/>
            </a:endParaRPr>
          </a:p>
          <a:p>
            <a:pPr lvl="1" marL="743040" indent="-28476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This approach with Multinomial Naive Bayes is chosen for its simplicity, efficiency with text data, and ability to provide quick and interpretable sentiment classifications for restaurant reviews.</a:t>
            </a:r>
            <a:endParaRPr b="0" lang="en-IN" sz="1600" spc="-1" strike="noStrike">
              <a:latin typeface="Arial"/>
            </a:endParaRPr>
          </a:p>
          <a:p>
            <a:pPr marL="457200">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231" name="Content Placeholder 3" descr=""/>
          <p:cNvPicPr/>
          <p:nvPr/>
        </p:nvPicPr>
        <p:blipFill>
          <a:blip r:embed="rId1"/>
          <a:stretch/>
        </p:blipFill>
        <p:spPr>
          <a:xfrm>
            <a:off x="369000" y="1360800"/>
            <a:ext cx="5952240" cy="4672440"/>
          </a:xfrm>
          <a:prstGeom prst="rect">
            <a:avLst/>
          </a:prstGeom>
          <a:ln>
            <a:noFill/>
          </a:ln>
        </p:spPr>
      </p:pic>
      <p:pic>
        <p:nvPicPr>
          <p:cNvPr id="232" name="Picture 6" descr=""/>
          <p:cNvPicPr/>
          <p:nvPr/>
        </p:nvPicPr>
        <p:blipFill>
          <a:blip r:embed="rId2"/>
          <a:stretch/>
        </p:blipFill>
        <p:spPr>
          <a:xfrm>
            <a:off x="6095880" y="1275120"/>
            <a:ext cx="5752440" cy="5105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9162bd5b-4ed9-4da3-b376-05204580ba3f"/>
    <ds:schemaRef ds:uri="c0fa2617-96bd-425d-8578-e93563fe37c5"/>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Application>LibreOffice/6.4.7.2$Linux_X86_64 LibreOffice_project/40$Build-2</Application>
  <Words>1464</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en-GB</dc:language>
  <cp:lastModifiedBy/>
  <dcterms:modified xsi:type="dcterms:W3CDTF">2024-06-22T09:29:21Z</dcterms:modified>
  <cp:revision>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