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555FB-D25F-203F-22D5-039F3495B9D0}" v="1" dt="2024-03-26T12:30:53.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86" y="8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668744"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18705" y="4203810"/>
            <a:ext cx="2457450" cy="461665"/>
          </a:xfrm>
          <a:prstGeom prst="rect">
            <a:avLst/>
          </a:prstGeom>
          <a:noFill/>
        </p:spPr>
        <p:txBody>
          <a:bodyPr wrap="square" rtlCol="0" anchor="ctr">
            <a:spAutoFit/>
          </a:bodyPr>
          <a:lstStyle/>
          <a:p>
            <a:r>
              <a:rPr lang="en-US" sz="1200" dirty="0">
                <a:solidFill>
                  <a:srgbClr val="161D23"/>
                </a:solidFill>
              </a:rPr>
              <a:t>Bussa Sindhuja</a:t>
            </a:r>
          </a:p>
          <a:p>
            <a:endParaRPr lang="en-US" sz="1200" dirty="0">
              <a:solidFill>
                <a:srgbClr val="161D23"/>
              </a:solidFill>
            </a:endParaRP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18705" y="4712024"/>
            <a:ext cx="2457450" cy="461665"/>
          </a:xfrm>
          <a:prstGeom prst="rect">
            <a:avLst/>
          </a:prstGeom>
          <a:noFill/>
        </p:spPr>
        <p:txBody>
          <a:bodyPr wrap="square" rtlCol="0" anchor="ctr">
            <a:spAutoFit/>
          </a:bodyPr>
          <a:lstStyle/>
          <a:p>
            <a:r>
              <a:rPr lang="en-US" sz="1200" dirty="0">
                <a:solidFill>
                  <a:srgbClr val="161D23"/>
                </a:solidFill>
              </a:rPr>
              <a:t>STU6421bafada6ef1679932154</a:t>
            </a:r>
          </a:p>
          <a:p>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SR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FCD2DDF-2D5D-69B5-69BA-7D88092030AF}"/>
              </a:ext>
            </a:extLst>
          </p:cNvPr>
          <p:cNvPicPr>
            <a:picLocks noChangeAspect="1"/>
          </p:cNvPicPr>
          <p:nvPr/>
        </p:nvPicPr>
        <p:blipFill>
          <a:blip r:embed="rId3"/>
          <a:stretch>
            <a:fillRect/>
          </a:stretch>
        </p:blipFill>
        <p:spPr>
          <a:xfrm>
            <a:off x="0" y="1081312"/>
            <a:ext cx="9144000" cy="1615029"/>
          </a:xfrm>
          <a:prstGeom prst="rect">
            <a:avLst/>
          </a:prstGeom>
        </p:spPr>
      </p:pic>
      <p:pic>
        <p:nvPicPr>
          <p:cNvPr id="8" name="Picture 7">
            <a:extLst>
              <a:ext uri="{FF2B5EF4-FFF2-40B4-BE49-F238E27FC236}">
                <a16:creationId xmlns:a16="http://schemas.microsoft.com/office/drawing/2014/main" id="{7C344464-3E0E-BC56-3342-57939E2A4063}"/>
              </a:ext>
            </a:extLst>
          </p:cNvPr>
          <p:cNvPicPr>
            <a:picLocks noChangeAspect="1"/>
          </p:cNvPicPr>
          <p:nvPr/>
        </p:nvPicPr>
        <p:blipFill>
          <a:blip r:embed="rId4"/>
          <a:stretch>
            <a:fillRect/>
          </a:stretch>
        </p:blipFill>
        <p:spPr>
          <a:xfrm>
            <a:off x="0" y="2909562"/>
            <a:ext cx="9202994" cy="1955005"/>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Conclusion</a:t>
            </a:r>
            <a:endParaRPr lang="en-IN" sz="16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677656"/>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highlight>
                  <a:srgbClr val="FFFFFF"/>
                </a:highlight>
                <a:latin typeface="+mn-lt"/>
              </a:rPr>
              <a:t>The Online Voting Application, powered by Django, revolutionizes how people participate in online voting. It ensures security, scalability, and rapid development through Django's robust features. With personalized user profiles and intuitive interfaces, voters can easily cast their votes. Real-time updates keep users informed about the ongoing voting trends. Advanced admin controls allow for efficient management of the voting process. Overall, this project sets a new standard for online voting systems, promoting greater accessibility and transparency in democratic practices.</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accent2">
                      <a:lumMod val="75000"/>
                    </a:schemeClr>
                  </a:solidFill>
                  <a:latin typeface="+mj-lt"/>
                </a:rPr>
                <a:t>Abstract | Problem Statement | Project Overview |</a:t>
              </a:r>
              <a:r>
                <a:rPr lang="en-US" sz="1600">
                  <a:solidFill>
                    <a:schemeClr val="accent2">
                      <a:lumMod val="75000"/>
                    </a:schemeClr>
                  </a:solidFill>
                  <a:latin typeface="+mj-lt"/>
                  <a:ea typeface="+mn-lt"/>
                  <a:cs typeface="Poppins"/>
                </a:rPr>
                <a:t> Proposed </a:t>
              </a:r>
              <a:r>
                <a:rPr lang="en-US" sz="1600">
                  <a:solidFill>
                    <a:schemeClr val="accent2">
                      <a:lumMod val="75000"/>
                    </a:schemeClr>
                  </a:solidFill>
                  <a:latin typeface="+mj-lt"/>
                  <a:ea typeface="+mn-lt"/>
                  <a:cs typeface="+mn-lt"/>
                </a:rPr>
                <a:t>Solution </a:t>
              </a:r>
              <a:r>
                <a:rPr lang="en-US" sz="1600">
                  <a:solidFill>
                    <a:schemeClr val="accent2">
                      <a:lumMod val="75000"/>
                    </a:schemeClr>
                  </a:solidFill>
                  <a:latin typeface="+mj-lt"/>
                </a:rPr>
                <a:t>| </a:t>
              </a:r>
              <a:r>
                <a:rPr lang="en-US" sz="1600">
                  <a:solidFill>
                    <a:schemeClr val="accent2">
                      <a:lumMod val="75000"/>
                    </a:schemeClr>
                  </a:solidFill>
                  <a:latin typeface="+mj-lt"/>
                  <a:ea typeface="+mn-lt"/>
                  <a:cs typeface="Poppins"/>
                </a:rPr>
                <a:t>Technology Used</a:t>
              </a:r>
              <a:r>
                <a:rPr lang="en-US" sz="1600">
                  <a:solidFill>
                    <a:schemeClr val="accent2">
                      <a:lumMod val="75000"/>
                    </a:schemeClr>
                  </a:solidFill>
                  <a:latin typeface="+mj-lt"/>
                </a:rPr>
                <a:t> | Modelling &amp; Results </a:t>
              </a:r>
              <a:r>
                <a:rPr lang="en-US" sz="1600">
                  <a:solidFill>
                    <a:schemeClr val="accent2">
                      <a:lumMod val="75000"/>
                    </a:schemeClr>
                  </a:solidFill>
                  <a:latin typeface="+mj-lt"/>
                  <a:ea typeface="+mn-lt"/>
                  <a:cs typeface="+mn-lt"/>
                </a:rPr>
                <a:t>| Conclusion | Q&amp;A</a:t>
              </a:r>
              <a:endParaRPr lang="en-US" sz="160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t>Voting Web Application using Django Framework</a:t>
              </a:r>
              <a:endParaRPr lang="en-IN" sz="1600" b="1" dirty="0"/>
            </a:p>
            <a:p>
              <a:pPr algn="ctr">
                <a:lnSpc>
                  <a:spcPts val="1996"/>
                </a:lnSpc>
                <a:spcBef>
                  <a:spcPct val="0"/>
                </a:spcBef>
              </a:pP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Abstract</a:t>
            </a:r>
            <a:endParaRPr lang="en-IN" sz="160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4</a:t>
                </a:r>
              </a:p>
            </p:txBody>
          </p:sp>
        </p:grpSp>
      </p:grpSp>
      <p:sp>
        <p:nvSpPr>
          <p:cNvPr id="6" name="TextBox 5">
            <a:extLst>
              <a:ext uri="{FF2B5EF4-FFF2-40B4-BE49-F238E27FC236}">
                <a16:creationId xmlns:a16="http://schemas.microsoft.com/office/drawing/2014/main" id="{C06788AD-27F5-466B-9EEB-28211CB6214A}"/>
              </a:ext>
            </a:extLst>
          </p:cNvPr>
          <p:cNvSpPr txBox="1"/>
          <p:nvPr/>
        </p:nvSpPr>
        <p:spPr>
          <a:xfrm>
            <a:off x="1413216" y="1398366"/>
            <a:ext cx="6816384" cy="523220"/>
          </a:xfrm>
          <a:prstGeom prst="rect">
            <a:avLst/>
          </a:prstGeom>
          <a:noFill/>
        </p:spPr>
        <p:txBody>
          <a:bodyPr wrap="square">
            <a:spAutoFit/>
          </a:bodyPr>
          <a:lstStyle/>
          <a:p>
            <a:pPr marL="91440"/>
            <a:r>
              <a:rPr lang="en-US" sz="1400" dirty="0">
                <a:solidFill>
                  <a:schemeClr val="tx1"/>
                </a:solidFill>
                <a:latin typeface="+mj-lt"/>
                <a:cs typeface="Times New Roman" panose="02020603050405020304" pitchFamily="18" charset="0"/>
              </a:rPr>
              <a:t>Development of Voting Web Application Using Django, people vote securely and keeps their vote private. It’s built to be safe and easy to use for everyone.</a:t>
            </a:r>
          </a:p>
        </p:txBody>
      </p:sp>
      <p:sp>
        <p:nvSpPr>
          <p:cNvPr id="8" name="TextBox 7">
            <a:extLst>
              <a:ext uri="{FF2B5EF4-FFF2-40B4-BE49-F238E27FC236}">
                <a16:creationId xmlns:a16="http://schemas.microsoft.com/office/drawing/2014/main" id="{9DFE7CAF-0FA2-3398-AF02-5400CC175B93}"/>
              </a:ext>
            </a:extLst>
          </p:cNvPr>
          <p:cNvSpPr txBox="1"/>
          <p:nvPr/>
        </p:nvSpPr>
        <p:spPr>
          <a:xfrm>
            <a:off x="1473328" y="2310140"/>
            <a:ext cx="6664831" cy="523220"/>
          </a:xfrm>
          <a:prstGeom prst="rect">
            <a:avLst/>
          </a:prstGeom>
          <a:noFill/>
        </p:spPr>
        <p:txBody>
          <a:bodyPr wrap="square">
            <a:spAutoFit/>
          </a:bodyPr>
          <a:lstStyle/>
          <a:p>
            <a:r>
              <a:rPr lang="en-IN" dirty="0"/>
              <a:t>Improves upon conventional practices by offering intuitive interfaces tailored for voters and administrators.</a:t>
            </a:r>
          </a:p>
        </p:txBody>
      </p:sp>
      <p:sp>
        <p:nvSpPr>
          <p:cNvPr id="10" name="TextBox 9">
            <a:extLst>
              <a:ext uri="{FF2B5EF4-FFF2-40B4-BE49-F238E27FC236}">
                <a16:creationId xmlns:a16="http://schemas.microsoft.com/office/drawing/2014/main" id="{7252817A-D3D9-C7DB-2CD9-3BE8EB729F6A}"/>
              </a:ext>
            </a:extLst>
          </p:cNvPr>
          <p:cNvSpPr txBox="1"/>
          <p:nvPr/>
        </p:nvSpPr>
        <p:spPr>
          <a:xfrm>
            <a:off x="1413216" y="4186228"/>
            <a:ext cx="6062004" cy="307777"/>
          </a:xfrm>
          <a:prstGeom prst="rect">
            <a:avLst/>
          </a:prstGeom>
          <a:noFill/>
        </p:spPr>
        <p:txBody>
          <a:bodyPr wrap="square">
            <a:spAutoFit/>
          </a:bodyPr>
          <a:lstStyle/>
          <a:p>
            <a:pPr marL="91440"/>
            <a:r>
              <a:rPr lang="en-US" sz="1400" dirty="0">
                <a:solidFill>
                  <a:schemeClr val="tx1"/>
                </a:solidFill>
                <a:latin typeface="+mj-lt"/>
                <a:cs typeface="Times New Roman" panose="02020603050405020304" pitchFamily="18" charset="0"/>
              </a:rPr>
              <a:t>Utilizes Django framework, Bootstrap for development and deployment.</a:t>
            </a:r>
          </a:p>
        </p:txBody>
      </p:sp>
      <p:sp>
        <p:nvSpPr>
          <p:cNvPr id="12" name="TextBox 11">
            <a:extLst>
              <a:ext uri="{FF2B5EF4-FFF2-40B4-BE49-F238E27FC236}">
                <a16:creationId xmlns:a16="http://schemas.microsoft.com/office/drawing/2014/main" id="{1B025F9C-A559-341F-7737-3B1382D9D8F5}"/>
              </a:ext>
            </a:extLst>
          </p:cNvPr>
          <p:cNvSpPr txBox="1"/>
          <p:nvPr/>
        </p:nvSpPr>
        <p:spPr>
          <a:xfrm>
            <a:off x="1396282" y="3292847"/>
            <a:ext cx="6741877" cy="307777"/>
          </a:xfrm>
          <a:prstGeom prst="rect">
            <a:avLst/>
          </a:prstGeom>
          <a:noFill/>
        </p:spPr>
        <p:txBody>
          <a:bodyPr wrap="square">
            <a:spAutoFit/>
          </a:bodyPr>
          <a:lstStyle/>
          <a:p>
            <a:pPr marL="91440"/>
            <a:r>
              <a:rPr lang="en-US" sz="1400" dirty="0">
                <a:solidFill>
                  <a:schemeClr val="tx1"/>
                </a:solidFill>
                <a:latin typeface="+mj-lt"/>
                <a:cs typeface="Times New Roman" panose="02020603050405020304" pitchFamily="18" charset="0"/>
              </a:rPr>
              <a:t>Features include </a:t>
            </a:r>
            <a:r>
              <a:rPr lang="en-US" dirty="0">
                <a:solidFill>
                  <a:schemeClr val="tx1"/>
                </a:solidFill>
                <a:latin typeface="+mj-lt"/>
                <a:cs typeface="Times New Roman" panose="02020603050405020304" pitchFamily="18" charset="0"/>
              </a:rPr>
              <a:t>voting poll questions and checking the results</a:t>
            </a:r>
            <a:r>
              <a:rPr lang="en-US" sz="1400" dirty="0">
                <a:solidFill>
                  <a:schemeClr val="tx1"/>
                </a:solidFill>
                <a:latin typeface="+mj-lt"/>
                <a:cs typeface="Times New Roman" panose="02020603050405020304" pitchFamily="18" charset="0"/>
              </a:rPr>
              <a:t>.</a:t>
            </a: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232922"/>
            <a:ext cx="5555950" cy="203132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D0D0D"/>
                </a:solidFill>
                <a:effectLst/>
                <a:highlight>
                  <a:srgbClr val="FFFFFF"/>
                </a:highlight>
                <a:latin typeface="+mn-lt"/>
              </a:rPr>
              <a:t>In today's world, voting often isn't easy. The old-fashioned ways of voting aren't always efficient, safe, or easy to use. This makes it hard for people to take part in voting and for decisions to be made fairly. We need a better way. So, we want to create a Voting Web App using Django. This app will make it simple for groups and individuals to run online votes. It'll be easy to use and make sure that voting is fair and transparent. Our goal is to change how voting works, making it easier for everyone to get involved and trust the process.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Problem Statement</a:t>
            </a:r>
            <a:endParaRPr lang="en-IN" sz="160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Project Overview</a:t>
            </a:r>
            <a:endParaRPr lang="en-IN" sz="160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098284"/>
          </a:xfrm>
          <a:prstGeom prst="rect">
            <a:avLst/>
          </a:prstGeom>
          <a:noFill/>
        </p:spPr>
        <p:txBody>
          <a:bodyPr wrap="square" rtlCol="0">
            <a:spAutoFit/>
          </a:bodyPr>
          <a:lstStyle/>
          <a:p>
            <a:pPr>
              <a:spcAft>
                <a:spcPts val="800"/>
              </a:spcAft>
            </a:pPr>
            <a:r>
              <a:rPr lang="en-US" b="0" i="0" dirty="0">
                <a:solidFill>
                  <a:srgbClr val="0D0D0D"/>
                </a:solidFill>
                <a:effectLst/>
                <a:highlight>
                  <a:srgbClr val="FFFFFF"/>
                </a:highlight>
                <a:latin typeface="+mn-lt"/>
              </a:rPr>
              <a:t>Our project is about making a really good Voting App using Django. This app will let people do lots of different kinds of voting. It'll be easy to use and have lots of features. We want it to be the best platform for voting.</a:t>
            </a:r>
          </a:p>
          <a:p>
            <a:pPr>
              <a:spcAft>
                <a:spcPts val="800"/>
              </a:spcAft>
            </a:pPr>
            <a:r>
              <a:rPr lang="en-US" b="1" i="0" dirty="0">
                <a:solidFill>
                  <a:srgbClr val="0D0D0D"/>
                </a:solidFill>
                <a:effectLst/>
                <a:latin typeface="+mn-lt"/>
              </a:rPr>
              <a:t>User Participation: </a:t>
            </a:r>
            <a:r>
              <a:rPr lang="en-IN" b="0" i="0" dirty="0">
                <a:solidFill>
                  <a:srgbClr val="0D0D0D"/>
                </a:solidFill>
                <a:effectLst/>
                <a:highlight>
                  <a:srgbClr val="FFFFFF"/>
                </a:highlight>
                <a:latin typeface="+mn-lt"/>
              </a:rPr>
              <a:t>People can join </a:t>
            </a:r>
            <a:r>
              <a:rPr lang="en-US" b="0" i="0" dirty="0">
                <a:solidFill>
                  <a:srgbClr val="0D0D0D"/>
                </a:solidFill>
                <a:effectLst/>
                <a:highlight>
                  <a:srgbClr val="FFFFFF"/>
                </a:highlight>
                <a:latin typeface="+mn-lt"/>
              </a:rPr>
              <a:t>in different voting activities by giving their votes on various polls. The app will be easy to understand and use, so everyone can take part without any trouble.</a:t>
            </a:r>
            <a:endParaRPr lang="en-US" b="0" i="0" dirty="0">
              <a:solidFill>
                <a:srgbClr val="0D0D0D"/>
              </a:solidFill>
              <a:effectLst/>
              <a:latin typeface="+mn-lt"/>
            </a:endParaRPr>
          </a:p>
          <a:p>
            <a:pPr>
              <a:spcAft>
                <a:spcPts val="800"/>
              </a:spcAft>
            </a:pPr>
            <a:r>
              <a:rPr lang="en-US" b="1" i="0" dirty="0">
                <a:solidFill>
                  <a:srgbClr val="0D0D0D"/>
                </a:solidFill>
                <a:effectLst/>
                <a:latin typeface="+mn-lt"/>
              </a:rPr>
              <a:t>Administrative Control</a:t>
            </a:r>
            <a:r>
              <a:rPr lang="en-US" b="0" i="0" dirty="0">
                <a:solidFill>
                  <a:srgbClr val="0D0D0D"/>
                </a:solidFill>
                <a:effectLst/>
                <a:latin typeface="+mn-lt"/>
              </a:rPr>
              <a:t>: </a:t>
            </a:r>
            <a:r>
              <a:rPr lang="en-US" b="0" i="0" dirty="0">
                <a:solidFill>
                  <a:srgbClr val="0D0D0D"/>
                </a:solidFill>
                <a:effectLst/>
                <a:highlight>
                  <a:srgbClr val="FFFFFF"/>
                </a:highlight>
                <a:latin typeface="+mn-lt"/>
              </a:rPr>
              <a:t>The app will give administrators the power to set up, handle, and keep an eye on the whole voting process. This helps make sure everything is fair and clear. Administrators can manage voting activities easily and keep everything running smoothly</a:t>
            </a:r>
            <a:r>
              <a:rPr lang="en-US" b="0" i="0" dirty="0">
                <a:solidFill>
                  <a:srgbClr val="0D0D0D"/>
                </a:solidFill>
                <a:effectLst/>
                <a:highlight>
                  <a:srgbClr val="FFFFFF"/>
                </a:highlight>
                <a:latin typeface="Arial Body"/>
              </a:rPr>
              <a:t>.</a:t>
            </a:r>
            <a:endParaRPr lang="en-US" dirty="0">
              <a:latin typeface="Arial Body"/>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5" name="TextBox 4">
            <a:extLst>
              <a:ext uri="{FF2B5EF4-FFF2-40B4-BE49-F238E27FC236}">
                <a16:creationId xmlns:a16="http://schemas.microsoft.com/office/drawing/2014/main" id="{47069573-9519-A915-33BB-F5A211B9BC71}"/>
              </a:ext>
            </a:extLst>
          </p:cNvPr>
          <p:cNvSpPr txBox="1"/>
          <p:nvPr/>
        </p:nvSpPr>
        <p:spPr>
          <a:xfrm>
            <a:off x="143932" y="1022237"/>
            <a:ext cx="8668597" cy="3612336"/>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b="1" i="0" dirty="0">
                <a:solidFill>
                  <a:srgbClr val="0D0D0D"/>
                </a:solidFill>
                <a:effectLst/>
                <a:highlight>
                  <a:srgbClr val="FFFFFF"/>
                </a:highlight>
                <a:latin typeface="+mn-lt"/>
              </a:rPr>
              <a:t>Django-Powered Web App: </a:t>
            </a:r>
            <a:r>
              <a:rPr lang="en-US" b="0" i="0" dirty="0">
                <a:solidFill>
                  <a:srgbClr val="0D0D0D"/>
                </a:solidFill>
                <a:effectLst/>
                <a:highlight>
                  <a:srgbClr val="FFFFFF"/>
                </a:highlight>
                <a:latin typeface="+mn-lt"/>
              </a:rPr>
              <a:t>Build a sophisticated web application using Django to ensure it can handle growth, stays secure, and performs well.</a:t>
            </a:r>
          </a:p>
          <a:p>
            <a:pPr marL="285750" indent="-285750" algn="l">
              <a:lnSpc>
                <a:spcPct val="150000"/>
              </a:lnSpc>
              <a:buFont typeface="Arial" panose="020B0604020202020204" pitchFamily="34" charset="0"/>
              <a:buChar char="•"/>
            </a:pPr>
            <a:r>
              <a:rPr lang="en-US" b="1" i="0" dirty="0">
                <a:solidFill>
                  <a:srgbClr val="0D0D0D"/>
                </a:solidFill>
                <a:effectLst/>
                <a:highlight>
                  <a:srgbClr val="FFFFFF"/>
                </a:highlight>
                <a:latin typeface="+mn-lt"/>
              </a:rPr>
              <a:t>User-Friendly Interfaces: </a:t>
            </a:r>
            <a:r>
              <a:rPr lang="en-US" i="0" dirty="0">
                <a:solidFill>
                  <a:srgbClr val="0D0D0D"/>
                </a:solidFill>
                <a:effectLst/>
                <a:highlight>
                  <a:srgbClr val="FFFFFF"/>
                </a:highlight>
                <a:latin typeface="+mn-lt"/>
              </a:rPr>
              <a:t>Design easy-to-use and visually appealing interfaces for users to engage in various online polls effortlessly.</a:t>
            </a:r>
          </a:p>
          <a:p>
            <a:pPr marL="285750" indent="-285750" algn="l">
              <a:lnSpc>
                <a:spcPct val="150000"/>
              </a:lnSpc>
              <a:buFont typeface="Arial" panose="020B0604020202020204" pitchFamily="34" charset="0"/>
              <a:buChar char="•"/>
            </a:pPr>
            <a:r>
              <a:rPr lang="en-US" b="1" i="0" dirty="0">
                <a:solidFill>
                  <a:srgbClr val="0D0D0D"/>
                </a:solidFill>
                <a:effectLst/>
                <a:highlight>
                  <a:srgbClr val="FFFFFF"/>
                </a:highlight>
                <a:latin typeface="+mn-lt"/>
              </a:rPr>
              <a:t>Enhanced Polling Features: </a:t>
            </a:r>
            <a:r>
              <a:rPr lang="en-US" i="0" dirty="0">
                <a:solidFill>
                  <a:srgbClr val="0D0D0D"/>
                </a:solidFill>
                <a:effectLst/>
                <a:highlight>
                  <a:srgbClr val="FFFFFF"/>
                </a:highlight>
                <a:latin typeface="+mn-lt"/>
              </a:rPr>
              <a:t>Incorporate advanced polling options like multiple-choice questions and prediction-based polls to boost user engagement.</a:t>
            </a:r>
          </a:p>
          <a:p>
            <a:pPr marL="285750" indent="-285750" algn="l">
              <a:lnSpc>
                <a:spcPct val="150000"/>
              </a:lnSpc>
              <a:buFont typeface="Arial" panose="020B0604020202020204" pitchFamily="34" charset="0"/>
              <a:buChar char="•"/>
            </a:pPr>
            <a:r>
              <a:rPr lang="en-US" b="1" i="0" dirty="0">
                <a:solidFill>
                  <a:srgbClr val="0D0D0D"/>
                </a:solidFill>
                <a:effectLst/>
                <a:highlight>
                  <a:srgbClr val="FFFFFF"/>
                </a:highlight>
                <a:latin typeface="+mn-lt"/>
              </a:rPr>
              <a:t>Live Result Updates:</a:t>
            </a:r>
            <a:r>
              <a:rPr lang="en-US" b="0" i="0" dirty="0">
                <a:solidFill>
                  <a:srgbClr val="0D0D0D"/>
                </a:solidFill>
                <a:effectLst/>
                <a:highlight>
                  <a:srgbClr val="FFFFFF"/>
                </a:highlight>
                <a:latin typeface="+mn-lt"/>
              </a:rPr>
              <a:t> Offer real-time updates on poll results, showcasing live voting trends to keep users engaged and informed.</a:t>
            </a:r>
          </a:p>
          <a:p>
            <a:pPr algn="l">
              <a:lnSpc>
                <a:spcPct val="150000"/>
              </a:lnSpc>
            </a:pPr>
            <a:r>
              <a:rPr lang="en-US" b="0" i="0" dirty="0">
                <a:solidFill>
                  <a:srgbClr val="0D0D0D"/>
                </a:solidFill>
                <a:effectLst/>
                <a:highlight>
                  <a:srgbClr val="FFFFFF"/>
                </a:highlight>
                <a:latin typeface="+mn-lt"/>
              </a:rPr>
              <a:t>By incorporating these features, the Online Voting Web Application aims to provide an engaging platform for users to actively participate in various online polls, fostering increased interaction and excitement throughout the voting process.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Technology used</a:t>
            </a:r>
            <a:endParaRPr lang="en-IN" sz="160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189795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HTML</a:t>
            </a:r>
          </a:p>
          <a:p>
            <a:pPr marL="173736" indent="-173736">
              <a:spcAft>
                <a:spcPts val="800"/>
              </a:spcAft>
              <a:buFont typeface="Arial" panose="020B0604020202020204" pitchFamily="34" charset="0"/>
              <a:buChar char="•"/>
            </a:pPr>
            <a:r>
              <a:rPr lang="en-US" dirty="0">
                <a:latin typeface="+mn-lt"/>
              </a:rPr>
              <a:t>CSS</a:t>
            </a:r>
          </a:p>
          <a:p>
            <a:pPr marL="173736" indent="-173736">
              <a:spcAft>
                <a:spcPts val="800"/>
              </a:spcAft>
              <a:buFont typeface="Arial" panose="020B0604020202020204" pitchFamily="34" charset="0"/>
              <a:buChar char="•"/>
            </a:pPr>
            <a:r>
              <a:rPr lang="en-US" dirty="0">
                <a:latin typeface="+mn-lt"/>
              </a:rPr>
              <a:t>JavaScript</a:t>
            </a:r>
          </a:p>
          <a:p>
            <a:pPr marL="173736" indent="-173736">
              <a:spcAft>
                <a:spcPts val="800"/>
              </a:spcAft>
              <a:buFont typeface="Arial" panose="020B0604020202020204" pitchFamily="34" charset="0"/>
              <a:buChar char="•"/>
            </a:pPr>
            <a:r>
              <a:rPr lang="en-US" dirty="0" err="1">
                <a:latin typeface="+mn-lt"/>
              </a:rPr>
              <a:t>BootStrap</a:t>
            </a:r>
            <a:endParaRPr lang="en-US" dirty="0">
              <a:latin typeface="+mn-lt"/>
            </a:endParaRPr>
          </a:p>
          <a:p>
            <a:pPr marL="173736" indent="-173736">
              <a:spcAft>
                <a:spcPts val="800"/>
              </a:spcAft>
              <a:buFont typeface="Arial" panose="020B0604020202020204" pitchFamily="34" charset="0"/>
              <a:buChar char="•"/>
            </a:pPr>
            <a:r>
              <a:rPr lang="en-US" dirty="0">
                <a:latin typeface="+mn-lt"/>
              </a:rPr>
              <a:t>Python</a:t>
            </a:r>
          </a:p>
          <a:p>
            <a:pPr marL="173736" indent="-173736">
              <a:spcAft>
                <a:spcPts val="800"/>
              </a:spcAft>
              <a:buFont typeface="Arial" panose="020B0604020202020204" pitchFamily="34" charset="0"/>
              <a:buChar char="•"/>
            </a:pPr>
            <a:r>
              <a:rPr lang="en-US" dirty="0">
                <a:latin typeface="+mn-lt"/>
              </a:rPr>
              <a:t>Django</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10DD57D-270D-680F-9046-EBDD4BE7E3FB}"/>
              </a:ext>
            </a:extLst>
          </p:cNvPr>
          <p:cNvPicPr>
            <a:picLocks noChangeAspect="1"/>
          </p:cNvPicPr>
          <p:nvPr/>
        </p:nvPicPr>
        <p:blipFill>
          <a:blip r:embed="rId3"/>
          <a:stretch>
            <a:fillRect/>
          </a:stretch>
        </p:blipFill>
        <p:spPr>
          <a:xfrm>
            <a:off x="-1" y="987161"/>
            <a:ext cx="9133783" cy="2727590"/>
          </a:xfrm>
          <a:prstGeom prst="rect">
            <a:avLst/>
          </a:prstGeom>
        </p:spPr>
      </p:pic>
      <p:pic>
        <p:nvPicPr>
          <p:cNvPr id="10" name="Picture 9">
            <a:extLst>
              <a:ext uri="{FF2B5EF4-FFF2-40B4-BE49-F238E27FC236}">
                <a16:creationId xmlns:a16="http://schemas.microsoft.com/office/drawing/2014/main" id="{9AE788DC-40C6-FAD2-05EF-BC453BA3545A}"/>
              </a:ext>
            </a:extLst>
          </p:cNvPr>
          <p:cNvPicPr>
            <a:picLocks noChangeAspect="1"/>
          </p:cNvPicPr>
          <p:nvPr/>
        </p:nvPicPr>
        <p:blipFill>
          <a:blip r:embed="rId4"/>
          <a:stretch>
            <a:fillRect/>
          </a:stretch>
        </p:blipFill>
        <p:spPr>
          <a:xfrm>
            <a:off x="0" y="3781355"/>
            <a:ext cx="9144000" cy="1166813"/>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D218F4A-6DBD-EB05-8179-D0A2415569AB}"/>
              </a:ext>
            </a:extLst>
          </p:cNvPr>
          <p:cNvPicPr>
            <a:picLocks noChangeAspect="1"/>
          </p:cNvPicPr>
          <p:nvPr/>
        </p:nvPicPr>
        <p:blipFill>
          <a:blip r:embed="rId3"/>
          <a:stretch>
            <a:fillRect/>
          </a:stretch>
        </p:blipFill>
        <p:spPr>
          <a:xfrm>
            <a:off x="292894" y="1100138"/>
            <a:ext cx="8369795" cy="3626848"/>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50</TotalTime>
  <Words>612</Words>
  <Application>Microsoft Office PowerPoint</Application>
  <PresentationFormat>On-screen Show (16:9)</PresentationFormat>
  <Paragraphs>47</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Body</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SINDHUJA BUSSA</dc:creator>
  <cp:lastModifiedBy>Sindhuja Bussa</cp:lastModifiedBy>
  <cp:revision>3</cp:revision>
  <dcterms:modified xsi:type="dcterms:W3CDTF">2024-04-05T05:25:45Z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