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876" y="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this%20pc\OneDrive\Desktop\employee_data.csv"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dirty="0"/>
              <a:t>Employee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1662919625086704E-2"/>
          <c:y val="9.252976190476192E-2"/>
          <c:w val="0.78212601910816937"/>
          <c:h val="0.83842777465316831"/>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117E-459C-B626-DCD536DA199E}"/>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2-117E-459C-B626-DCD536DA199E}"/>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4-117E-459C-B626-DCD536DA199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5-117E-459C-B626-DCD536DA199E}"/>
            </c:ext>
          </c:extLst>
        </c:ser>
        <c:dLbls>
          <c:showLegendKey val="0"/>
          <c:showVal val="0"/>
          <c:showCatName val="0"/>
          <c:showSerName val="0"/>
          <c:showPercent val="0"/>
          <c:showBubbleSize val="0"/>
        </c:dLbls>
        <c:gapWidth val="219"/>
        <c:overlap val="-27"/>
        <c:axId val="839077408"/>
        <c:axId val="839082688"/>
      </c:barChart>
      <c:catAx>
        <c:axId val="839077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82688"/>
        <c:crosses val="autoZero"/>
        <c:auto val="1"/>
        <c:lblAlgn val="ctr"/>
        <c:lblOffset val="100"/>
        <c:noMultiLvlLbl val="0"/>
      </c:catAx>
      <c:valAx>
        <c:axId val="8390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9077408"/>
        <c:crosses val="autoZero"/>
        <c:crossBetween val="between"/>
      </c:valAx>
      <c:spPr>
        <a:noFill/>
        <a:ln>
          <a:noFill/>
        </a:ln>
        <a:effectLst/>
      </c:spPr>
    </c:plotArea>
    <c:legend>
      <c:legendPos val="r"/>
      <c:layout>
        <c:manualLayout>
          <c:xMode val="edge"/>
          <c:yMode val="edge"/>
          <c:x val="0.71527777777777779"/>
          <c:y val="0.28645705745115196"/>
          <c:w val="0.25416666666666665"/>
          <c:h val="0.4422812097166339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[employee_data.csv]Sheet1!PivotTable1</c:name>
    <c:fmtId val="1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524D-4452-8B00-2F36506971BA}"/>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524D-4452-8B00-2F36506971BA}"/>
            </c:ext>
          </c:extLst>
        </c:ser>
        <c:ser>
          <c:idx val="2"/>
          <c:order val="2"/>
          <c:tx>
            <c:strRef>
              <c:f>Sheet1!$D$3:$D$4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524D-4452-8B00-2F36506971BA}"/>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524D-4452-8B00-2F36506971BA}"/>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524D-4452-8B00-2F36506971BA}"/>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524D-4452-8B00-2F36506971BA}"/>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524D-4452-8B00-2F36506971BA}"/>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524D-4452-8B00-2F36506971BA}"/>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524D-4452-8B00-2F36506971BA}"/>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524D-4452-8B00-2F36506971BA}"/>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524D-4452-8B00-2F36506971BA}"/>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524D-4452-8B00-2F36506971BA}"/>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524D-4452-8B00-2F36506971BA}"/>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524D-4452-8B00-2F36506971BA}"/>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chart" Target="../charts/chart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tmp"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tmp"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950259" y="1204650"/>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48018" y="2397848"/>
            <a:ext cx="8610600" cy="1938992"/>
          </a:xfrm>
          <a:prstGeom prst="rect">
            <a:avLst/>
          </a:prstGeom>
          <a:noFill/>
        </p:spPr>
        <p:txBody>
          <a:bodyPr wrap="square" rtlCol="0">
            <a:spAutoFit/>
          </a:bodyPr>
          <a:lstStyle/>
          <a:p>
            <a:r>
              <a:rPr lang="en-US" sz="2400" dirty="0"/>
              <a:t>STUDENT NAME: SINDHUJA K</a:t>
            </a:r>
          </a:p>
          <a:p>
            <a:r>
              <a:rPr lang="en-US" sz="2400" dirty="0"/>
              <a:t>REGISTER NO: 312215084/asunm1485312215084</a:t>
            </a:r>
          </a:p>
          <a:p>
            <a:r>
              <a:rPr lang="en-US" sz="2400" dirty="0"/>
              <a:t>DEPARTMENT: COMMERCE</a:t>
            </a:r>
          </a:p>
          <a:p>
            <a:r>
              <a:rPr lang="en-US" sz="2400" dirty="0"/>
              <a:t>COLLEGE : SOKA IKEDA COLLEGE OF ARTS &amp; SCIENCE FOR WOMEN</a:t>
            </a:r>
          </a:p>
          <a:p>
            <a:r>
              <a:rPr lang="en-US" sz="2400" dirty="0"/>
              <a:t>           </a:t>
            </a:r>
            <a:endParaRPr lang="en-IN" sz="2400" dirty="0"/>
          </a:p>
        </p:txBody>
      </p:sp>
      <p:pic>
        <p:nvPicPr>
          <p:cNvPr id="8" name="Picture 7">
            <a:extLst>
              <a:ext uri="{FF2B5EF4-FFF2-40B4-BE49-F238E27FC236}">
                <a16:creationId xmlns:a16="http://schemas.microsoft.com/office/drawing/2014/main" id="{2D326171-E9AF-19E2-E22A-5D5F2D3E7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1418" y="4004981"/>
            <a:ext cx="2476500" cy="28530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7566025" cy="5232843"/>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IN" sz="4800" b="1" spc="5" dirty="0">
              <a:latin typeface="Trebuchet MS"/>
              <a:cs typeface="Trebuchet MS"/>
            </a:endParaRPr>
          </a:p>
          <a:p>
            <a:pPr marL="12700">
              <a:lnSpc>
                <a:spcPct val="100000"/>
              </a:lnSpc>
              <a:spcBef>
                <a:spcPts val="105"/>
              </a:spcBef>
            </a:pPr>
            <a:r>
              <a:rPr lang="en-US" dirty="0">
                <a:latin typeface="Trebuchet MS"/>
                <a:cs typeface="Trebuchet MS"/>
              </a:rPr>
              <a:t>Data Collection- </a:t>
            </a:r>
          </a:p>
          <a:p>
            <a:pPr marL="12700">
              <a:lnSpc>
                <a:spcPct val="100000"/>
              </a:lnSpc>
              <a:spcBef>
                <a:spcPts val="105"/>
              </a:spcBef>
            </a:pPr>
            <a:r>
              <a:rPr lang="en-US" dirty="0">
                <a:latin typeface="Trebuchet MS"/>
                <a:cs typeface="Trebuchet MS"/>
              </a:rPr>
              <a:t>                      Kaggle </a:t>
            </a:r>
            <a:r>
              <a:rPr lang="en-US" dirty="0" err="1">
                <a:latin typeface="Trebuchet MS"/>
                <a:cs typeface="Trebuchet MS"/>
              </a:rPr>
              <a:t>Website,Edunom</a:t>
            </a:r>
            <a:r>
              <a:rPr lang="en-US" dirty="0">
                <a:latin typeface="Trebuchet MS"/>
                <a:cs typeface="Trebuchet MS"/>
              </a:rPr>
              <a:t> Dashboard</a:t>
            </a:r>
          </a:p>
          <a:p>
            <a:pPr marL="12700">
              <a:lnSpc>
                <a:spcPct val="100000"/>
              </a:lnSpc>
              <a:spcBef>
                <a:spcPts val="105"/>
              </a:spcBef>
            </a:pPr>
            <a:r>
              <a:rPr lang="en-US" dirty="0">
                <a:latin typeface="Trebuchet MS"/>
                <a:cs typeface="Trebuchet MS"/>
              </a:rPr>
              <a:t>Feature Collection-</a:t>
            </a:r>
          </a:p>
          <a:p>
            <a:pPr marL="12700">
              <a:lnSpc>
                <a:spcPct val="100000"/>
              </a:lnSpc>
              <a:spcBef>
                <a:spcPts val="105"/>
              </a:spcBef>
            </a:pPr>
            <a:r>
              <a:rPr lang="en-US" dirty="0">
                <a:latin typeface="Trebuchet MS"/>
                <a:cs typeface="Trebuchet MS"/>
              </a:rPr>
              <a:t>                      Identifying &amp; Highlighting</a:t>
            </a:r>
            <a:br>
              <a:rPr lang="en-US" dirty="0">
                <a:latin typeface="Trebuchet MS"/>
                <a:cs typeface="Trebuchet MS"/>
              </a:rPr>
            </a:br>
            <a:r>
              <a:rPr lang="en-US" dirty="0">
                <a:latin typeface="Trebuchet MS"/>
                <a:cs typeface="Trebuchet MS"/>
              </a:rPr>
              <a:t>Data Cleaning-</a:t>
            </a:r>
          </a:p>
          <a:p>
            <a:pPr marL="12700">
              <a:lnSpc>
                <a:spcPct val="100000"/>
              </a:lnSpc>
              <a:spcBef>
                <a:spcPts val="105"/>
              </a:spcBef>
            </a:pPr>
            <a:r>
              <a:rPr lang="en-US" dirty="0">
                <a:latin typeface="Trebuchet MS"/>
                <a:cs typeface="Trebuchet MS"/>
              </a:rPr>
              <a:t>                     Conditional Formatting &amp; Filtering</a:t>
            </a:r>
          </a:p>
          <a:p>
            <a:pPr marL="12700">
              <a:lnSpc>
                <a:spcPct val="100000"/>
              </a:lnSpc>
              <a:spcBef>
                <a:spcPts val="105"/>
              </a:spcBef>
            </a:pPr>
            <a:r>
              <a:rPr lang="en-US" dirty="0">
                <a:latin typeface="Trebuchet MS"/>
                <a:cs typeface="Trebuchet MS"/>
              </a:rPr>
              <a:t>Performance Level-</a:t>
            </a:r>
            <a:br>
              <a:rPr lang="en-US" dirty="0">
                <a:latin typeface="Trebuchet MS"/>
                <a:cs typeface="Trebuchet MS"/>
              </a:rPr>
            </a:br>
            <a:r>
              <a:rPr lang="en-US" dirty="0">
                <a:latin typeface="Trebuchet MS"/>
                <a:cs typeface="Trebuchet MS"/>
              </a:rPr>
              <a:t>                     Performance Analysis by systematic order as </a:t>
            </a:r>
            <a:r>
              <a:rPr lang="en-US" dirty="0" err="1">
                <a:latin typeface="Trebuchet MS"/>
                <a:cs typeface="Trebuchet MS"/>
              </a:rPr>
              <a:t>High,Medium</a:t>
            </a:r>
            <a:r>
              <a:rPr lang="en-US" dirty="0">
                <a:latin typeface="Trebuchet MS"/>
                <a:cs typeface="Trebuchet MS"/>
              </a:rPr>
              <a:t> </a:t>
            </a:r>
            <a:r>
              <a:rPr lang="en-US" dirty="0" err="1">
                <a:latin typeface="Trebuchet MS"/>
                <a:cs typeface="Trebuchet MS"/>
              </a:rPr>
              <a:t>Low,from</a:t>
            </a:r>
            <a:r>
              <a:rPr lang="en-US" dirty="0">
                <a:latin typeface="Trebuchet MS"/>
                <a:cs typeface="Trebuchet MS"/>
              </a:rPr>
              <a:t> the departments of Employees</a:t>
            </a:r>
          </a:p>
          <a:p>
            <a:pPr marL="12700">
              <a:lnSpc>
                <a:spcPct val="100000"/>
              </a:lnSpc>
              <a:spcBef>
                <a:spcPts val="105"/>
              </a:spcBef>
            </a:pPr>
            <a:r>
              <a:rPr lang="en-US" dirty="0">
                <a:latin typeface="Trebuchet MS"/>
                <a:cs typeface="Trebuchet MS"/>
              </a:rPr>
              <a:t>Summary-</a:t>
            </a:r>
          </a:p>
          <a:p>
            <a:pPr marL="12700">
              <a:lnSpc>
                <a:spcPct val="100000"/>
              </a:lnSpc>
              <a:spcBef>
                <a:spcPts val="105"/>
              </a:spcBef>
            </a:pPr>
            <a:r>
              <a:rPr lang="en-US" dirty="0">
                <a:latin typeface="Trebuchet MS"/>
                <a:cs typeface="Trebuchet MS"/>
              </a:rPr>
              <a:t>            Pivot </a:t>
            </a:r>
            <a:r>
              <a:rPr lang="en-US" dirty="0" err="1">
                <a:latin typeface="Trebuchet MS"/>
                <a:cs typeface="Trebuchet MS"/>
              </a:rPr>
              <a:t>Table,Overall</a:t>
            </a:r>
            <a:r>
              <a:rPr lang="en-US" dirty="0">
                <a:latin typeface="Trebuchet MS"/>
                <a:cs typeface="Trebuchet MS"/>
              </a:rPr>
              <a:t> performance of the employees</a:t>
            </a:r>
          </a:p>
          <a:p>
            <a:pPr marL="12700">
              <a:lnSpc>
                <a:spcPct val="100000"/>
              </a:lnSpc>
              <a:spcBef>
                <a:spcPts val="105"/>
              </a:spcBef>
            </a:pPr>
            <a:r>
              <a:rPr lang="en-US" dirty="0">
                <a:latin typeface="Trebuchet MS"/>
                <a:cs typeface="Trebuchet MS"/>
              </a:rPr>
              <a:t>Visualization-</a:t>
            </a:r>
          </a:p>
          <a:p>
            <a:pPr marL="12700">
              <a:lnSpc>
                <a:spcPct val="100000"/>
              </a:lnSpc>
              <a:spcBef>
                <a:spcPts val="105"/>
              </a:spcBef>
            </a:pPr>
            <a:r>
              <a:rPr lang="en-US" dirty="0">
                <a:latin typeface="Trebuchet MS"/>
                <a:cs typeface="Trebuchet MS"/>
              </a:rPr>
              <a:t>                   Trend Lines </a:t>
            </a:r>
            <a:r>
              <a:rPr lang="en-US" dirty="0" err="1">
                <a:latin typeface="Trebuchet MS"/>
                <a:cs typeface="Trebuchet MS"/>
              </a:rPr>
              <a:t>Exponentioal</a:t>
            </a:r>
            <a:r>
              <a:rPr lang="en-US" dirty="0">
                <a:latin typeface="Trebuchet MS"/>
                <a:cs typeface="Trebuchet MS"/>
              </a:rPr>
              <a:t> Lines &amp; Graphs ,Pie Charts</a:t>
            </a: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424030D-8412-CE62-BCC0-19D41A94F543}"/>
              </a:ext>
            </a:extLst>
          </p:cNvPr>
          <p:cNvGraphicFramePr>
            <a:graphicFrameLocks/>
          </p:cNvGraphicFramePr>
          <p:nvPr>
            <p:extLst>
              <p:ext uri="{D42A27DB-BD31-4B8C-83A1-F6EECF244321}">
                <p14:modId xmlns:p14="http://schemas.microsoft.com/office/powerpoint/2010/main" val="1402335849"/>
              </p:ext>
            </p:extLst>
          </p:nvPr>
        </p:nvGraphicFramePr>
        <p:xfrm>
          <a:off x="1743075" y="1295400"/>
          <a:ext cx="7172325" cy="4267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6CC9DC7A-A646-05AA-2F94-4EDB7D63224A}"/>
              </a:ext>
            </a:extLst>
          </p:cNvPr>
          <p:cNvGraphicFramePr>
            <a:graphicFrameLocks/>
          </p:cNvGraphicFramePr>
          <p:nvPr>
            <p:extLst>
              <p:ext uri="{D42A27DB-BD31-4B8C-83A1-F6EECF244321}">
                <p14:modId xmlns:p14="http://schemas.microsoft.com/office/powerpoint/2010/main" val="3328048684"/>
              </p:ext>
            </p:extLst>
          </p:nvPr>
        </p:nvGraphicFramePr>
        <p:xfrm>
          <a:off x="3352800" y="1905000"/>
          <a:ext cx="5029200" cy="28956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BDD6A6C1-E583-7BBE-FF0A-DAAE7EB1CC94}"/>
              </a:ext>
            </a:extLst>
          </p:cNvPr>
          <p:cNvSpPr txBox="1"/>
          <p:nvPr/>
        </p:nvSpPr>
        <p:spPr>
          <a:xfrm>
            <a:off x="1828800" y="533400"/>
            <a:ext cx="2412840" cy="830997"/>
          </a:xfrm>
          <a:prstGeom prst="rect">
            <a:avLst/>
          </a:prstGeom>
          <a:noFill/>
        </p:spPr>
        <p:txBody>
          <a:bodyPr wrap="none" rtlCol="0">
            <a:spAutoFit/>
          </a:bodyPr>
          <a:lstStyle/>
          <a:p>
            <a:r>
              <a:rPr lang="en-IN" sz="4800" dirty="0">
                <a:latin typeface="Trebuchet MS" panose="020B0603020202020204" pitchFamily="34" charset="0"/>
              </a:rPr>
              <a:t>R</a:t>
            </a:r>
            <a:r>
              <a:rPr lang="en-IN" sz="4800" spc="-40" dirty="0">
                <a:latin typeface="Trebuchet MS" panose="020B0603020202020204" pitchFamily="34" charset="0"/>
              </a:rPr>
              <a:t>E</a:t>
            </a:r>
            <a:r>
              <a:rPr lang="en-IN" sz="4800" spc="15" dirty="0">
                <a:latin typeface="Trebuchet MS" panose="020B0603020202020204" pitchFamily="34" charset="0"/>
              </a:rPr>
              <a:t>S</a:t>
            </a:r>
            <a:r>
              <a:rPr lang="en-IN" sz="4800" spc="-30" dirty="0">
                <a:latin typeface="Trebuchet MS" panose="020B0603020202020204" pitchFamily="34" charset="0"/>
              </a:rPr>
              <a:t>U</a:t>
            </a:r>
            <a:r>
              <a:rPr lang="en-IN" sz="4800" spc="-405" dirty="0">
                <a:latin typeface="Trebuchet MS" panose="020B0603020202020204" pitchFamily="34" charset="0"/>
              </a:rPr>
              <a:t>L</a:t>
            </a:r>
            <a:r>
              <a:rPr lang="en-IN" sz="4800" dirty="0">
                <a:latin typeface="Trebuchet MS" panose="020B0603020202020204" pitchFamily="34" charset="0"/>
              </a:rPr>
              <a:t>TS</a:t>
            </a:r>
          </a:p>
        </p:txBody>
      </p:sp>
    </p:spTree>
    <p:extLst>
      <p:ext uri="{BB962C8B-B14F-4D97-AF65-F5344CB8AC3E}">
        <p14:creationId xmlns:p14="http://schemas.microsoft.com/office/powerpoint/2010/main" val="383196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4493538"/>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From the overall </a:t>
            </a:r>
            <a:r>
              <a:rPr lang="en-US" sz="2800" dirty="0" err="1">
                <a:latin typeface="Times New Roman" panose="02020603050405020304" pitchFamily="18" charset="0"/>
                <a:cs typeface="Times New Roman" panose="02020603050405020304" pitchFamily="18" charset="0"/>
              </a:rPr>
              <a:t>analysis,In</a:t>
            </a:r>
            <a:r>
              <a:rPr lang="en-US" sz="2800" dirty="0">
                <a:latin typeface="Times New Roman" panose="02020603050405020304" pitchFamily="18" charset="0"/>
                <a:cs typeface="Times New Roman" panose="02020603050405020304" pitchFamily="18" charset="0"/>
              </a:rPr>
              <a:t> the organization averagely performing employees are more in </a:t>
            </a:r>
            <a:r>
              <a:rPr lang="en-US" sz="2800" dirty="0" err="1">
                <a:latin typeface="Times New Roman" panose="02020603050405020304" pitchFamily="18" charset="0"/>
                <a:cs typeface="Times New Roman" panose="02020603050405020304" pitchFamily="18" charset="0"/>
              </a:rPr>
              <a:t>numbers,So</a:t>
            </a:r>
            <a:r>
              <a:rPr lang="en-US" sz="2800" dirty="0">
                <a:latin typeface="Times New Roman" panose="02020603050405020304" pitchFamily="18" charset="0"/>
                <a:cs typeface="Times New Roman" panose="02020603050405020304" pitchFamily="18" charset="0"/>
              </a:rPr>
              <a:t> every employee have their own talents and skills based on that you can give the tasks and motivate them for the organization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PL Sector is the highest percentage than the other departments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PYZ and NEL are nearly closest to the PL sector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r>
              <a:rPr lang="en-US" dirty="0"/>
              <a:t> </a:t>
            </a:r>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857"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b="1" dirty="0"/>
          </a:p>
        </p:txBody>
      </p:sp>
      <p:grpSp>
        <p:nvGrpSpPr>
          <p:cNvPr id="3" name="object 3"/>
          <p:cNvGrpSpPr/>
          <p:nvPr/>
        </p:nvGrpSpPr>
        <p:grpSpPr>
          <a:xfrm>
            <a:off x="7888472" y="-210673"/>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7" name="Text Placeholder 26">
            <a:extLst>
              <a:ext uri="{FF2B5EF4-FFF2-40B4-BE49-F238E27FC236}">
                <a16:creationId xmlns:a16="http://schemas.microsoft.com/office/drawing/2014/main" id="{4F3D74EE-A757-50C6-0300-66D6920F3CA4}"/>
              </a:ext>
            </a:extLst>
          </p:cNvPr>
          <p:cNvSpPr>
            <a:spLocks noGrp="1"/>
          </p:cNvSpPr>
          <p:nvPr>
            <p:ph type="body" idx="1"/>
          </p:nvPr>
        </p:nvSpPr>
        <p:spPr>
          <a:xfrm>
            <a:off x="2562827" y="1661863"/>
            <a:ext cx="5922940" cy="3358372"/>
          </a:xfrm>
        </p:spPr>
        <p:txBody>
          <a:bodyPr/>
          <a:lstStyle/>
          <a:p>
            <a:r>
              <a:rPr lang="en-US" b="1" i="1" dirty="0">
                <a:solidFill>
                  <a:schemeClr val="bg2">
                    <a:lumMod val="10000"/>
                  </a:schemeClr>
                </a:solidFill>
              </a:rPr>
              <a:t>1.Problem Statement</a:t>
            </a:r>
          </a:p>
          <a:p>
            <a:r>
              <a:rPr lang="en-US" b="1" i="1" dirty="0">
                <a:solidFill>
                  <a:schemeClr val="bg2">
                    <a:lumMod val="10000"/>
                  </a:schemeClr>
                </a:solidFill>
              </a:rPr>
              <a:t>2.Project overview</a:t>
            </a:r>
          </a:p>
          <a:p>
            <a:r>
              <a:rPr lang="en-US" b="1" i="1" dirty="0">
                <a:solidFill>
                  <a:schemeClr val="bg2">
                    <a:lumMod val="10000"/>
                  </a:schemeClr>
                </a:solidFill>
              </a:rPr>
              <a:t>3.End Users</a:t>
            </a:r>
          </a:p>
          <a:p>
            <a:r>
              <a:rPr lang="en-US" b="1" i="1" dirty="0">
                <a:solidFill>
                  <a:schemeClr val="bg2">
                    <a:lumMod val="10000"/>
                  </a:schemeClr>
                </a:solidFill>
              </a:rPr>
              <a:t>4.Our solution and Proposition</a:t>
            </a:r>
          </a:p>
          <a:p>
            <a:r>
              <a:rPr lang="en-US" b="1" i="1" dirty="0">
                <a:solidFill>
                  <a:schemeClr val="bg2">
                    <a:lumMod val="10000"/>
                  </a:schemeClr>
                </a:solidFill>
              </a:rPr>
              <a:t>5.Dataset Description</a:t>
            </a:r>
          </a:p>
          <a:p>
            <a:r>
              <a:rPr lang="en-US" b="1" i="1" dirty="0">
                <a:solidFill>
                  <a:schemeClr val="bg2">
                    <a:lumMod val="10000"/>
                  </a:schemeClr>
                </a:solidFill>
              </a:rPr>
              <a:t>6.Modelling Approach</a:t>
            </a:r>
          </a:p>
          <a:p>
            <a:r>
              <a:rPr lang="en-US" b="1" i="1" dirty="0">
                <a:solidFill>
                  <a:schemeClr val="bg2">
                    <a:lumMod val="10000"/>
                  </a:schemeClr>
                </a:solidFill>
              </a:rPr>
              <a:t>7.Results and Discussion</a:t>
            </a:r>
          </a:p>
          <a:p>
            <a:r>
              <a:rPr lang="en-US" b="1" i="1" dirty="0">
                <a:solidFill>
                  <a:schemeClr val="bg2">
                    <a:lumMod val="10000"/>
                  </a:schemeClr>
                </a:solidFill>
              </a:rPr>
              <a:t>8.Conclusion</a:t>
            </a: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a:p>
            <a:endParaRPr lang="en-US" b="1" i="1" dirty="0">
              <a:solidFill>
                <a:schemeClr val="bg2">
                  <a:lumMod val="10000"/>
                </a:schemeClr>
              </a:solidFill>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364074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IN" sz="4250" spc="10" dirty="0"/>
            </a:br>
            <a:br>
              <a:rPr lang="en-IN" sz="4250" spc="10" dirty="0"/>
            </a:br>
            <a:r>
              <a:rPr lang="en-IN" sz="1800" spc="10" dirty="0"/>
              <a:t>Employee Data Analysis</a:t>
            </a:r>
            <a:br>
              <a:rPr lang="en-IN" sz="1800" spc="10" dirty="0"/>
            </a:br>
            <a:br>
              <a:rPr lang="en-IN" sz="1800" spc="10" dirty="0"/>
            </a:br>
            <a:r>
              <a:rPr lang="en-IN" sz="1800" spc="10" dirty="0"/>
              <a:t>To focus on growth of the company and to motivate the employees by their performance and give </a:t>
            </a:r>
            <a:r>
              <a:rPr lang="en-IN" sz="1800" spc="10" dirty="0" err="1"/>
              <a:t>appreciation,promotion,increment</a:t>
            </a:r>
            <a:r>
              <a:rPr lang="en-IN" sz="1800" spc="10" dirty="0"/>
              <a:t> in a effective manner</a:t>
            </a:r>
            <a:endParaRPr sz="180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9" name="Picture 8">
            <a:extLst>
              <a:ext uri="{FF2B5EF4-FFF2-40B4-BE49-F238E27FC236}">
                <a16:creationId xmlns:a16="http://schemas.microsoft.com/office/drawing/2014/main" id="{D46008ED-3414-3884-8D3A-A77BD98DFA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6582" y="2621280"/>
            <a:ext cx="3886836" cy="41559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364074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IN" sz="4250" spc="-20" dirty="0"/>
            </a:br>
            <a:r>
              <a:rPr lang="en-IN" sz="4250" spc="-20" dirty="0"/>
              <a:t>    </a:t>
            </a:r>
            <a:r>
              <a:rPr lang="en-IN" sz="1800" spc="-20" dirty="0"/>
              <a:t>Employee Performance Data Analysis</a:t>
            </a:r>
            <a:br>
              <a:rPr lang="en-IN" sz="1800" spc="-20" dirty="0"/>
            </a:br>
            <a:r>
              <a:rPr lang="en-IN" sz="1800" spc="-20" dirty="0"/>
              <a:t>         Analysing the performance of the employee </a:t>
            </a:r>
            <a:br>
              <a:rPr lang="en-IN" sz="1800" spc="-20" dirty="0"/>
            </a:br>
            <a:r>
              <a:rPr lang="en-IN" sz="1800" spc="-20" dirty="0"/>
              <a:t>by considering various factors like gender, </a:t>
            </a:r>
            <a:r>
              <a:rPr lang="en-IN" sz="1800" spc="-20" dirty="0" err="1"/>
              <a:t>performance,score,ratings,their</a:t>
            </a:r>
            <a:r>
              <a:rPr lang="en-IN" sz="1800" spc="-20" dirty="0"/>
              <a:t> achievements </a:t>
            </a:r>
            <a:br>
              <a:rPr lang="en-IN" sz="1800" spc="-20" dirty="0"/>
            </a:br>
            <a:r>
              <a:rPr lang="en-IN" sz="1800" spc="-20" dirty="0"/>
              <a:t>In order to identify the trends &amp; patterns of different categories if employees like High </a:t>
            </a:r>
            <a:r>
              <a:rPr lang="en-IN" sz="1800" spc="-20" dirty="0" err="1"/>
              <a:t>Medium,Low</a:t>
            </a:r>
            <a:r>
              <a:rPr lang="en-IN" sz="1800" spc="-2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6171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lang="en-US" sz="3200" spc="-20" dirty="0"/>
              <a:t>END USERS</a:t>
            </a:r>
            <a:br>
              <a:rPr lang="en-IN" sz="2000" spc="5" dirty="0"/>
            </a:br>
            <a:br>
              <a:rPr lang="en-IN" sz="2000" spc="5" dirty="0"/>
            </a:br>
            <a:br>
              <a:rPr lang="en-IN" sz="20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9" name="Picture 8">
            <a:extLst>
              <a:ext uri="{FF2B5EF4-FFF2-40B4-BE49-F238E27FC236}">
                <a16:creationId xmlns:a16="http://schemas.microsoft.com/office/drawing/2014/main" id="{EED87E29-FA0C-D027-8690-73BB7D5CF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179153" y="4952113"/>
            <a:ext cx="2174265" cy="1617109"/>
          </a:xfrm>
          <a:prstGeom prst="rect">
            <a:avLst/>
          </a:prstGeom>
        </p:spPr>
      </p:pic>
      <p:pic>
        <p:nvPicPr>
          <p:cNvPr id="11" name="Picture 10">
            <a:extLst>
              <a:ext uri="{FF2B5EF4-FFF2-40B4-BE49-F238E27FC236}">
                <a16:creationId xmlns:a16="http://schemas.microsoft.com/office/drawing/2014/main" id="{E0204E95-D5B8-332B-DD06-D16768477B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4512" y="1695450"/>
            <a:ext cx="6629400" cy="457327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389145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IN" sz="3600" dirty="0"/>
            </a:br>
            <a:br>
              <a:rPr lang="en-IN" sz="3600" dirty="0"/>
            </a:br>
            <a:r>
              <a:rPr lang="en-IN" sz="3600" dirty="0"/>
              <a:t>                </a:t>
            </a:r>
            <a:r>
              <a:rPr lang="en-IN" sz="1800" dirty="0"/>
              <a:t>Conditional Formatting-Missing</a:t>
            </a:r>
            <a:br>
              <a:rPr lang="en-IN" sz="1800" dirty="0"/>
            </a:br>
            <a:r>
              <a:rPr lang="en-IN" sz="1800" dirty="0"/>
              <a:t>                                 Filter–Remove</a:t>
            </a:r>
            <a:br>
              <a:rPr lang="en-IN" sz="1800" dirty="0"/>
            </a:br>
            <a:r>
              <a:rPr lang="en-IN" sz="1800" dirty="0"/>
              <a:t>                                 Formula-Performance</a:t>
            </a:r>
            <a:br>
              <a:rPr lang="en-IN" sz="1800" dirty="0"/>
            </a:br>
            <a:r>
              <a:rPr lang="en-IN" sz="1800" dirty="0"/>
              <a:t>                                 Pivot-Summary</a:t>
            </a:r>
            <a:br>
              <a:rPr lang="en-IN" sz="1800" dirty="0"/>
            </a:br>
            <a:r>
              <a:rPr lang="en-IN" sz="1800" dirty="0"/>
              <a:t>                                 Graph-Data Visualization</a:t>
            </a:r>
            <a:br>
              <a:rPr lang="en-IN" sz="3600" dirty="0"/>
            </a:br>
            <a:r>
              <a:rPr lang="en-IN" sz="360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br>
              <a:rPr lang="en-IN" dirty="0"/>
            </a:br>
            <a:br>
              <a:rPr lang="en-IN" dirty="0"/>
            </a:br>
            <a:r>
              <a:rPr lang="en-IN" sz="2000" dirty="0"/>
              <a:t>employee=- Kaggle</a:t>
            </a:r>
            <a:br>
              <a:rPr lang="en-IN" sz="2000" dirty="0"/>
            </a:br>
            <a:r>
              <a:rPr lang="en-IN" sz="2000" dirty="0"/>
              <a:t>26-features</a:t>
            </a:r>
            <a:br>
              <a:rPr lang="en-IN" sz="2000" dirty="0"/>
            </a:br>
            <a:r>
              <a:rPr lang="en-IN" sz="2000" dirty="0"/>
              <a:t>9=features</a:t>
            </a:r>
            <a:br>
              <a:rPr lang="en-IN" sz="2000" dirty="0"/>
            </a:br>
            <a:r>
              <a:rPr lang="en-IN" sz="2000" dirty="0"/>
              <a:t>Emp id-</a:t>
            </a:r>
            <a:r>
              <a:rPr lang="en-IN" sz="2000" dirty="0" err="1"/>
              <a:t>num</a:t>
            </a:r>
            <a:br>
              <a:rPr lang="en-IN" sz="2000" dirty="0"/>
            </a:br>
            <a:r>
              <a:rPr lang="en-IN" sz="2000" dirty="0"/>
              <a:t>Name-text</a:t>
            </a:r>
            <a:br>
              <a:rPr lang="en-IN" sz="2000" dirty="0"/>
            </a:br>
            <a:r>
              <a:rPr lang="en-IN" sz="2000" dirty="0"/>
              <a:t>Emp type</a:t>
            </a:r>
            <a:br>
              <a:rPr lang="en-IN" sz="2000" dirty="0"/>
            </a:br>
            <a:r>
              <a:rPr lang="en-IN" sz="2000" dirty="0"/>
              <a:t>Performance level</a:t>
            </a:r>
            <a:br>
              <a:rPr lang="en-IN" sz="2000" dirty="0"/>
            </a:br>
            <a:r>
              <a:rPr lang="en-IN" sz="2000" dirty="0"/>
              <a:t>Gender-male female</a:t>
            </a:r>
            <a:br>
              <a:rPr lang="en-IN" sz="2000" dirty="0"/>
            </a:br>
            <a:r>
              <a:rPr lang="en-IN" sz="2000" dirty="0"/>
              <a:t>Employee rating -Num</a:t>
            </a:r>
            <a:endParaRPr lang="en-IN" dirty="0"/>
          </a:p>
        </p:txBody>
      </p:sp>
      <p:sp>
        <p:nvSpPr>
          <p:cNvPr id="3" name="Text Placeholder 2">
            <a:extLst>
              <a:ext uri="{FF2B5EF4-FFF2-40B4-BE49-F238E27FC236}">
                <a16:creationId xmlns:a16="http://schemas.microsoft.com/office/drawing/2014/main" id="{39195C07-7099-F312-05FF-9BD34E4BE5AF}"/>
              </a:ext>
            </a:extLst>
          </p:cNvPr>
          <p:cNvSpPr>
            <a:spLocks noGrp="1"/>
          </p:cNvSpPr>
          <p:nvPr>
            <p:ph type="body" idx="1"/>
          </p:nvPr>
        </p:nvSpPr>
        <p:spPr>
          <a:xfrm>
            <a:off x="463867" y="1415975"/>
            <a:ext cx="10972800" cy="4526280"/>
          </a:xfrm>
        </p:spPr>
        <p:txBody>
          <a:bodyPr/>
          <a:lstStyle/>
          <a:p>
            <a:endParaRPr lang="en-US"/>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33650" y="2286001"/>
            <a:ext cx="8743568"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Performance level =IFS(Z8&gt;=5,”VERY HIGH”,Z8&gt;=4,”HIGH”,Z8&gt;=3,”MED”,TRUE,”LOW”)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423</Words>
  <Application>Microsoft Office PowerPoint</Application>
  <PresentationFormat>Widescreen</PresentationFormat>
  <Paragraphs>57</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   Employee Data Analysis  To focus on growth of the company and to motivate the employees by their performance and give appreciation,promotion,increment in a effective manner</vt:lpstr>
      <vt:lpstr>PROJECT OVERVIEW      Employee Performance Data Analysis          Analysing the performance of the employee  by considering various factors like gender, performance,score,ratings,their achievements  In order to identify the trends &amp; patterns of different categories if employees like High Medium,Low.</vt:lpstr>
      <vt:lpstr>WHO ARE THE END USERS   </vt:lpstr>
      <vt:lpstr>OUR SOLUTION AND ITS VALUE PROPOSITION                   Conditional Formatting-Missing                                  Filter–Remove                                  Formula-Performance                                  Pivot-Summary                                  Graph-Data Visualization                  </vt:lpstr>
      <vt:lpstr>Dataset Description  employee=- Kaggle 26-features 9=features Emp id-num Name-text Emp type Performance level Gender-male female Employee rating -Num</vt:lpstr>
      <vt:lpstr>THE "WOW" IN OUR SOLUTION</vt:lpstr>
      <vt:lpstr>PowerPoint Presentation</vt:lpstr>
      <vt:lpstr>RESULTS</vt:lpstr>
      <vt:lpstr>PowerPoint Presentation</vt:lpstr>
      <vt:lpstr>Conclusion  From the overall analysis,In the organization averagely performing employees are more in numbers,So every employee have their own talents and skills based on that you can give the tasks and motivate them for the organization growth.  PL Sector is the highest percentage than the other departments   PYZ and NEL are nearly closest to the PL sector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Guest User</cp:lastModifiedBy>
  <cp:revision>24</cp:revision>
  <dcterms:created xsi:type="dcterms:W3CDTF">2024-03-29T15:07:22Z</dcterms:created>
  <dcterms:modified xsi:type="dcterms:W3CDTF">2024-08-29T12:42:24Z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