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  <p:sldMasterId id="2147483708" r:id="rId5"/>
    <p:sldMasterId id="2147483680" r:id="rId6"/>
    <p:sldMasterId id="2147483694" r:id="rId7"/>
  </p:sldMasterIdLst>
  <p:notesMasterIdLst>
    <p:notesMasterId r:id="rId20"/>
  </p:notesMasterIdLst>
  <p:handoutMasterIdLst>
    <p:handoutMasterId r:id="rId21"/>
  </p:handoutMasterIdLst>
  <p:sldIdLst>
    <p:sldId id="276" r:id="rId8"/>
    <p:sldId id="257" r:id="rId9"/>
    <p:sldId id="342" r:id="rId10"/>
    <p:sldId id="371" r:id="rId11"/>
    <p:sldId id="372" r:id="rId12"/>
    <p:sldId id="373" r:id="rId13"/>
    <p:sldId id="366" r:id="rId14"/>
    <p:sldId id="369" r:id="rId15"/>
    <p:sldId id="370" r:id="rId16"/>
    <p:sldId id="363" r:id="rId17"/>
    <p:sldId id="364" r:id="rId18"/>
    <p:sldId id="368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FFFFFF"/>
    <a:srgbClr val="FFD200"/>
    <a:srgbClr val="40404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1715" autoAdjust="0"/>
  </p:normalViewPr>
  <p:slideViewPr>
    <p:cSldViewPr snapToGrid="0" showGuides="1">
      <p:cViewPr varScale="1">
        <p:scale>
          <a:sx n="57" d="100"/>
          <a:sy n="57" d="100"/>
        </p:scale>
        <p:origin x="1544" y="40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200" d="100"/>
          <a:sy n="200" d="100"/>
        </p:scale>
        <p:origin x="612" y="274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20/04/2018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20/04/2018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9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14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12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w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0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w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3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01184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01184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9463"/>
            <a:ext cx="6753225" cy="3400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86968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67712" y="5754254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67712" y="5754254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5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33272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37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37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762" y="2405185"/>
            <a:ext cx="9144762" cy="3345197"/>
            <a:chOff x="-762" y="2405185"/>
            <a:chExt cx="9144762" cy="3345197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3498" y="2405185"/>
              <a:ext cx="6870502" cy="2495124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-762" y="4411632"/>
              <a:ext cx="2283067" cy="133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397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3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01184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01184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9463"/>
            <a:ext cx="6753225" cy="340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86968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762" y="2405185"/>
            <a:ext cx="9144762" cy="3345197"/>
            <a:chOff x="-762" y="2405185"/>
            <a:chExt cx="9144762" cy="3345197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3498" y="2405185"/>
              <a:ext cx="6870502" cy="2495124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-762" y="4411632"/>
              <a:ext cx="2283067" cy="133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963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00" y="2121114"/>
            <a:ext cx="4042800" cy="400346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2121114"/>
            <a:ext cx="4042800" cy="400346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0000" y="1426464"/>
            <a:ext cx="40428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000" y="1426464"/>
            <a:ext cx="40428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w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11.wmf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image" Target="../media/image18.wmf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84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2240"/>
            <a:ext cx="3434400" cy="2011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720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492240"/>
            <a:ext cx="1188720" cy="201168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77" r:id="rId2"/>
    <p:sldLayoutId id="2147483763" r:id="rId3"/>
    <p:sldLayoutId id="2147483765" r:id="rId4"/>
    <p:sldLayoutId id="2147483785" r:id="rId5"/>
    <p:sldLayoutId id="2147483710" r:id="rId6"/>
    <p:sldLayoutId id="2147483750" r:id="rId7"/>
    <p:sldLayoutId id="2147483751" r:id="rId8"/>
    <p:sldLayoutId id="2147483711" r:id="rId9"/>
    <p:sldLayoutId id="2147483783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27" r:id="rId16"/>
    <p:sldLayoutId id="2147483719" r:id="rId17"/>
    <p:sldLayoutId id="2147483720" r:id="rId18"/>
    <p:sldLayoutId id="2147483721" r:id="rId19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501764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50176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501764"/>
            <a:ext cx="1188720" cy="20116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78" r:id="rId2"/>
    <p:sldLayoutId id="2147483768" r:id="rId3"/>
    <p:sldLayoutId id="2147483770" r:id="rId4"/>
    <p:sldLayoutId id="2147483786" r:id="rId5"/>
    <p:sldLayoutId id="2147483682" r:id="rId6"/>
    <p:sldLayoutId id="2147483752" r:id="rId7"/>
    <p:sldLayoutId id="2147483753" r:id="rId8"/>
    <p:sldLayoutId id="2147483683" r:id="rId9"/>
    <p:sldLayoutId id="21474837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728" r:id="rId16"/>
    <p:sldLayoutId id="2147483691" r:id="rId17"/>
    <p:sldLayoutId id="2147483692" r:id="rId18"/>
    <p:sldLayoutId id="2147483693" r:id="rId19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2240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492240"/>
            <a:ext cx="1188720" cy="20116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79" r:id="rId2"/>
    <p:sldLayoutId id="2147483773" r:id="rId3"/>
    <p:sldLayoutId id="2147483775" r:id="rId4"/>
    <p:sldLayoutId id="2147483787" r:id="rId5"/>
    <p:sldLayoutId id="2147483696" r:id="rId6"/>
    <p:sldLayoutId id="2147483754" r:id="rId7"/>
    <p:sldLayoutId id="2147483755" r:id="rId8"/>
    <p:sldLayoutId id="2147483697" r:id="rId9"/>
    <p:sldLayoutId id="2147483781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29" r:id="rId16"/>
    <p:sldLayoutId id="2147483705" r:id="rId17"/>
    <p:sldLayoutId id="2147483706" r:id="rId18"/>
    <p:sldLayoutId id="2147483707" r:id="rId19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latest/playbooks_intro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 smtClean="0"/>
              <a:t>Ansible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March 2018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1531" y="5427037"/>
            <a:ext cx="6217920" cy="64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20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/>
              <a:t>Prepared by :</a:t>
            </a:r>
          </a:p>
          <a:p>
            <a:r>
              <a:rPr lang="en-GB" sz="1400" b="1" dirty="0" smtClean="0"/>
              <a:t>Shiju Punnoose and RajiniKammu Pitchumani</a:t>
            </a:r>
          </a:p>
        </p:txBody>
      </p:sp>
    </p:spTree>
    <p:extLst>
      <p:ext uri="{BB962C8B-B14F-4D97-AF65-F5344CB8AC3E}">
        <p14:creationId xmlns:p14="http://schemas.microsoft.com/office/powerpoint/2010/main" val="5580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smtClean="0"/>
              <a:t>of 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326"/>
            <a:ext cx="8229600" cy="5016024"/>
          </a:xfrm>
        </p:spPr>
        <p:txBody>
          <a:bodyPr/>
          <a:lstStyle/>
          <a:p>
            <a:r>
              <a:rPr lang="en-GB" dirty="0" smtClean="0"/>
              <a:t>Automation and orchestration</a:t>
            </a:r>
          </a:p>
          <a:p>
            <a:r>
              <a:rPr lang="en-GB" dirty="0" smtClean="0"/>
              <a:t>Role base access</a:t>
            </a:r>
          </a:p>
          <a:p>
            <a:r>
              <a:rPr lang="en-GB" dirty="0" smtClean="0"/>
              <a:t>Installation standardization </a:t>
            </a:r>
          </a:p>
          <a:p>
            <a:r>
              <a:rPr lang="en-GB" dirty="0" smtClean="0"/>
              <a:t>Access level - </a:t>
            </a:r>
            <a:r>
              <a:rPr lang="en-GB" dirty="0" err="1" smtClean="0"/>
              <a:t>sudo</a:t>
            </a:r>
            <a:endParaRPr lang="en-GB" dirty="0" smtClean="0"/>
          </a:p>
          <a:p>
            <a:r>
              <a:rPr lang="en-GB" dirty="0" smtClean="0"/>
              <a:t>Reduce Human errors</a:t>
            </a:r>
          </a:p>
          <a:p>
            <a:r>
              <a:rPr lang="en-GB" dirty="0" smtClean="0"/>
              <a:t>Reduce Man hours and improve productivity</a:t>
            </a:r>
          </a:p>
          <a:p>
            <a:r>
              <a:rPr lang="en-GB" dirty="0" smtClean="0"/>
              <a:t>Eliminate repetitive task</a:t>
            </a:r>
          </a:p>
          <a:p>
            <a:r>
              <a:rPr lang="en-GB" dirty="0" smtClean="0"/>
              <a:t>Overcome complexity</a:t>
            </a:r>
          </a:p>
          <a:p>
            <a:r>
              <a:rPr lang="en-GB" dirty="0" smtClean="0"/>
              <a:t>Resource Usage ( CPU and Memory)</a:t>
            </a:r>
          </a:p>
          <a:p>
            <a:r>
              <a:rPr lang="en-GB" dirty="0" smtClean="0"/>
              <a:t>Community and Enterprise solutions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167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Apache / Tomcat</a:t>
            </a:r>
          </a:p>
          <a:p>
            <a:r>
              <a:rPr lang="en-GB" dirty="0" smtClean="0"/>
              <a:t>Authentication method using Vault</a:t>
            </a:r>
          </a:p>
          <a:p>
            <a:r>
              <a:rPr lang="en-GB" dirty="0" smtClean="0"/>
              <a:t>Role base model</a:t>
            </a:r>
          </a:p>
          <a:p>
            <a:r>
              <a:rPr lang="en-GB" dirty="0" smtClean="0"/>
              <a:t>Apache / Tomcat installation in Linux and Windows</a:t>
            </a:r>
          </a:p>
          <a:p>
            <a:r>
              <a:rPr lang="en-GB" dirty="0" smtClean="0"/>
              <a:t>Apply gold standard across</a:t>
            </a:r>
          </a:p>
          <a:p>
            <a:r>
              <a:rPr lang="en-GB" dirty="0" smtClean="0"/>
              <a:t>SSL </a:t>
            </a:r>
            <a:r>
              <a:rPr lang="en-GB" dirty="0" smtClean="0"/>
              <a:t>certificate</a:t>
            </a:r>
          </a:p>
          <a:p>
            <a:r>
              <a:rPr lang="en-GB" dirty="0" smtClean="0"/>
              <a:t>Deploy</a:t>
            </a:r>
            <a:r>
              <a:rPr lang="en-GB" dirty="0" smtClean="0"/>
              <a:t> </a:t>
            </a:r>
            <a:r>
              <a:rPr lang="en-GB" dirty="0" smtClean="0"/>
              <a:t>Docker </a:t>
            </a:r>
            <a:r>
              <a:rPr lang="en-GB" dirty="0" smtClean="0"/>
              <a:t>Container </a:t>
            </a:r>
          </a:p>
          <a:p>
            <a:r>
              <a:rPr lang="en-GB" dirty="0" smtClean="0"/>
              <a:t>Deploy </a:t>
            </a:r>
            <a:r>
              <a:rPr lang="en-GB" dirty="0" err="1"/>
              <a:t>W</a:t>
            </a:r>
            <a:r>
              <a:rPr lang="en-GB" dirty="0" err="1" smtClean="0"/>
              <a:t>ordpress</a:t>
            </a:r>
            <a:r>
              <a:rPr lang="en-GB" dirty="0" smtClean="0"/>
              <a:t> on Nginx</a:t>
            </a:r>
          </a:p>
          <a:p>
            <a:r>
              <a:rPr lang="en-GB" dirty="0" smtClean="0"/>
              <a:t>Deploy html file on IIS webserver</a:t>
            </a:r>
            <a:r>
              <a:rPr lang="en-GB" dirty="0" smtClean="0"/>
              <a:t> on windows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9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Reference URL’s</a:t>
            </a:r>
          </a:p>
          <a:p>
            <a:r>
              <a:rPr lang="en-GB" dirty="0">
                <a:hlinkClick r:id="rId2"/>
              </a:rPr>
              <a:t>http://docs.ansible.com/ansible/latest/intro.html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docs.ansible.com/ansible/latest/playbooks_intro.html</a:t>
            </a:r>
            <a:endParaRPr lang="en-GB" dirty="0" smtClean="0"/>
          </a:p>
          <a:p>
            <a:r>
              <a:rPr lang="en-GB" dirty="0" err="1" smtClean="0"/>
              <a:t>Ansbile</a:t>
            </a:r>
            <a:r>
              <a:rPr lang="en-GB" dirty="0" smtClean="0"/>
              <a:t> Tower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Ansible</a:t>
            </a:r>
          </a:p>
          <a:p>
            <a:r>
              <a:rPr lang="en-US" dirty="0" smtClean="0"/>
              <a:t>Benefits 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Playbooks and Roles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82" y="1062000"/>
            <a:ext cx="8504010" cy="5700307"/>
          </a:xfrm>
        </p:spPr>
        <p:txBody>
          <a:bodyPr/>
          <a:lstStyle/>
          <a:p>
            <a:pPr lvl="1"/>
            <a:endParaRPr lang="en-AU" sz="1100" b="1" dirty="0" smtClean="0"/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Simple and Powerful Automation tool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Ansible is agent less and perform functions over SSH and winrm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Cross Platform Support 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Parallel execution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Reliable and secure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Human understandable language – YAML (</a:t>
            </a:r>
            <a:r>
              <a:rPr lang="en-GB" dirty="0" err="1" smtClean="0">
                <a:latin typeface="Arial" panose="020B0604020202020204" pitchFamily="34" charset="0"/>
              </a:rPr>
              <a:t>Yaml</a:t>
            </a:r>
            <a:r>
              <a:rPr lang="en-GB" dirty="0" smtClean="0">
                <a:latin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</a:rPr>
              <a:t>Ain’t</a:t>
            </a:r>
            <a:r>
              <a:rPr lang="en-GB" dirty="0" smtClean="0">
                <a:latin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</a:rPr>
              <a:t>Markup</a:t>
            </a:r>
            <a:r>
              <a:rPr lang="en-GB" dirty="0" smtClean="0">
                <a:latin typeface="Arial" panose="020B0604020202020204" pitchFamily="34" charset="0"/>
              </a:rPr>
              <a:t> Language)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Idempotent 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Ansible has collection of module that manages various systems as well as cloud infrastructure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</a:rPr>
              <a:t>Push base mode</a:t>
            </a:r>
            <a:r>
              <a:rPr lang="en-GB" sz="1800" dirty="0" smtClean="0">
                <a:latin typeface="Arial" panose="020B0604020202020204" pitchFamily="34" charset="0"/>
              </a:rPr>
              <a:t>l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</a:rPr>
              <a:t>Role</a:t>
            </a:r>
          </a:p>
          <a:p>
            <a:pPr lvl="1"/>
            <a:endParaRPr lang="en-GB" sz="1800" dirty="0" smtClean="0">
              <a:latin typeface="Arial" panose="020B0604020202020204" pitchFamily="34" charset="0"/>
            </a:endParaRPr>
          </a:p>
          <a:p>
            <a:pPr lvl="1"/>
            <a:endParaRPr lang="en-GB" sz="18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2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/>
              <a:t>based Vs Pull 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7" y="2123990"/>
            <a:ext cx="7112366" cy="3302170"/>
          </a:xfrm>
        </p:spPr>
      </p:pic>
    </p:spTree>
    <p:extLst>
      <p:ext uri="{BB962C8B-B14F-4D97-AF65-F5344CB8AC3E}">
        <p14:creationId xmlns:p14="http://schemas.microsoft.com/office/powerpoint/2010/main" val="405168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Agentless Architecture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84" y="2222420"/>
            <a:ext cx="5467631" cy="3105310"/>
          </a:xfrm>
        </p:spPr>
      </p:pic>
    </p:spTree>
    <p:extLst>
      <p:ext uri="{BB962C8B-B14F-4D97-AF65-F5344CB8AC3E}">
        <p14:creationId xmlns:p14="http://schemas.microsoft.com/office/powerpoint/2010/main" val="256612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April 2016</a:t>
            </a:r>
            <a:endParaRPr lang="en-US" dirty="0"/>
          </a:p>
        </p:txBody>
      </p:sp>
      <p:pic>
        <p:nvPicPr>
          <p:cNvPr id="1026" name="Picture 2" descr="Image result for cicd pipeline ansi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42" y="1661531"/>
            <a:ext cx="5874689" cy="39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82" y="1062000"/>
            <a:ext cx="8504010" cy="5700307"/>
          </a:xfrm>
        </p:spPr>
        <p:txBody>
          <a:bodyPr/>
          <a:lstStyle/>
          <a:p>
            <a:pPr lvl="1"/>
            <a:endParaRPr lang="en-AU" sz="1100" b="1" dirty="0" smtClean="0"/>
          </a:p>
          <a:p>
            <a:pPr lvl="1"/>
            <a:endParaRPr lang="en-GB" sz="1800" dirty="0" smtClean="0">
              <a:latin typeface="Arial" panose="020B0604020202020204" pitchFamily="34" charset="0"/>
            </a:endParaRPr>
          </a:p>
          <a:p>
            <a:pPr lvl="1"/>
            <a:endParaRPr lang="en-GB" sz="1800" dirty="0" smtClean="0">
              <a:latin typeface="Arial" panose="020B0604020202020204" pitchFamily="34" charset="0"/>
            </a:endParaRPr>
          </a:p>
          <a:p>
            <a:pPr lvl="1"/>
            <a:endParaRPr lang="en-GB" sz="18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/>
            <a:endParaRPr lang="en-GB" sz="1200" dirty="0" smtClean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200" dirty="0" smtClean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7" y="1301151"/>
            <a:ext cx="6949440" cy="45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489075"/>
            <a:ext cx="3800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50" y="2222500"/>
            <a:ext cx="6743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light projection">
  <a:themeElements>
    <a:clrScheme name="EY light projection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EY dark print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EY dark projection">
  <a:themeElements>
    <a:clrScheme name="EY dark projection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baseline="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29D313338254C9526CEAC424CA18B" ma:contentTypeVersion="" ma:contentTypeDescription="Create a new document." ma:contentTypeScope="" ma:versionID="375d1783cbbeb2b5061329fb557af0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5C84F-3F99-4AB3-B771-3E1D06679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0407A8-EA04-4B61-ABEE-10E3A25C687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01C452-5105-43FC-984B-EA5DE8329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50338</TotalTime>
  <Words>196</Words>
  <Application>Microsoft Office PowerPoint</Application>
  <PresentationFormat>On-screen Show (4:3)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EY regular presentation 2015 v1</vt:lpstr>
      <vt:lpstr>EY light projection</vt:lpstr>
      <vt:lpstr>EY dark print</vt:lpstr>
      <vt:lpstr>EY dark projection</vt:lpstr>
      <vt:lpstr>Ansible</vt:lpstr>
      <vt:lpstr>Agenda</vt:lpstr>
      <vt:lpstr>Benefits  </vt:lpstr>
      <vt:lpstr>Push based Vs Pull Based</vt:lpstr>
      <vt:lpstr>Ansible Agentless Architecture </vt:lpstr>
      <vt:lpstr>CICD</vt:lpstr>
      <vt:lpstr>Architecture  </vt:lpstr>
      <vt:lpstr>Roles</vt:lpstr>
      <vt:lpstr>Roles</vt:lpstr>
      <vt:lpstr>Scope of Ansible</vt:lpstr>
      <vt:lpstr>Demo</vt:lpstr>
      <vt:lpstr>Q&amp;A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regular presentation</dc:title>
  <dc:creator>shiju.punnoose@xe04.ey.com</dc:creator>
  <cp:keywords>global; PowerPoint; Templates; ribbon; Branding Zone; branding; brand; office</cp:keywords>
  <cp:lastModifiedBy>Sindhuja Talusani</cp:lastModifiedBy>
  <cp:revision>976</cp:revision>
  <cp:lastPrinted>2016-03-30T03:48:17Z</cp:lastPrinted>
  <dcterms:created xsi:type="dcterms:W3CDTF">2015-04-14T23:52:46Z</dcterms:created>
  <dcterms:modified xsi:type="dcterms:W3CDTF">2018-04-20T20:00:17Z</dcterms:modified>
  <cp:contentStatus>Approved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0x010100B9D29D313338254C9526CEAC424CA18B</vt:lpwstr>
  </property>
</Properties>
</file>