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7" r:id="rId6"/>
    <p:sldId id="304" r:id="rId7"/>
    <p:sldId id="281" r:id="rId8"/>
    <p:sldId id="323" r:id="rId9"/>
    <p:sldId id="324" r:id="rId10"/>
    <p:sldId id="325" r:id="rId11"/>
    <p:sldId id="331" r:id="rId12"/>
    <p:sldId id="326" r:id="rId13"/>
    <p:sldId id="327" r:id="rId14"/>
    <p:sldId id="282" r:id="rId15"/>
    <p:sldId id="328" r:id="rId16"/>
    <p:sldId id="322" r:id="rId17"/>
    <p:sldId id="330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202C8F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5EF64-186D-A341-05D1-5DF474656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FDA86-E705-F2A5-B0F2-96EF66525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898D3-3F0A-3DD6-7F8A-25BDE3E0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57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37487-DDCC-EB31-4F6C-354A9DD1F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9A1D0-435A-60C4-7BAB-89CEC1D4D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30866-A7A0-F406-62C6-BBC472C2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99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C53E8-9AB5-4583-37B1-C3F726932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23398-9F76-CB7D-FC57-18778783C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28463-9805-E960-5E21-C4EBC8A91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0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CA5BD-C962-C49A-B004-A49927314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3B77D-3273-FEB4-F3C4-0EE1B339A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BFF55-6E0A-DA21-CBAA-1A6314E9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460B3-82EC-7EB2-149F-96CC74C17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76135B-96EC-1804-243A-490182336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EE521-7333-FF86-8C06-F2E4EDAC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E1F44-5184-097B-F504-77E88CD73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69E9A-894D-AA8D-DC8B-62BFC010D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8293B-2151-3706-7AD7-E363FA1A1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6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86B38-1E9C-1737-4BDA-89C0E0E3D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D406B4-8BC2-E91D-8800-E2829FAE5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42929-1284-95BF-D4EA-4B291CF2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3A34F-062D-FF84-8074-489B515A1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119CD7-388C-16FF-AF91-F488706B1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4FB806-DA05-5F3E-4751-00A81EF4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CUSTOMER BEHAVIOUR ANALYSIS - SHOPEASY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C394-D1DC-1E60-5A6D-2747E5228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49B1-BDFA-CA24-8A31-BFDCE698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15" y="481781"/>
            <a:ext cx="5387439" cy="3126658"/>
          </a:xfrm>
        </p:spPr>
        <p:txBody>
          <a:bodyPr/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Customer REVIEW ANALYSIS – SHOPEASY - cont.…</a:t>
            </a:r>
            <a:b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endParaRPr lang="en-US" sz="2800" b="0" i="1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852FF-41C4-DC8E-AE36-7743DFED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15" y="1622322"/>
            <a:ext cx="7452885" cy="530942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Positive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</a:rPr>
              <a:t>-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Showcase these reviews in product pages in videos/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images format, offer discounts for price related concerns.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Neutral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Need improvement and differentiation which can be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analyzed with the help of feedback surveys.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u="sng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Negative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-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Requires immediate attention by adjusting price, quality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and customer support.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2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Review Trends: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Total reviews -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Saw a dip in 2024 however recovered in 2025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which shows customer interest towards products.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Average Rating -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Though number of reviews increased in 2025,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there is a dip in rating which shows customers are not satisfied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with products/services. Improve the quality and policies to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retain the customers.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200" b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200" b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200" b="1" dirty="0">
              <a:latin typeface="Century Gothic" panose="020B0502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dirty="0"/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100" dirty="0"/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1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4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57D-A92E-9E63-E2AF-85458352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59" y="404815"/>
            <a:ext cx="5372566" cy="346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FD2D3D-C5F2-4FD9-82A4-79E5ACBD3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060" y="3975515"/>
            <a:ext cx="5372566" cy="28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5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343" y="663677"/>
            <a:ext cx="8456684" cy="1150721"/>
          </a:xfrm>
        </p:spPr>
        <p:txBody>
          <a:bodyPr/>
          <a:lstStyle/>
          <a:p>
            <a:r>
              <a:rPr lang="en-IN" sz="16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stellar" panose="020A0402060406010301" pitchFamily="18" charset="0"/>
              </a:rPr>
              <a:t>Marketing Effectiveness</a:t>
            </a:r>
            <a:br>
              <a:rPr lang="en-IN" sz="16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stellar" panose="020A0402060406010301" pitchFamily="18" charset="0"/>
              </a:rPr>
            </a:br>
            <a:br>
              <a:rPr lang="en-IN" sz="16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stellar" panose="020A0402060406010301" pitchFamily="18" charset="0"/>
              </a:rPr>
            </a:br>
            <a:br>
              <a:rPr lang="en-IN" sz="16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stellar" panose="020A0402060406010301" pitchFamily="18" charset="0"/>
              </a:rPr>
            </a:br>
            <a:endParaRPr lang="en-US" sz="1600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A04B2-348B-B116-EBDA-763E845B58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88727" y="2444693"/>
            <a:ext cx="3817951" cy="1150720"/>
          </a:xfr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B5005-F45B-857E-B4C3-FEAC10D92761}"/>
              </a:ext>
            </a:extLst>
          </p:cNvPr>
          <p:cNvSpPr txBox="1"/>
          <p:nvPr/>
        </p:nvSpPr>
        <p:spPr>
          <a:xfrm>
            <a:off x="2644877" y="1795801"/>
            <a:ext cx="51717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Retention rate shows positive trend, significantly there are opportunities for improvement.</a:t>
            </a:r>
          </a:p>
          <a:p>
            <a:endParaRPr lang="en-IN" sz="14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	To increase retention rate,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2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Enhance Customer Experience &amp; Satisfaction.</a:t>
            </a:r>
          </a:p>
          <a:p>
            <a:pPr lvl="2"/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Engage New Customers for Repeat Purchases.</a:t>
            </a: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Reduce Churn &amp; Identify Pain Points.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Set a target of 50% in 2026 and strive to achieve.</a:t>
            </a:r>
          </a:p>
          <a:p>
            <a:pPr lvl="2"/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A81BD-927D-ECD2-4C9D-2871B5E465D3}"/>
              </a:ext>
            </a:extLst>
          </p:cNvPr>
          <p:cNvSpPr txBox="1"/>
          <p:nvPr/>
        </p:nvSpPr>
        <p:spPr>
          <a:xfrm>
            <a:off x="2861187" y="4411902"/>
            <a:ext cx="48669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First time Vs. Repeat Buyers/Visitors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N" sz="1400" b="1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There are no repeat buyers, all the buyers are first time.</a:t>
            </a:r>
          </a:p>
          <a:p>
            <a:endParaRPr lang="en-IN" sz="1200" dirty="0">
              <a:latin typeface="Century Gothic" panose="020B0502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First time visitors contribute 40% of total customers. Develop the strategies to come back again by offering first time discount, loyalty incentives to push purchase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IN" sz="12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 push the repeated visitors to purchase, offer VIP programs like early access to new products, sales, referral incentives.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1AFD5-CC64-2469-F602-4C25E89A3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16" y="5304454"/>
            <a:ext cx="2129975" cy="901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1A052-C9E5-3EAE-CAE1-5DDC64703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516" y="4088023"/>
            <a:ext cx="2129975" cy="8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C771-85B0-6E20-18E5-9FCD1410F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4050-A824-613F-0683-EEB860E0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343" y="614517"/>
            <a:ext cx="8456684" cy="1150721"/>
          </a:xfrm>
        </p:spPr>
        <p:txBody>
          <a:bodyPr/>
          <a:lstStyle/>
          <a:p>
            <a:r>
              <a:rPr lang="en-IN" sz="1600" b="1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stellar" panose="020A0402060406010301" pitchFamily="18" charset="0"/>
              </a:rPr>
              <a:t>Marketing Effectiveness – CONT…</a:t>
            </a:r>
            <a:br>
              <a:rPr lang="en-IN" sz="1600" b="1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stellar" panose="020A0402060406010301" pitchFamily="18" charset="0"/>
              </a:rPr>
            </a:br>
            <a:br>
              <a:rPr lang="en-IN" sz="1600" b="1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stellar" panose="020A0402060406010301" pitchFamily="18" charset="0"/>
              </a:rPr>
            </a:br>
            <a:br>
              <a:rPr lang="en-IN" sz="1600" b="1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stellar" panose="020A0402060406010301" pitchFamily="18" charset="0"/>
              </a:rPr>
            </a:br>
            <a:r>
              <a:rPr lang="en-IN" sz="16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stellar" panose="020A0402060406010301" pitchFamily="18" charset="0"/>
              </a:rPr>
              <a:t>Top Performing Products PER REGION</a:t>
            </a:r>
            <a:br>
              <a:rPr lang="en-IN" sz="16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stellar" panose="020A0402060406010301" pitchFamily="18" charset="0"/>
              </a:rPr>
            </a:br>
            <a:endParaRPr lang="en-US" sz="1600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82EB95-3506-1247-271D-33DF81BF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81" y="1887795"/>
            <a:ext cx="7629831" cy="2349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B0EFA6-5DE5-D08A-2DDB-F6D4D8A1A708}"/>
              </a:ext>
            </a:extLst>
          </p:cNvPr>
          <p:cNvSpPr txBox="1"/>
          <p:nvPr/>
        </p:nvSpPr>
        <p:spPr>
          <a:xfrm>
            <a:off x="3224981" y="4709652"/>
            <a:ext cx="7629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High Purchase and High Engagement Products – Strong performers</a:t>
            </a:r>
            <a:r>
              <a:rPr lang="en-IN" sz="1200" dirty="0">
                <a:latin typeface="Century Gothic" panose="020B0502020202020204" pitchFamily="34" charset="0"/>
              </a:rPr>
              <a:t> - </a:t>
            </a:r>
            <a:r>
              <a:rPr lang="en-US" sz="1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Run loyalty campaigns or bundle offers to encourage repeat purchases.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Lower Purchase but High Engagement Products – Potential performers</a:t>
            </a:r>
            <a:r>
              <a:rPr lang="en-US" sz="1200" dirty="0">
                <a:latin typeface="Century Gothic" panose="020B0502020202020204" pitchFamily="34" charset="0"/>
              </a:rPr>
              <a:t> - </a:t>
            </a:r>
            <a:r>
              <a:rPr lang="en-US" sz="1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Offer limited time promotions and improvise product descriptions and images to push the conversion.</a:t>
            </a:r>
            <a:endParaRPr lang="en-IN" sz="12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8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1A2C8228-B36C-F3BF-4874-1FBB9A430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15896" cy="68580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64354F-EFE9-6998-0243-52F9FF2371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515896" y="0"/>
            <a:ext cx="6676104" cy="6858000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B0DA0-9597-36E9-9A84-072A11B0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9559A15-63D1-6E44-60DC-B4C76823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5810865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D7EFD3-083C-8184-3AC8-58A621640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865" y="0"/>
            <a:ext cx="63811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5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6017341" cy="3584566"/>
          </a:xfrm>
        </p:spPr>
        <p:txBody>
          <a:bodyPr/>
          <a:lstStyle/>
          <a:p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             Thank you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TECHNOLOGY USED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					   	 	  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Python &amp; MYSQL</a:t>
            </a:r>
            <a:br>
              <a:rPr lang="en-US" sz="2000" dirty="0">
                <a:latin typeface="Century Gothic" panose="020B0502020202020204" pitchFamily="34" charset="0"/>
              </a:rPr>
            </a:br>
            <a:r>
              <a:rPr lang="en-US" sz="20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7216" r="27216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  <a:t>PROBLEM STATEMENT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endParaRPr lang="en-US" sz="3200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966452"/>
            <a:ext cx="6878648" cy="407553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Best performing locations, products and customer segments.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Identify improvement areas and recommend strategies to enhance customer satisfaction.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Factors influencing customer engagement?.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At what stage are customers dropping off?.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Impact of customer reviews .</a:t>
            </a:r>
          </a:p>
          <a:p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00" y="550606"/>
            <a:ext cx="5259554" cy="2772697"/>
          </a:xfrm>
        </p:spPr>
        <p:txBody>
          <a:bodyPr/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REGIONAL INSIGHTS &amp; ANALYSIS – Shop EASY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endParaRPr lang="en-US" sz="2800" b="0" i="1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46" y="1632156"/>
            <a:ext cx="5259554" cy="4198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2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High-Potential Markets </a:t>
            </a:r>
            <a:r>
              <a:rPr lang="en-IN" sz="16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(Spain, Italy, Germany, UK, Austria)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600" b="1" kern="100" dirty="0">
              <a:solidFill>
                <a:schemeClr val="accent5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Strengthen Presence in Moderate Markets </a:t>
            </a:r>
            <a:r>
              <a:rPr lang="en-IN" sz="16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(Netherlands, Belgium, Sweden, Switzerland)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600" b="1" kern="100" dirty="0">
              <a:solidFill>
                <a:schemeClr val="accent5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Weak Performance in France </a:t>
            </a:r>
            <a:r>
              <a:rPr lang="en-IN" sz="16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(Paris)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600" b="1" kern="100" dirty="0">
              <a:solidFill>
                <a:schemeClr val="accent5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Expansion - </a:t>
            </a:r>
            <a:r>
              <a:rPr lang="en-IN" sz="16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expansion in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Barcelona or Valencia</a:t>
            </a:r>
            <a:r>
              <a:rPr lang="en-IN" sz="16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Madrid is performing well.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6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Resource Allocation - </a:t>
            </a:r>
            <a:r>
              <a:rPr lang="en-IN" sz="16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optimized advertising budgets </a:t>
            </a:r>
            <a:r>
              <a:rPr lang="en-IN" sz="16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performance data</a:t>
            </a:r>
            <a:endParaRPr lang="en-IN" sz="16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1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1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9A5728-AD0B-9353-9BC3-D00A9903CA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C0CAE-F665-CF74-21D2-A4BF440DF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94" y="410780"/>
            <a:ext cx="4356732" cy="644722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F056F81-7233-535F-FCE6-6FA1E163F496}"/>
              </a:ext>
            </a:extLst>
          </p:cNvPr>
          <p:cNvSpPr/>
          <p:nvPr/>
        </p:nvSpPr>
        <p:spPr>
          <a:xfrm>
            <a:off x="6449961" y="1219200"/>
            <a:ext cx="678426" cy="20647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788C880-4CC0-737E-7A8C-BC5970FCFB8E}"/>
              </a:ext>
            </a:extLst>
          </p:cNvPr>
          <p:cNvSpPr/>
          <p:nvPr/>
        </p:nvSpPr>
        <p:spPr>
          <a:xfrm>
            <a:off x="6518788" y="6459794"/>
            <a:ext cx="678426" cy="2064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F61F-BCCB-427B-D8E7-86B723839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42B9-94A8-7EEE-58D6-74605AB7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15" y="481781"/>
            <a:ext cx="5387439" cy="3126658"/>
          </a:xfrm>
        </p:spPr>
        <p:txBody>
          <a:bodyPr/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DEMOGRAPHIC INSIGHTS &amp; ANALYSIS – Shop EASY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endParaRPr lang="en-US" sz="2800" b="0" i="1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90AB2-0CCF-DE22-72BC-9FFBC7A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04336"/>
            <a:ext cx="5486400" cy="3982064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IN" sz="14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Based - 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Female-Focused Engagement (</a:t>
            </a:r>
            <a:r>
              <a:rPr lang="en-IN" sz="1400" b="1" kern="100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00FF00"/>
                </a:highlight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54%</a:t>
            </a:r>
            <a:r>
              <a:rPr lang="en-IN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Male-Focused Opportunities (</a:t>
            </a:r>
            <a:r>
              <a:rPr lang="en-IN" sz="1400" b="1" kern="100" dirty="0">
                <a:solidFill>
                  <a:schemeClr val="accent6">
                    <a:lumMod val="75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46%</a:t>
            </a:r>
            <a:r>
              <a:rPr lang="en-IN" sz="14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4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Category Based -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 Adults (18-34) - </a:t>
            </a:r>
            <a:r>
              <a:rPr lang="en-IN" sz="1400" b="1" kern="1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(Largest Group)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Mid-Age (35-44) - 25 Customers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Senior Audience (55+) - 22 Customers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Older Middle-Age (45-54) - 18 Customers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9DF2D31-067B-16CC-63AD-0C2AEA62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181" y="1376515"/>
            <a:ext cx="4198375" cy="4109885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0DBE7703-E9C4-E184-B6BC-3FEE7FE33325}"/>
              </a:ext>
            </a:extLst>
          </p:cNvPr>
          <p:cNvSpPr/>
          <p:nvPr/>
        </p:nvSpPr>
        <p:spPr>
          <a:xfrm>
            <a:off x="11277568" y="811161"/>
            <a:ext cx="275303" cy="56043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373D09F-C243-49C6-8120-9F3B46FD1885}"/>
              </a:ext>
            </a:extLst>
          </p:cNvPr>
          <p:cNvSpPr/>
          <p:nvPr/>
        </p:nvSpPr>
        <p:spPr>
          <a:xfrm>
            <a:off x="6695768" y="3372465"/>
            <a:ext cx="717755" cy="23597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72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B4C0F-F83A-36B2-594C-66A9D8495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0E3A-2914-6293-AF97-7EBCE19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15" y="481781"/>
            <a:ext cx="5387439" cy="3126658"/>
          </a:xfrm>
        </p:spPr>
        <p:txBody>
          <a:bodyPr/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Customer JOURNEY &amp; ENGAGEMENT ANALYSIS – SHOPEASY</a:t>
            </a:r>
            <a:b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endParaRPr lang="en-US" sz="2800" b="0" i="1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116B2-8F32-44A7-19E4-35E8F0CF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15" y="1622322"/>
            <a:ext cx="6489323" cy="3864077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IN" sz="14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Drop-off points -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latin typeface="Century Gothic" panose="020B0502020202020204" pitchFamily="34" charset="0"/>
              </a:rPr>
              <a:t>All drop-offs occurred at the checkout stage. Common reasons may include unexpected costs, complicated checkout processes, or payment failures.</a:t>
            </a:r>
            <a:endParaRPr lang="en-IN" sz="1200" b="1" kern="1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latin typeface="Century Gothic" panose="020B0502020202020204" pitchFamily="34" charset="0"/>
              </a:rPr>
              <a:t>Recurring Drop-Offs for specific products (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Boxing Gloves, Ski Boots, Volley ball and Surf Board</a:t>
            </a:r>
            <a:r>
              <a:rPr lang="en-US" sz="1200" b="1" dirty="0">
                <a:latin typeface="Century Gothic" panose="020B0502020202020204" pitchFamily="34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dirty="0">
                <a:latin typeface="Century Gothic" panose="020B0502020202020204" pitchFamily="34" charset="0"/>
              </a:rPr>
              <a:t>may have issues like pricing concerns, lack of trust, or missing features. Investigating customer feedback for these products could help address the problem.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1200" b="1" dirty="0">
                <a:latin typeface="Century Gothic" panose="020B0502020202020204" pitchFamily="34" charset="0"/>
              </a:rPr>
              <a:t>Ongoing issue, needs immediate attention. Possible causes from the below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200" b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200" b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200" b="1" dirty="0">
              <a:latin typeface="Century Gothic" panose="020B0502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dirty="0"/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100" dirty="0"/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1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4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60DC536-511C-7C7B-4F9F-67BE1C3D52DF}"/>
              </a:ext>
            </a:extLst>
          </p:cNvPr>
          <p:cNvSpPr/>
          <p:nvPr/>
        </p:nvSpPr>
        <p:spPr>
          <a:xfrm>
            <a:off x="11012131" y="703007"/>
            <a:ext cx="275303" cy="38837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2824-1EFB-B7A4-D289-524D975D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975" y="1199536"/>
            <a:ext cx="3759910" cy="3126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44504-32D8-FA09-92FF-ABE0EC0C4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211" y="4250212"/>
            <a:ext cx="5286013" cy="64625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DFF9C6-9F6B-E7E0-CD77-7F2D1212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50003"/>
              </p:ext>
            </p:extLst>
          </p:nvPr>
        </p:nvGraphicFramePr>
        <p:xfrm>
          <a:off x="5126562" y="5235678"/>
          <a:ext cx="5885569" cy="139126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408316">
                  <a:extLst>
                    <a:ext uri="{9D8B030D-6E8A-4147-A177-3AD203B41FA5}">
                      <a16:colId xmlns:a16="http://schemas.microsoft.com/office/drawing/2014/main" val="3196854984"/>
                    </a:ext>
                  </a:extLst>
                </a:gridCol>
                <a:gridCol w="1477253">
                  <a:extLst>
                    <a:ext uri="{9D8B030D-6E8A-4147-A177-3AD203B41FA5}">
                      <a16:colId xmlns:a16="http://schemas.microsoft.com/office/drawing/2014/main" val="1963272227"/>
                    </a:ext>
                  </a:extLst>
                </a:gridCol>
              </a:tblGrid>
              <a:tr h="2782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Simplify Checkout: </a:t>
                      </a:r>
                      <a:r>
                        <a:rPr lang="en-US" sz="1100" b="1" i="1" u="none" strike="noStrike" dirty="0">
                          <a:solidFill>
                            <a:srgbClr val="7030A0"/>
                          </a:solidFill>
                          <a:effectLst/>
                          <a:latin typeface="Century Gothic" panose="020B0502020202020204" pitchFamily="34" charset="0"/>
                        </a:rPr>
                        <a:t>Reduce unnecessary steps, allow guest checkouts.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02390"/>
                  </a:ext>
                </a:extLst>
              </a:tr>
              <a:tr h="278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Transparent Pricing: </a:t>
                      </a:r>
                      <a:r>
                        <a:rPr lang="en-US" sz="1100" b="1" i="1" u="none" strike="noStrike" dirty="0">
                          <a:solidFill>
                            <a:srgbClr val="7030A0"/>
                          </a:solidFill>
                          <a:effectLst/>
                          <a:latin typeface="Century Gothic" panose="020B0502020202020204" pitchFamily="34" charset="0"/>
                        </a:rPr>
                        <a:t>Display all costs upfront.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7381073"/>
                  </a:ext>
                </a:extLst>
              </a:tr>
              <a:tr h="2782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Payment Options: </a:t>
                      </a:r>
                      <a:r>
                        <a:rPr lang="en-US" sz="1100" b="1" i="1" u="none" strike="noStrike" dirty="0">
                          <a:solidFill>
                            <a:srgbClr val="7030A0"/>
                          </a:solidFill>
                          <a:effectLst/>
                          <a:latin typeface="Century Gothic" panose="020B0502020202020204" pitchFamily="34" charset="0"/>
                        </a:rPr>
                        <a:t>Offer multiple payment methods, including digital wallets.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362093"/>
                  </a:ext>
                </a:extLst>
              </a:tr>
              <a:tr h="2782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Cart Reminders: </a:t>
                      </a:r>
                      <a:r>
                        <a:rPr lang="en-US" sz="1100" b="1" i="1" u="none" strike="noStrike" dirty="0">
                          <a:solidFill>
                            <a:srgbClr val="7030A0"/>
                          </a:solidFill>
                          <a:effectLst/>
                          <a:latin typeface="Century Gothic" panose="020B0502020202020204" pitchFamily="34" charset="0"/>
                        </a:rPr>
                        <a:t>Send follow-up emails or notifications.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85923"/>
                  </a:ext>
                </a:extLst>
              </a:tr>
              <a:tr h="2782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i="1" u="none" strike="noStrike" dirty="0">
                          <a:solidFill>
                            <a:srgbClr val="FF0000"/>
                          </a:solidFill>
                          <a:effectLst/>
                          <a:latin typeface="Century Gothic" panose="020B0502020202020204" pitchFamily="34" charset="0"/>
                        </a:rPr>
                        <a:t>User Feedback:</a:t>
                      </a:r>
                      <a:r>
                        <a:rPr lang="en-US" sz="1100" b="1" i="1" u="none" strike="noStrike" dirty="0">
                          <a:solidFill>
                            <a:srgbClr val="7030A0"/>
                          </a:solidFill>
                          <a:effectLst/>
                          <a:latin typeface="Century Gothic" panose="020B0502020202020204" pitchFamily="34" charset="0"/>
                        </a:rPr>
                        <a:t> Collect insights from drop-off users for direct improvements.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7208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AD3011-6268-5AE5-D940-584D0BFF375C}"/>
              </a:ext>
            </a:extLst>
          </p:cNvPr>
          <p:cNvSpPr txBox="1"/>
          <p:nvPr/>
        </p:nvSpPr>
        <p:spPr>
          <a:xfrm>
            <a:off x="963562" y="5683045"/>
            <a:ext cx="351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SUGGESTION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16688C-B266-FC53-FB5B-37315C891550}"/>
              </a:ext>
            </a:extLst>
          </p:cNvPr>
          <p:cNvSpPr/>
          <p:nvPr/>
        </p:nvSpPr>
        <p:spPr>
          <a:xfrm>
            <a:off x="3610894" y="5807869"/>
            <a:ext cx="958645" cy="212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1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D75E3-B84A-A60A-ADB2-CEC9C6E6A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E354-DC65-CC8D-031A-20226A5B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15" y="481781"/>
            <a:ext cx="5387439" cy="3126658"/>
          </a:xfrm>
        </p:spPr>
        <p:txBody>
          <a:bodyPr/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Customer JOURNEY &amp; ENGAGEMENT ANALYSIS – SHOPEASY - cont.…</a:t>
            </a:r>
            <a:b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endParaRPr lang="en-US" sz="2800" b="0" i="1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E4AE-2D0F-3583-199F-384A1AA3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15" y="1622322"/>
            <a:ext cx="7452885" cy="5309420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 Conversions -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b="1" dirty="0">
                <a:latin typeface="Century Gothic" panose="020B0502020202020204" pitchFamily="34" charset="0"/>
              </a:rPr>
              <a:t>Conversion rate is less. To increase, </a:t>
            </a:r>
          </a:p>
          <a:p>
            <a:pPr marL="633222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100" b="1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the Checkout Experience – simplify forms,</a:t>
            </a:r>
            <a:r>
              <a:rPr lang="en-IN" sz="11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Guest Checkout Option, Auto-Fill &amp; Payment Preferences</a:t>
            </a:r>
            <a:r>
              <a:rPr lang="en-IN" sz="11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1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100" b="1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3222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1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Trust &amp; Transparency - Clear Pricing, Trust Signals , Live Support</a:t>
            </a:r>
          </a:p>
          <a:p>
            <a:pPr marL="633222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1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Payment Options &amp; Speed</a:t>
            </a:r>
            <a:endParaRPr lang="en-IN" sz="1100" b="1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3222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1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 Abandoned Cart Recovery</a:t>
            </a:r>
          </a:p>
          <a:p>
            <a:pPr marL="633222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1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 Post-Purchase Engagement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Average Duration spent on each stage - Enhancement to increase engagement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200" b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200" b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200" b="1" dirty="0">
              <a:latin typeface="Century Gothic" panose="020B0502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dirty="0"/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100" dirty="0"/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1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4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855B05-6E4D-1CED-2708-7CC92DE7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696" y="2056395"/>
            <a:ext cx="2871053" cy="1058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116816-DC50-B5D2-41D6-A7F659010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696" y="4694904"/>
            <a:ext cx="2743200" cy="1715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78575D-3B1D-8D33-5ED2-99224AED1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211" y="5068176"/>
            <a:ext cx="6651924" cy="15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26C1D-C610-45B7-031B-FA254EB06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CA10-DB55-1B7C-89A1-6462D905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15" y="481781"/>
            <a:ext cx="5387439" cy="3126658"/>
          </a:xfrm>
        </p:spPr>
        <p:txBody>
          <a:bodyPr/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Customer JOURNEY &amp; ENGAGEMENT ANALYSIS – SHOPEASY - cont.…</a:t>
            </a:r>
            <a:b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b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endParaRPr lang="en-US" sz="2800" b="0" i="1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681C-2F93-2BCA-A553-53C7167C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15" y="1622322"/>
            <a:ext cx="5319285" cy="5309420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200" b="1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200" b="1" dirty="0">
              <a:latin typeface="Century Gothic" panose="020B0502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dirty="0"/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100" dirty="0"/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US" sz="11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400" b="1" kern="10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31BCA-6A44-23CF-83D4-F2902519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155" y="1779639"/>
            <a:ext cx="5575562" cy="424753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B5F485-F1E4-FE23-4000-9E595518C997}"/>
              </a:ext>
            </a:extLst>
          </p:cNvPr>
          <p:cNvSpPr/>
          <p:nvPr/>
        </p:nvSpPr>
        <p:spPr>
          <a:xfrm>
            <a:off x="1799303" y="1504336"/>
            <a:ext cx="2408903" cy="1012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IN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IN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Videos </a:t>
            </a:r>
          </a:p>
          <a:p>
            <a:pPr algn="ctr"/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IN" sz="1000" b="1" dirty="0">
                <a:solidFill>
                  <a:schemeClr val="accent1">
                    <a:lumMod val="10000"/>
                  </a:schemeClr>
                </a:solidFill>
                <a:latin typeface="Century Gothic" panose="020B0502020202020204" pitchFamily="34" charset="0"/>
              </a:rPr>
              <a:t>Strong engagement </a:t>
            </a:r>
          </a:p>
          <a:p>
            <a:pPr algn="ctr"/>
            <a:r>
              <a:rPr lang="en-IN" sz="1000" b="1" dirty="0">
                <a:solidFill>
                  <a:schemeClr val="accent1">
                    <a:lumMod val="10000"/>
                  </a:schemeClr>
                </a:solidFill>
                <a:latin typeface="Century Gothic" panose="020B0502020202020204" pitchFamily="34" charset="0"/>
              </a:rPr>
              <a:t>Experiment with video length and style to maximize retention</a:t>
            </a:r>
          </a:p>
          <a:p>
            <a:pPr algn="ctr"/>
            <a:endParaRPr lang="en-IN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endParaRPr lang="en-IN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07316A8-A25A-8EF5-80B8-FC52E4B6003C}"/>
              </a:ext>
            </a:extLst>
          </p:cNvPr>
          <p:cNvSpPr/>
          <p:nvPr/>
        </p:nvSpPr>
        <p:spPr>
          <a:xfrm>
            <a:off x="2871017" y="2517059"/>
            <a:ext cx="265470" cy="4227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2FA017-0163-DF68-CD87-4A9C8003EBBF}"/>
              </a:ext>
            </a:extLst>
          </p:cNvPr>
          <p:cNvSpPr/>
          <p:nvPr/>
        </p:nvSpPr>
        <p:spPr>
          <a:xfrm>
            <a:off x="1799303" y="2959518"/>
            <a:ext cx="2408903" cy="1012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IN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Blogs</a:t>
            </a:r>
          </a:p>
          <a:p>
            <a:pPr algn="ctr"/>
            <a:endParaRPr lang="en-IN" sz="1200" b="1" dirty="0">
              <a:solidFill>
                <a:schemeClr val="accent1">
                  <a:lumMod val="1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IN" sz="1000" b="1" dirty="0">
                <a:solidFill>
                  <a:schemeClr val="accent1">
                    <a:lumMod val="10000"/>
                  </a:schemeClr>
                </a:solidFill>
                <a:latin typeface="Century Gothic" panose="020B0502020202020204" pitchFamily="34" charset="0"/>
              </a:rPr>
              <a:t>Strong views and total clicks</a:t>
            </a:r>
          </a:p>
          <a:p>
            <a:pPr algn="ctr"/>
            <a:r>
              <a:rPr lang="en-IN" sz="1000" b="1" dirty="0">
                <a:solidFill>
                  <a:schemeClr val="accent1">
                    <a:lumMod val="10000"/>
                  </a:schemeClr>
                </a:solidFill>
                <a:latin typeface="Century Gothic" panose="020B0502020202020204" pitchFamily="34" charset="0"/>
              </a:rPr>
              <a:t>Ensure it contains headlines and internal links</a:t>
            </a:r>
          </a:p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B8AA3A-2547-5DA8-C820-3CCE7EB5111D}"/>
              </a:ext>
            </a:extLst>
          </p:cNvPr>
          <p:cNvSpPr/>
          <p:nvPr/>
        </p:nvSpPr>
        <p:spPr>
          <a:xfrm>
            <a:off x="4591665" y="3342971"/>
            <a:ext cx="363794" cy="33429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0005B3D-9503-FC92-4DF3-298B3D19C14E}"/>
              </a:ext>
            </a:extLst>
          </p:cNvPr>
          <p:cNvSpPr/>
          <p:nvPr/>
        </p:nvSpPr>
        <p:spPr>
          <a:xfrm>
            <a:off x="2871018" y="3982067"/>
            <a:ext cx="265470" cy="4228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096244-D742-172E-1D5F-275B9EB95F47}"/>
              </a:ext>
            </a:extLst>
          </p:cNvPr>
          <p:cNvSpPr/>
          <p:nvPr/>
        </p:nvSpPr>
        <p:spPr>
          <a:xfrm>
            <a:off x="1799303" y="4424521"/>
            <a:ext cx="2487562" cy="904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Social Media</a:t>
            </a:r>
          </a:p>
          <a:p>
            <a:pPr algn="ctr"/>
            <a:endParaRPr lang="en-IN" sz="1100" b="1" dirty="0">
              <a:solidFill>
                <a:schemeClr val="accent1">
                  <a:lumMod val="1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IN" sz="1000" b="1" dirty="0">
                <a:solidFill>
                  <a:schemeClr val="accent1">
                    <a:lumMod val="10000"/>
                  </a:schemeClr>
                </a:solidFill>
                <a:latin typeface="Century Gothic" panose="020B0502020202020204" pitchFamily="34" charset="0"/>
              </a:rPr>
              <a:t>Balanced</a:t>
            </a:r>
          </a:p>
          <a:p>
            <a:pPr algn="ctr"/>
            <a:r>
              <a:rPr lang="en-IN" sz="1000" b="1" dirty="0">
                <a:solidFill>
                  <a:schemeClr val="accent1">
                    <a:lumMod val="10000"/>
                  </a:schemeClr>
                </a:solidFill>
                <a:latin typeface="Century Gothic" panose="020B0502020202020204" pitchFamily="34" charset="0"/>
              </a:rPr>
              <a:t>Encourage influencer promotions</a:t>
            </a:r>
          </a:p>
          <a:p>
            <a:pPr algn="ctr"/>
            <a:r>
              <a:rPr lang="en-IN" sz="1000" b="1" dirty="0">
                <a:solidFill>
                  <a:schemeClr val="accent1">
                    <a:lumMod val="10000"/>
                  </a:schemeClr>
                </a:solidFill>
                <a:latin typeface="Century Gothic" panose="020B0502020202020204" pitchFamily="34" charset="0"/>
              </a:rPr>
              <a:t>And improve frequency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E2954BF-363C-7CCE-9B14-2F23449E53BA}"/>
              </a:ext>
            </a:extLst>
          </p:cNvPr>
          <p:cNvSpPr/>
          <p:nvPr/>
        </p:nvSpPr>
        <p:spPr>
          <a:xfrm>
            <a:off x="2871017" y="5329088"/>
            <a:ext cx="265471" cy="4522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82476A7-0A47-01AD-1B92-EFD209587662}"/>
              </a:ext>
            </a:extLst>
          </p:cNvPr>
          <p:cNvSpPr/>
          <p:nvPr/>
        </p:nvSpPr>
        <p:spPr>
          <a:xfrm>
            <a:off x="1799303" y="5781368"/>
            <a:ext cx="2487562" cy="1076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Newsletter</a:t>
            </a:r>
          </a:p>
          <a:p>
            <a:pPr algn="ctr"/>
            <a:endParaRPr lang="en-IN" sz="14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IN" sz="1000" b="1" dirty="0">
                <a:solidFill>
                  <a:schemeClr val="accent1">
                    <a:lumMod val="10000"/>
                  </a:schemeClr>
                </a:solidFill>
                <a:latin typeface="Century Gothic" panose="020B0502020202020204" pitchFamily="34" charset="0"/>
              </a:rPr>
              <a:t>Lowest engagement</a:t>
            </a:r>
          </a:p>
          <a:p>
            <a:pPr algn="ctr"/>
            <a:r>
              <a:rPr lang="en-IN" sz="1000" b="1" dirty="0">
                <a:solidFill>
                  <a:schemeClr val="accent1">
                    <a:lumMod val="10000"/>
                  </a:schemeClr>
                </a:solidFill>
                <a:latin typeface="Century Gothic" panose="020B0502020202020204" pitchFamily="34" charset="0"/>
              </a:rPr>
              <a:t>Encourage different subject lines and include more interactive elements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9815CA-9814-CB88-3B99-9F107D1D111F}"/>
              </a:ext>
            </a:extLst>
          </p:cNvPr>
          <p:cNvSpPr/>
          <p:nvPr/>
        </p:nvSpPr>
        <p:spPr>
          <a:xfrm>
            <a:off x="4567084" y="1877961"/>
            <a:ext cx="363794" cy="33429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88C335-C5FA-403F-B44D-FC612E859F0B}"/>
              </a:ext>
            </a:extLst>
          </p:cNvPr>
          <p:cNvSpPr/>
          <p:nvPr/>
        </p:nvSpPr>
        <p:spPr>
          <a:xfrm>
            <a:off x="4635238" y="4675239"/>
            <a:ext cx="363794" cy="33429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2EC1FC-21CF-E789-192E-64F802476BE6}"/>
              </a:ext>
            </a:extLst>
          </p:cNvPr>
          <p:cNvSpPr/>
          <p:nvPr/>
        </p:nvSpPr>
        <p:spPr>
          <a:xfrm>
            <a:off x="4620494" y="6056671"/>
            <a:ext cx="363794" cy="33429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840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523D-C77A-1CF3-59A1-52DD5D7D6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2E09-FD03-84F1-FA0D-1B774EFD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15" y="481781"/>
            <a:ext cx="5387439" cy="3126658"/>
          </a:xfrm>
        </p:spPr>
        <p:txBody>
          <a:bodyPr/>
          <a:lstStyle/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Customer REVIEW ANALYSIS - SHOPEASY</a:t>
            </a:r>
            <a:b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b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stellar" panose="020A0402060406010301" pitchFamily="18" charset="0"/>
              </a:rPr>
            </a:br>
            <a:endParaRPr lang="en-US" sz="2800" b="0" i="1" dirty="0">
              <a:solidFill>
                <a:schemeClr val="accent1">
                  <a:lumMod val="50000"/>
                </a:schemeClr>
              </a:solidFill>
              <a:latin typeface="Castellar" panose="020A0402060406010301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CB1F2-FC3E-641A-7905-5862BE2A8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608" y="724399"/>
            <a:ext cx="2453853" cy="3779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6D2B2-71AC-A952-9D72-8DEDDD53D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243" y="4892161"/>
            <a:ext cx="2110923" cy="11278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0A105E8-C0CA-246D-23BB-5FA434A19948}"/>
              </a:ext>
            </a:extLst>
          </p:cNvPr>
          <p:cNvSpPr/>
          <p:nvPr/>
        </p:nvSpPr>
        <p:spPr>
          <a:xfrm>
            <a:off x="324465" y="3411630"/>
            <a:ext cx="1907459" cy="103910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IN" sz="12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Avg. Rating </a:t>
            </a:r>
          </a:p>
          <a:p>
            <a:pPr algn="ctr"/>
            <a:r>
              <a:rPr lang="en-IN" sz="12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of products and its action plan</a:t>
            </a:r>
          </a:p>
          <a:p>
            <a:pPr algn="ctr"/>
            <a:r>
              <a:rPr lang="en-IN" sz="1200" dirty="0"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2BB2736-8104-595D-095B-F941C6CFDFCF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2955536" y="290833"/>
            <a:ext cx="1443456" cy="4798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741AD2B-EBA0-CB64-C8B6-D11BA403A79B}"/>
              </a:ext>
            </a:extLst>
          </p:cNvPr>
          <p:cNvCxnSpPr>
            <a:cxnSpLocks/>
            <a:stCxn id="10" idx="4"/>
            <a:endCxn id="45" idx="1"/>
          </p:cNvCxnSpPr>
          <p:nvPr/>
        </p:nvCxnSpPr>
        <p:spPr>
          <a:xfrm rot="16200000" flipH="1">
            <a:off x="2948565" y="2780369"/>
            <a:ext cx="1585219" cy="4925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9FE208-A967-42A4-A81E-FFBB58E3E821}"/>
              </a:ext>
            </a:extLst>
          </p:cNvPr>
          <p:cNvSpPr/>
          <p:nvPr/>
        </p:nvSpPr>
        <p:spPr>
          <a:xfrm>
            <a:off x="6096000" y="1428793"/>
            <a:ext cx="2133600" cy="11675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High Rated </a:t>
            </a:r>
          </a:p>
          <a:p>
            <a:pPr algn="ctr"/>
            <a:endParaRPr lang="en-IN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IN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Encourage more reviews,</a:t>
            </a:r>
            <a:r>
              <a:rPr lang="en-US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 Leverage high ratings for marketing,</a:t>
            </a:r>
            <a:r>
              <a:rPr lang="en-IN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 Ensure stock availability</a:t>
            </a:r>
            <a:endParaRPr lang="en-IN" sz="1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AB5D7D-3FDD-AEF0-C23E-3744877064A6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231924" y="3931184"/>
            <a:ext cx="3883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CFF2F72-36BB-D75F-70E9-0E8E22CFB4F6}"/>
              </a:ext>
            </a:extLst>
          </p:cNvPr>
          <p:cNvSpPr/>
          <p:nvPr/>
        </p:nvSpPr>
        <p:spPr>
          <a:xfrm>
            <a:off x="6115666" y="3293478"/>
            <a:ext cx="2212256" cy="12107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Mid Rated</a:t>
            </a:r>
          </a:p>
          <a:p>
            <a:pPr algn="ctr"/>
            <a:endParaRPr lang="en-IN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IN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Analyse negative feedback, Improve product description, price adjustment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148163B-EC35-BC46-CC42-8C506E7E0873}"/>
              </a:ext>
            </a:extLst>
          </p:cNvPr>
          <p:cNvSpPr/>
          <p:nvPr/>
        </p:nvSpPr>
        <p:spPr>
          <a:xfrm>
            <a:off x="6204153" y="5430824"/>
            <a:ext cx="2212256" cy="1210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Low Rated</a:t>
            </a:r>
          </a:p>
          <a:p>
            <a:pPr algn="ctr"/>
            <a:endParaRPr lang="en-IN" sz="10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IN" sz="1000" dirty="0">
                <a:solidFill>
                  <a:schemeClr val="tx1"/>
                </a:solidFill>
                <a:latin typeface="Century Gothic" panose="020B0502020202020204" pitchFamily="34" charset="0"/>
              </a:rPr>
              <a:t>Check for recurring issues , Offer better warranty and customer support, encourage honest reviews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7E8D53-6E72-AD9E-3496-F3C7A6118E37}"/>
              </a:ext>
            </a:extLst>
          </p:cNvPr>
          <p:cNvSpPr txBox="1"/>
          <p:nvPr/>
        </p:nvSpPr>
        <p:spPr>
          <a:xfrm>
            <a:off x="1848465" y="1989231"/>
            <a:ext cx="42672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Football Helmet (5.0), Hockey Stick (4.4), Volleyball (4.0), Climbing Rope (4.0), Running Shoes (4.0), Ski Boots (4.0), Boxing Gloves (4.0), Soccer Ball (4.0)</a:t>
            </a:r>
            <a:endParaRPr lang="en-IN" sz="1200" kern="100" dirty="0">
              <a:solidFill>
                <a:srgbClr val="00B05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000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BC4B8D-559F-4690-D5AA-4B172796D022}"/>
              </a:ext>
            </a:extLst>
          </p:cNvPr>
          <p:cNvSpPr txBox="1"/>
          <p:nvPr/>
        </p:nvSpPr>
        <p:spPr>
          <a:xfrm>
            <a:off x="2428568" y="3931185"/>
            <a:ext cx="334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Surfboard (3.89), Tennis Racket (3.86), Yoga Mat (3.71), Swim Goggles (3.67), Fitness Tracker (3.57), Golf Clubs (3.5)</a:t>
            </a:r>
            <a:endParaRPr lang="en-IN" sz="1200" b="1" dirty="0">
              <a:solidFill>
                <a:schemeClr val="accent3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15B9F6-A5EE-15B5-FC07-B853F29EF08E}"/>
              </a:ext>
            </a:extLst>
          </p:cNvPr>
          <p:cNvSpPr txBox="1"/>
          <p:nvPr/>
        </p:nvSpPr>
        <p:spPr>
          <a:xfrm>
            <a:off x="1858295" y="5456090"/>
            <a:ext cx="353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Baseball Glove (3.4), Kayak (3.4), Dumbbells (3.0), Ice Skates (3.0), Basketball (2.67)</a:t>
            </a:r>
            <a:br>
              <a:rPr lang="en-IN" sz="1200" dirty="0">
                <a:solidFill>
                  <a:srgbClr val="FF0000"/>
                </a:solidFill>
                <a:latin typeface="Century Gothic" panose="020B0502020202020204" pitchFamily="34" charset="0"/>
              </a:rPr>
            </a:br>
            <a:endParaRPr lang="en-IN" sz="1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23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{8DC4859C-8B75-483B-8D25-D229014FF055}tf78438558_win32</Template>
  <TotalTime>614</TotalTime>
  <Words>980</Words>
  <Application>Microsoft Office PowerPoint</Application>
  <PresentationFormat>Widescreen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Castellar</vt:lpstr>
      <vt:lpstr>Century Gothic</vt:lpstr>
      <vt:lpstr>Sabon Next LT</vt:lpstr>
      <vt:lpstr>Wingdings</vt:lpstr>
      <vt:lpstr>Custom</vt:lpstr>
      <vt:lpstr>CUSTOMER BEHAVIOUR ANALYSIS - SHOPEASY</vt:lpstr>
      <vt:lpstr>TECHNOLOGY USED                 Python &amp; MYSQL  </vt:lpstr>
      <vt:lpstr>PROBLEM STATEMENT  </vt:lpstr>
      <vt:lpstr>REGIONAL INSIGHTS &amp; ANALYSIS – Shop EASY     </vt:lpstr>
      <vt:lpstr>DEMOGRAPHIC INSIGHTS &amp; ANALYSIS – Shop EASY     </vt:lpstr>
      <vt:lpstr>Customer JOURNEY &amp; ENGAGEMENT ANALYSIS – SHOPEASY     </vt:lpstr>
      <vt:lpstr>Customer JOURNEY &amp; ENGAGEMENT ANALYSIS – SHOPEASY - cont.…     </vt:lpstr>
      <vt:lpstr>Customer JOURNEY &amp; ENGAGEMENT ANALYSIS – SHOPEASY - cont.…      </vt:lpstr>
      <vt:lpstr>Customer REVIEW ANALYSIS - SHOPEASY      </vt:lpstr>
      <vt:lpstr>Customer REVIEW ANALYSIS – SHOPEASY - cont.…     </vt:lpstr>
      <vt:lpstr>Marketing Effectiveness   </vt:lpstr>
      <vt:lpstr>Marketing Effectiveness – CONT…   Top Performing Products PER REGION </vt:lpstr>
      <vt:lpstr>PowerPoint Presentation</vt:lpstr>
      <vt:lpstr>PowerPoint Presentation</vt:lpstr>
      <vt:lpstr>               Thank you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Sindhuja Jayaprakash</dc:creator>
  <cp:lastModifiedBy>Sindhuja Jayaprakash</cp:lastModifiedBy>
  <cp:revision>6</cp:revision>
  <dcterms:created xsi:type="dcterms:W3CDTF">2025-02-25T07:22:46Z</dcterms:created>
  <dcterms:modified xsi:type="dcterms:W3CDTF">2025-02-26T07:57:11Z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