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79" r:id="rId6"/>
    <p:sldId id="280" r:id="rId7"/>
    <p:sldId id="281" r:id="rId8"/>
    <p:sldId id="282" r:id="rId9"/>
    <p:sldId id="283" r:id="rId10"/>
    <p:sldId id="284" r:id="rId11"/>
    <p:sldId id="285" r:id="rId12"/>
    <p:sldId id="286" r:id="rId13"/>
    <p:sldId id="287" r:id="rId14"/>
    <p:sldId id="289" r:id="rId15"/>
    <p:sldId id="290"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CA0CD-11EF-F589-9A8C-1F5BF7F36A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591390-AE55-D3B0-A0B4-F0AA04B8F9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4C9312-0D8F-B715-61F9-D660DF84B2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B18C2B-CC88-5E5F-DA43-4FDCF5D7BA9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6895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321C2-CC40-1148-7E2F-D013FF079B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3A563B-4487-B567-2A0E-FFBF161F17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34E2C9-81DC-DA39-F8B5-B0A910001C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8043C-72A3-C7CB-3C90-BFF4716A20E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3869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AA5A5-1040-1794-87F3-8E5FBE696D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36C957-BC07-8326-0BCF-7F2487FF9B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CE953A-9210-5C28-C730-41A8D24476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D0938A-EDC8-80F7-D832-EB552BF623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2979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43D47-7268-31DF-3B4F-AA59E4E95C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6FEA81-6D0A-94AD-DABA-5AABB8EFE7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0536A7-CA39-C7BF-9548-F6E808D1C7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3741AF-1657-573D-F44F-CD725168C18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775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7AA28-6676-5B75-DFC1-3B2C53C195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C495F9-C052-F0F6-02CC-D46D3EE7BC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BF8FE-4D33-ADCA-5C03-84F8D4A83A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F3DD61-1ADC-1CF7-E529-C7B78E1C1EE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8130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CF7EA-7336-3771-5EE8-10A6D695A3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EB838D-3591-1EF7-5549-45C8922C4F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C04BF7-E9DD-F270-F1D6-A2066AE6B6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43E381-5168-2094-991E-9EFEB9883E9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094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F7D29-0C72-1317-95FC-198DE724D6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5382A2-0BE9-CD77-37EA-0196943421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AF068E-F356-6406-4946-39052E803F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8EF0E1-5AE3-01D0-DCB9-2865261FD4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218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2CA83-4CF5-AAB5-487E-4F472AB552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7BDC0-CF7B-DB92-C410-281695621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6AAEBF-C9AD-9C90-BDCF-5CF3AE8B6E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0A4534-3482-143F-954C-004944EDC69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292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08B9B-52B0-8467-6C46-11D95F9D3E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475A77-A840-4885-8A88-85DA61FD5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530E0C-FD41-0361-A24B-84FB3F7C6F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32CC2E-FAE4-C8B1-ACCF-8A1A3D073CB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2824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ED134-C91A-983A-4F56-30BC90619D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E3BC1-9315-D8A4-8526-8F904C98D6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05FF37-8355-9C21-6E3E-035ABEDE65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018EB1-8345-E746-4A50-2ED221B5E1E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7144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6/29/2025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6/29/2025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9.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11.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6.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7.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8.xml"/><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8.png"/><Relationship Id="rId5" Type="http://schemas.openxmlformats.org/officeDocument/2006/relationships/image" Target="../media/image7.jpeg"/><Relationship Id="rId10" Type="http://schemas.openxmlformats.org/officeDocument/2006/relationships/image" Target="../media/image21.png"/><Relationship Id="rId4" Type="http://schemas.openxmlformats.org/officeDocument/2006/relationships/image" Target="../media/image1.jpe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2000" b="1" dirty="0">
                <a:effectLst/>
                <a:latin typeface="Castellar" panose="020A0402060406010301" pitchFamily="18" charset="0"/>
              </a:rPr>
              <a:t>Nutri-Class: Food Classification Using Nutritional Data</a:t>
            </a:r>
            <a:endParaRPr lang="en-US" sz="2000" b="1" dirty="0">
              <a:latin typeface="Castellar" panose="020A0402060406010301" pitchFamily="18"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073E825C-2589-2182-6D0F-6169792B6F19}"/>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A4366DA-CDA5-F415-B474-8B66F917C7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A379DF6B-4420-499D-8287-9EC877635E6B}"/>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
            <a:ext cx="6773216" cy="6857990"/>
          </a:xfrm>
          <a:prstGeom prst="rect">
            <a:avLst/>
          </a:prstGeom>
          <a:ln w="228600" cap="sq" cmpd="thickThin">
            <a:noFill/>
            <a:prstDash val="solid"/>
            <a:miter lim="800000"/>
          </a:ln>
          <a:effectLst>
            <a:innerShdw blurRad="76200">
              <a:srgbClr val="000000"/>
            </a:innerShdw>
          </a:effectLst>
        </p:spPr>
      </p:pic>
      <p:pic>
        <p:nvPicPr>
          <p:cNvPr id="57" name="Picture 56">
            <a:extLst>
              <a:ext uri="{FF2B5EF4-FFF2-40B4-BE49-F238E27FC236}">
                <a16:creationId xmlns:a16="http://schemas.microsoft.com/office/drawing/2014/main" id="{E4A7909E-12E8-E202-5C56-919803886E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290820EB-8E81-4E15-D8D8-332151D6BFE8}"/>
              </a:ext>
            </a:extLst>
          </p:cNvPr>
          <p:cNvSpPr>
            <a:spLocks noGrp="1"/>
          </p:cNvSpPr>
          <p:nvPr>
            <p:ph type="title"/>
          </p:nvPr>
        </p:nvSpPr>
        <p:spPr>
          <a:xfrm>
            <a:off x="6900493" y="255640"/>
            <a:ext cx="4538124" cy="865238"/>
          </a:xfrm>
        </p:spPr>
        <p:txBody>
          <a:bodyPr anchor="b">
            <a:normAutofit/>
          </a:bodyPr>
          <a:lstStyle/>
          <a:p>
            <a:pPr algn="l"/>
            <a:r>
              <a:rPr lang="en-US" sz="2400" b="1" dirty="0">
                <a:latin typeface="Copperplate Gothic Bold" panose="020E0705020206020404" pitchFamily="34" charset="0"/>
              </a:rPr>
              <a:t>Feature Scaling</a:t>
            </a:r>
            <a:endParaRPr lang="en-US" sz="2000" b="1" dirty="0">
              <a:latin typeface="Copperplate Gothic Bold" panose="020E0705020206020404" pitchFamily="34" charset="0"/>
            </a:endParaRPr>
          </a:p>
        </p:txBody>
      </p:sp>
      <p:sp>
        <p:nvSpPr>
          <p:cNvPr id="24" name="Content Placeholder 2">
            <a:extLst>
              <a:ext uri="{FF2B5EF4-FFF2-40B4-BE49-F238E27FC236}">
                <a16:creationId xmlns:a16="http://schemas.microsoft.com/office/drawing/2014/main" id="{76C58EFE-97AC-A80E-5088-1F61D1084C7A}"/>
              </a:ext>
            </a:extLst>
          </p:cNvPr>
          <p:cNvSpPr>
            <a:spLocks noGrp="1"/>
          </p:cNvSpPr>
          <p:nvPr>
            <p:ph idx="1"/>
          </p:nvPr>
        </p:nvSpPr>
        <p:spPr>
          <a:xfrm>
            <a:off x="6900492" y="1288026"/>
            <a:ext cx="4538123" cy="5899355"/>
          </a:xfrm>
        </p:spPr>
        <p:txBody>
          <a:bodyPr anchor="t">
            <a:noAutofit/>
          </a:bodyPr>
          <a:lstStyle/>
          <a:p>
            <a:pPr marL="36900" indent="0">
              <a:buNone/>
            </a:pPr>
            <a:r>
              <a:rPr lang="en-US" sz="2000" dirty="0">
                <a:effectLst/>
              </a:rPr>
              <a:t>	</a:t>
            </a:r>
          </a:p>
          <a:p>
            <a:r>
              <a:rPr lang="en-US" i="1" dirty="0">
                <a:effectLst/>
              </a:rPr>
              <a:t>Nutrition scores like Calories, protein etc.. have different scales. So, </a:t>
            </a:r>
            <a:r>
              <a:rPr lang="en-US" b="1" i="1" dirty="0">
                <a:effectLst/>
              </a:rPr>
              <a:t>standard scaling</a:t>
            </a:r>
            <a:r>
              <a:rPr lang="en-US" i="1" dirty="0">
                <a:effectLst/>
              </a:rPr>
              <a:t> is applied to all those nutritional features to make it common scaling.</a:t>
            </a:r>
            <a:endParaRPr lang="en-US" dirty="0">
              <a:effectLst/>
            </a:endParaRPr>
          </a:p>
          <a:p>
            <a:endParaRPr lang="en-US" sz="2000" dirty="0"/>
          </a:p>
          <a:p>
            <a:endParaRPr lang="en-US" sz="2000" dirty="0"/>
          </a:p>
          <a:p>
            <a:endParaRPr lang="en-US" sz="2000" dirty="0"/>
          </a:p>
        </p:txBody>
      </p:sp>
      <p:pic>
        <p:nvPicPr>
          <p:cNvPr id="6" name="Picture 5">
            <a:extLst>
              <a:ext uri="{FF2B5EF4-FFF2-40B4-BE49-F238E27FC236}">
                <a16:creationId xmlns:a16="http://schemas.microsoft.com/office/drawing/2014/main" id="{62A6C7F2-9B08-3D90-3EFB-021CFE12EAFD}"/>
              </a:ext>
            </a:extLst>
          </p:cNvPr>
          <p:cNvPicPr>
            <a:picLocks noChangeAspect="1"/>
          </p:cNvPicPr>
          <p:nvPr/>
        </p:nvPicPr>
        <p:blipFill>
          <a:blip r:embed="rId7"/>
          <a:stretch>
            <a:fillRect/>
          </a:stretch>
        </p:blipFill>
        <p:spPr>
          <a:xfrm>
            <a:off x="-1" y="715299"/>
            <a:ext cx="6773215" cy="1906092"/>
          </a:xfrm>
          <a:prstGeom prst="rect">
            <a:avLst/>
          </a:prstGeom>
        </p:spPr>
      </p:pic>
      <p:pic>
        <p:nvPicPr>
          <p:cNvPr id="9" name="Picture 8">
            <a:extLst>
              <a:ext uri="{FF2B5EF4-FFF2-40B4-BE49-F238E27FC236}">
                <a16:creationId xmlns:a16="http://schemas.microsoft.com/office/drawing/2014/main" id="{06979663-DDB2-B5C3-0D9A-4BB1FA4F049C}"/>
              </a:ext>
            </a:extLst>
          </p:cNvPr>
          <p:cNvPicPr>
            <a:picLocks noChangeAspect="1"/>
          </p:cNvPicPr>
          <p:nvPr/>
        </p:nvPicPr>
        <p:blipFill>
          <a:blip r:embed="rId8"/>
          <a:stretch>
            <a:fillRect/>
          </a:stretch>
        </p:blipFill>
        <p:spPr>
          <a:xfrm>
            <a:off x="0" y="3903406"/>
            <a:ext cx="6732211" cy="1906092"/>
          </a:xfrm>
          <a:prstGeom prst="rect">
            <a:avLst/>
          </a:prstGeom>
        </p:spPr>
      </p:pic>
    </p:spTree>
    <p:extLst>
      <p:ext uri="{BB962C8B-B14F-4D97-AF65-F5344CB8AC3E}">
        <p14:creationId xmlns:p14="http://schemas.microsoft.com/office/powerpoint/2010/main" val="177273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AA4FF2FA-AA67-826C-5632-9047A2D39149}"/>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C6F8F89-5187-9838-6215-72B65E2C2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F2B3108E-D1B8-9706-D147-E75B132E02C5}"/>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
            <a:ext cx="6773216" cy="6857990"/>
          </a:xfrm>
          <a:prstGeom prst="rect">
            <a:avLst/>
          </a:prstGeom>
          <a:ln w="228600" cap="sq" cmpd="thickThin">
            <a:noFill/>
            <a:prstDash val="solid"/>
            <a:miter lim="800000"/>
          </a:ln>
          <a:effectLst>
            <a:innerShdw blurRad="76200">
              <a:srgbClr val="000000"/>
            </a:innerShdw>
          </a:effectLst>
        </p:spPr>
      </p:pic>
      <p:pic>
        <p:nvPicPr>
          <p:cNvPr id="57" name="Picture 56">
            <a:extLst>
              <a:ext uri="{FF2B5EF4-FFF2-40B4-BE49-F238E27FC236}">
                <a16:creationId xmlns:a16="http://schemas.microsoft.com/office/drawing/2014/main" id="{611C0176-D483-DB82-0437-0996D0EC66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333DFD37-F676-91E3-E2C5-59C6D41FC98C}"/>
              </a:ext>
            </a:extLst>
          </p:cNvPr>
          <p:cNvSpPr>
            <a:spLocks noGrp="1"/>
          </p:cNvSpPr>
          <p:nvPr>
            <p:ph type="title"/>
          </p:nvPr>
        </p:nvSpPr>
        <p:spPr>
          <a:xfrm>
            <a:off x="6900493" y="255640"/>
            <a:ext cx="4538124" cy="865238"/>
          </a:xfrm>
        </p:spPr>
        <p:txBody>
          <a:bodyPr anchor="b">
            <a:normAutofit/>
          </a:bodyPr>
          <a:lstStyle/>
          <a:p>
            <a:pPr algn="l"/>
            <a:r>
              <a:rPr lang="en-US" sz="2400" b="1" dirty="0">
                <a:latin typeface="Copperplate Gothic Bold" panose="020E0705020206020404" pitchFamily="34" charset="0"/>
              </a:rPr>
              <a:t>Feature Importance</a:t>
            </a:r>
            <a:endParaRPr lang="en-US" sz="2000" b="1" dirty="0">
              <a:latin typeface="Copperplate Gothic Bold" panose="020E0705020206020404" pitchFamily="34" charset="0"/>
            </a:endParaRPr>
          </a:p>
        </p:txBody>
      </p:sp>
      <p:sp>
        <p:nvSpPr>
          <p:cNvPr id="24" name="Content Placeholder 2">
            <a:extLst>
              <a:ext uri="{FF2B5EF4-FFF2-40B4-BE49-F238E27FC236}">
                <a16:creationId xmlns:a16="http://schemas.microsoft.com/office/drawing/2014/main" id="{0A9C71F6-7454-1648-5337-3C20A83E6BA7}"/>
              </a:ext>
            </a:extLst>
          </p:cNvPr>
          <p:cNvSpPr>
            <a:spLocks noGrp="1"/>
          </p:cNvSpPr>
          <p:nvPr>
            <p:ph idx="1"/>
          </p:nvPr>
        </p:nvSpPr>
        <p:spPr>
          <a:xfrm>
            <a:off x="6900492" y="1288026"/>
            <a:ext cx="4538123" cy="5899355"/>
          </a:xfrm>
        </p:spPr>
        <p:txBody>
          <a:bodyPr anchor="t">
            <a:noAutofit/>
          </a:bodyPr>
          <a:lstStyle/>
          <a:p>
            <a:pPr marL="36900" indent="0">
              <a:buNone/>
            </a:pPr>
            <a:r>
              <a:rPr lang="en-US" sz="2000" dirty="0">
                <a:effectLst/>
              </a:rPr>
              <a:t>	</a:t>
            </a:r>
          </a:p>
          <a:p>
            <a:r>
              <a:rPr lang="en-US" i="1" dirty="0">
                <a:effectLst/>
              </a:rPr>
              <a:t>Opted for Tree based ensemble model - </a:t>
            </a:r>
            <a:r>
              <a:rPr lang="en-US" b="1" i="1" dirty="0" err="1">
                <a:effectLst/>
              </a:rPr>
              <a:t>RandomForestClassifier</a:t>
            </a:r>
            <a:r>
              <a:rPr lang="en-US" i="1" dirty="0">
                <a:effectLst/>
              </a:rPr>
              <a:t> to do the feature selection.</a:t>
            </a:r>
          </a:p>
          <a:p>
            <a:endParaRPr lang="en-US" i="1" dirty="0">
              <a:effectLst/>
            </a:endParaRPr>
          </a:p>
          <a:p>
            <a:r>
              <a:rPr lang="en-US" i="1" dirty="0">
                <a:effectLst/>
              </a:rPr>
              <a:t>Top 6 features were selected to do the model building.</a:t>
            </a:r>
            <a:endParaRPr lang="en-US" dirty="0">
              <a:effectLst/>
            </a:endParaRPr>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043BEB43-A361-F22B-A1B4-9A634A968BA4}"/>
              </a:ext>
            </a:extLst>
          </p:cNvPr>
          <p:cNvPicPr>
            <a:picLocks noChangeAspect="1"/>
          </p:cNvPicPr>
          <p:nvPr/>
        </p:nvPicPr>
        <p:blipFill>
          <a:blip r:embed="rId7"/>
          <a:stretch>
            <a:fillRect/>
          </a:stretch>
        </p:blipFill>
        <p:spPr>
          <a:xfrm>
            <a:off x="245806" y="255640"/>
            <a:ext cx="6086167" cy="6261919"/>
          </a:xfrm>
          <a:prstGeom prst="rect">
            <a:avLst/>
          </a:prstGeom>
        </p:spPr>
      </p:pic>
    </p:spTree>
    <p:extLst>
      <p:ext uri="{BB962C8B-B14F-4D97-AF65-F5344CB8AC3E}">
        <p14:creationId xmlns:p14="http://schemas.microsoft.com/office/powerpoint/2010/main" val="130300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5A06AA50-168E-B14E-27D0-74564ED08C5B}"/>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1DF6DE3-3F9E-A699-0904-E13CA61F7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304F121C-F83E-261E-8DD3-309F7A2AC66F}"/>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
            <a:ext cx="8042788" cy="6857990"/>
          </a:xfrm>
          <a:prstGeom prst="rect">
            <a:avLst/>
          </a:prstGeom>
          <a:ln w="228600" cap="sq" cmpd="thickThin">
            <a:noFill/>
            <a:prstDash val="solid"/>
            <a:miter lim="800000"/>
          </a:ln>
          <a:effectLst>
            <a:innerShdw blurRad="76200">
              <a:srgbClr val="000000"/>
            </a:innerShdw>
          </a:effectLst>
        </p:spPr>
      </p:pic>
      <p:pic>
        <p:nvPicPr>
          <p:cNvPr id="57" name="Picture 56">
            <a:extLst>
              <a:ext uri="{FF2B5EF4-FFF2-40B4-BE49-F238E27FC236}">
                <a16:creationId xmlns:a16="http://schemas.microsoft.com/office/drawing/2014/main" id="{789D6590-D354-9EE6-FDD7-7F89F4351C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7AC9C5D7-AEF5-E5D8-91B0-06AB8E9E67E9}"/>
              </a:ext>
            </a:extLst>
          </p:cNvPr>
          <p:cNvSpPr>
            <a:spLocks noGrp="1"/>
          </p:cNvSpPr>
          <p:nvPr>
            <p:ph type="title"/>
          </p:nvPr>
        </p:nvSpPr>
        <p:spPr>
          <a:xfrm>
            <a:off x="8042783" y="255639"/>
            <a:ext cx="4149216" cy="1032375"/>
          </a:xfrm>
        </p:spPr>
        <p:txBody>
          <a:bodyPr anchor="b">
            <a:normAutofit/>
          </a:bodyPr>
          <a:lstStyle/>
          <a:p>
            <a:pPr algn="l"/>
            <a:r>
              <a:rPr lang="en-US" sz="2400" b="1" dirty="0">
                <a:latin typeface="Copperplate Gothic Bold" panose="020E0705020206020404" pitchFamily="34" charset="0"/>
              </a:rPr>
              <a:t>MODEL EVALUATION &amp; PERFORMANCE</a:t>
            </a:r>
            <a:endParaRPr lang="en-US" sz="2000" b="1" dirty="0">
              <a:latin typeface="Copperplate Gothic Bold" panose="020E0705020206020404" pitchFamily="34" charset="0"/>
            </a:endParaRPr>
          </a:p>
        </p:txBody>
      </p:sp>
      <p:sp>
        <p:nvSpPr>
          <p:cNvPr id="24" name="Content Placeholder 2">
            <a:extLst>
              <a:ext uri="{FF2B5EF4-FFF2-40B4-BE49-F238E27FC236}">
                <a16:creationId xmlns:a16="http://schemas.microsoft.com/office/drawing/2014/main" id="{4E7397ED-2F52-F58B-F74A-7771A5D0EFBB}"/>
              </a:ext>
            </a:extLst>
          </p:cNvPr>
          <p:cNvSpPr>
            <a:spLocks noGrp="1"/>
          </p:cNvSpPr>
          <p:nvPr>
            <p:ph idx="1"/>
          </p:nvPr>
        </p:nvSpPr>
        <p:spPr>
          <a:xfrm>
            <a:off x="8042784" y="1288026"/>
            <a:ext cx="4149216" cy="5899355"/>
          </a:xfrm>
        </p:spPr>
        <p:txBody>
          <a:bodyPr anchor="t">
            <a:noAutofit/>
          </a:bodyPr>
          <a:lstStyle/>
          <a:p>
            <a:pPr marL="36900" indent="0">
              <a:buNone/>
            </a:pPr>
            <a:r>
              <a:rPr lang="en-US" sz="2000" dirty="0">
                <a:effectLst/>
              </a:rPr>
              <a:t>	</a:t>
            </a:r>
          </a:p>
          <a:p>
            <a:r>
              <a:rPr lang="en-US" i="1" dirty="0">
                <a:effectLst/>
              </a:rPr>
              <a:t>7 Classifier models were built.</a:t>
            </a:r>
          </a:p>
          <a:p>
            <a:r>
              <a:rPr lang="en-US" sz="2000" dirty="0"/>
              <a:t>Out of which </a:t>
            </a:r>
          </a:p>
          <a:p>
            <a:pPr lvl="1"/>
            <a:r>
              <a:rPr lang="en-US" sz="1800" dirty="0"/>
              <a:t>XG boost, </a:t>
            </a:r>
          </a:p>
          <a:p>
            <a:pPr lvl="1"/>
            <a:r>
              <a:rPr lang="en-US" sz="1800" dirty="0"/>
              <a:t>SVM, </a:t>
            </a:r>
          </a:p>
          <a:p>
            <a:pPr lvl="1"/>
            <a:r>
              <a:rPr lang="en-US" sz="1800" dirty="0"/>
              <a:t>Gradient Boost, </a:t>
            </a:r>
          </a:p>
          <a:p>
            <a:pPr lvl="1"/>
            <a:r>
              <a:rPr lang="en-US" sz="1800" dirty="0"/>
              <a:t>Logistic regression model performs well.</a:t>
            </a:r>
          </a:p>
          <a:p>
            <a:endParaRPr lang="en-US" sz="2000" dirty="0"/>
          </a:p>
          <a:p>
            <a:endParaRPr lang="en-US" sz="2000" dirty="0"/>
          </a:p>
        </p:txBody>
      </p:sp>
      <p:pic>
        <p:nvPicPr>
          <p:cNvPr id="6" name="Picture 5">
            <a:extLst>
              <a:ext uri="{FF2B5EF4-FFF2-40B4-BE49-F238E27FC236}">
                <a16:creationId xmlns:a16="http://schemas.microsoft.com/office/drawing/2014/main" id="{52517085-4BA6-9CA6-AA06-6259F8AF79D2}"/>
              </a:ext>
            </a:extLst>
          </p:cNvPr>
          <p:cNvPicPr>
            <a:picLocks noChangeAspect="1"/>
          </p:cNvPicPr>
          <p:nvPr/>
        </p:nvPicPr>
        <p:blipFill>
          <a:blip r:embed="rId7"/>
          <a:stretch>
            <a:fillRect/>
          </a:stretch>
        </p:blipFill>
        <p:spPr>
          <a:xfrm>
            <a:off x="684877" y="255640"/>
            <a:ext cx="4974549" cy="2986548"/>
          </a:xfrm>
          <a:prstGeom prst="rect">
            <a:avLst/>
          </a:prstGeom>
        </p:spPr>
      </p:pic>
      <p:pic>
        <p:nvPicPr>
          <p:cNvPr id="8" name="Picture 7">
            <a:extLst>
              <a:ext uri="{FF2B5EF4-FFF2-40B4-BE49-F238E27FC236}">
                <a16:creationId xmlns:a16="http://schemas.microsoft.com/office/drawing/2014/main" id="{5D6354D8-1277-7E3D-5BA4-E55B513129A6}"/>
              </a:ext>
            </a:extLst>
          </p:cNvPr>
          <p:cNvPicPr>
            <a:picLocks noChangeAspect="1"/>
          </p:cNvPicPr>
          <p:nvPr/>
        </p:nvPicPr>
        <p:blipFill>
          <a:blip r:embed="rId8"/>
          <a:stretch>
            <a:fillRect/>
          </a:stretch>
        </p:blipFill>
        <p:spPr>
          <a:xfrm>
            <a:off x="-3" y="3242188"/>
            <a:ext cx="8042787" cy="3615812"/>
          </a:xfrm>
          <a:prstGeom prst="rect">
            <a:avLst/>
          </a:prstGeom>
        </p:spPr>
      </p:pic>
    </p:spTree>
    <p:extLst>
      <p:ext uri="{BB962C8B-B14F-4D97-AF65-F5344CB8AC3E}">
        <p14:creationId xmlns:p14="http://schemas.microsoft.com/office/powerpoint/2010/main" val="6930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8A3A-7F5F-7317-C8A2-B33305062802}"/>
              </a:ext>
            </a:extLst>
          </p:cNvPr>
          <p:cNvSpPr>
            <a:spLocks noGrp="1"/>
          </p:cNvSpPr>
          <p:nvPr>
            <p:ph type="title"/>
          </p:nvPr>
        </p:nvSpPr>
        <p:spPr>
          <a:xfrm>
            <a:off x="913795" y="609599"/>
            <a:ext cx="10353762" cy="5614219"/>
          </a:xfrm>
        </p:spPr>
        <p:txBody>
          <a:bodyPr>
            <a:normAutofit/>
          </a:bodyPr>
          <a:lstStyle/>
          <a:p>
            <a:r>
              <a:rPr lang="en-IN" dirty="0"/>
              <a:t>THANK YOU</a:t>
            </a:r>
            <a:br>
              <a:rPr lang="en-IN" dirty="0"/>
            </a:br>
            <a:br>
              <a:rPr lang="en-IN" dirty="0"/>
            </a:br>
            <a:br>
              <a:rPr lang="en-IN" dirty="0"/>
            </a:br>
            <a:r>
              <a:rPr lang="en-IN" dirty="0"/>
              <a:t>						</a:t>
            </a:r>
            <a:r>
              <a:rPr lang="en-IN" sz="2400" dirty="0"/>
              <a:t>						- SINDHUJA J</a:t>
            </a:r>
            <a:br>
              <a:rPr lang="en-IN" sz="2400" dirty="0"/>
            </a:br>
            <a:endParaRPr lang="en-IN" sz="2400" dirty="0"/>
          </a:p>
        </p:txBody>
      </p:sp>
    </p:spTree>
    <p:extLst>
      <p:ext uri="{BB962C8B-B14F-4D97-AF65-F5344CB8AC3E}">
        <p14:creationId xmlns:p14="http://schemas.microsoft.com/office/powerpoint/2010/main" val="137134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latin typeface="Copperplate Gothic Bold" panose="020E0705020206020404" pitchFamily="34" charset="0"/>
              </a:rPr>
              <a:t>Objective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i="1" dirty="0"/>
              <a:t>Robust Classification System</a:t>
            </a:r>
          </a:p>
          <a:p>
            <a:r>
              <a:rPr lang="en-US" sz="2400" i="1" dirty="0"/>
              <a:t>Gain Insights</a:t>
            </a:r>
          </a:p>
          <a:p>
            <a:r>
              <a:rPr lang="en-US" sz="2400" i="1" dirty="0"/>
              <a:t>Compare multiple classifiers</a:t>
            </a:r>
          </a:p>
          <a:p>
            <a:endParaRPr lang="en-US" sz="2400" dirty="0"/>
          </a:p>
          <a:p>
            <a:endParaRPr lang="en-US" sz="2400" dirty="0"/>
          </a:p>
          <a:p>
            <a:r>
              <a:rPr lang="en-US" sz="2400" i="1" dirty="0"/>
              <a:t>Machine Learning </a:t>
            </a:r>
          </a:p>
          <a:p>
            <a:endParaRPr lang="en-US" sz="2400" dirty="0"/>
          </a:p>
        </p:txBody>
      </p:sp>
      <p:sp>
        <p:nvSpPr>
          <p:cNvPr id="4" name="Title 1">
            <a:extLst>
              <a:ext uri="{FF2B5EF4-FFF2-40B4-BE49-F238E27FC236}">
                <a16:creationId xmlns:a16="http://schemas.microsoft.com/office/drawing/2014/main" id="{38C93655-B9A3-541D-1E1B-E08FA4599F08}"/>
              </a:ext>
            </a:extLst>
          </p:cNvPr>
          <p:cNvSpPr txBox="1">
            <a:spLocks/>
          </p:cNvSpPr>
          <p:nvPr/>
        </p:nvSpPr>
        <p:spPr>
          <a:xfrm>
            <a:off x="7052893" y="3475710"/>
            <a:ext cx="4538124" cy="820987"/>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latin typeface="Copperplate Gothic Bold" panose="020E0705020206020404" pitchFamily="34" charset="0"/>
              </a:rPr>
              <a:t>Domain</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02D9DE0C-E1C7-6EAA-128D-359EE5A3C826}"/>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A407654-2375-EFD8-F877-1B476D312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943FCDC7-CBD4-7393-C9CC-793AD1BB53EC}"/>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9A39457A-5D0A-A278-19FE-3C64D01497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D80BE39-4FB3-FD5F-5E34-987031898778}"/>
              </a:ext>
            </a:extLst>
          </p:cNvPr>
          <p:cNvSpPr>
            <a:spLocks noGrp="1"/>
          </p:cNvSpPr>
          <p:nvPr>
            <p:ph type="title"/>
          </p:nvPr>
        </p:nvSpPr>
        <p:spPr>
          <a:xfrm>
            <a:off x="6900493" y="255640"/>
            <a:ext cx="4538124" cy="865238"/>
          </a:xfrm>
        </p:spPr>
        <p:txBody>
          <a:bodyPr anchor="b">
            <a:normAutofit/>
          </a:bodyPr>
          <a:lstStyle/>
          <a:p>
            <a:pPr algn="l"/>
            <a:r>
              <a:rPr lang="en-US" sz="2400" b="1" dirty="0">
                <a:latin typeface="Copperplate Gothic Bold" panose="020E0705020206020404" pitchFamily="34" charset="0"/>
              </a:rPr>
              <a:t>Steps </a:t>
            </a:r>
            <a:r>
              <a:rPr lang="en-US" sz="2000" b="1" dirty="0">
                <a:latin typeface="Copperplate Gothic Bold" panose="020E0705020206020404" pitchFamily="34" charset="0"/>
              </a:rPr>
              <a:t>INVOLVED</a:t>
            </a:r>
          </a:p>
        </p:txBody>
      </p:sp>
      <p:sp>
        <p:nvSpPr>
          <p:cNvPr id="24" name="Content Placeholder 2">
            <a:extLst>
              <a:ext uri="{FF2B5EF4-FFF2-40B4-BE49-F238E27FC236}">
                <a16:creationId xmlns:a16="http://schemas.microsoft.com/office/drawing/2014/main" id="{205ED325-BF37-E6F0-6AF0-5B042846AD03}"/>
              </a:ext>
            </a:extLst>
          </p:cNvPr>
          <p:cNvSpPr>
            <a:spLocks noGrp="1"/>
          </p:cNvSpPr>
          <p:nvPr>
            <p:ph idx="1"/>
          </p:nvPr>
        </p:nvSpPr>
        <p:spPr>
          <a:xfrm>
            <a:off x="6900493" y="1465006"/>
            <a:ext cx="4403596" cy="5279923"/>
          </a:xfrm>
        </p:spPr>
        <p:txBody>
          <a:bodyPr anchor="t">
            <a:normAutofit/>
          </a:bodyPr>
          <a:lstStyle/>
          <a:p>
            <a:r>
              <a:rPr lang="en-US" sz="2400" i="1" dirty="0"/>
              <a:t>Import libraries &amp; Load Data</a:t>
            </a:r>
          </a:p>
          <a:p>
            <a:r>
              <a:rPr lang="en-US" sz="2400" i="1" dirty="0"/>
              <a:t>Explore basic info of data</a:t>
            </a:r>
          </a:p>
          <a:p>
            <a:r>
              <a:rPr lang="en-US" sz="2400" i="1" dirty="0"/>
              <a:t>Data Visualization</a:t>
            </a:r>
          </a:p>
          <a:p>
            <a:r>
              <a:rPr lang="en-US" sz="2400" i="1" dirty="0"/>
              <a:t>Null &amp; Duplicate Handling</a:t>
            </a:r>
          </a:p>
          <a:p>
            <a:r>
              <a:rPr lang="en-US" sz="2400" i="1" dirty="0"/>
              <a:t>Data Encoding</a:t>
            </a:r>
          </a:p>
          <a:p>
            <a:r>
              <a:rPr lang="en-US" sz="2400" i="1" dirty="0"/>
              <a:t>Outlier Treatment</a:t>
            </a:r>
          </a:p>
          <a:p>
            <a:r>
              <a:rPr lang="en-US" sz="2400" i="1" dirty="0"/>
              <a:t>Feature Scaling</a:t>
            </a:r>
          </a:p>
          <a:p>
            <a:r>
              <a:rPr lang="en-US" sz="2400" i="1" dirty="0"/>
              <a:t>Model Building</a:t>
            </a:r>
          </a:p>
          <a:p>
            <a:r>
              <a:rPr lang="en-US" sz="2400" i="1" dirty="0"/>
              <a:t>Model Training &amp; Evaluation</a:t>
            </a:r>
          </a:p>
          <a:p>
            <a:endParaRPr lang="en-US" sz="2400" dirty="0"/>
          </a:p>
        </p:txBody>
      </p:sp>
    </p:spTree>
    <p:extLst>
      <p:ext uri="{BB962C8B-B14F-4D97-AF65-F5344CB8AC3E}">
        <p14:creationId xmlns:p14="http://schemas.microsoft.com/office/powerpoint/2010/main" val="2478522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B287AC63-BD44-BBBC-1791-E70E8E217AD9}"/>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866F601-255A-190E-A564-35F939F1C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BF89A2D5-377B-434E-FCB9-7855B8374856}"/>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7" name="Picture 56">
            <a:extLst>
              <a:ext uri="{FF2B5EF4-FFF2-40B4-BE49-F238E27FC236}">
                <a16:creationId xmlns:a16="http://schemas.microsoft.com/office/drawing/2014/main" id="{E95BB208-3A69-03AB-BACE-A532BF6A65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5D87D1A4-AC0A-DE5A-32CD-7463FEB8B58C}"/>
              </a:ext>
            </a:extLst>
          </p:cNvPr>
          <p:cNvSpPr>
            <a:spLocks noGrp="1"/>
          </p:cNvSpPr>
          <p:nvPr>
            <p:ph type="title"/>
          </p:nvPr>
        </p:nvSpPr>
        <p:spPr>
          <a:xfrm>
            <a:off x="6900493" y="255640"/>
            <a:ext cx="4538124" cy="865238"/>
          </a:xfrm>
        </p:spPr>
        <p:txBody>
          <a:bodyPr anchor="b">
            <a:normAutofit/>
          </a:bodyPr>
          <a:lstStyle/>
          <a:p>
            <a:pPr algn="l"/>
            <a:r>
              <a:rPr lang="en-US" sz="2400" b="1" dirty="0">
                <a:latin typeface="Copperplate Gothic Bold" panose="020E0705020206020404" pitchFamily="34" charset="0"/>
              </a:rPr>
              <a:t>Data Exploration</a:t>
            </a:r>
            <a:endParaRPr lang="en-US" sz="2000" b="1" dirty="0">
              <a:latin typeface="Copperplate Gothic Bold" panose="020E0705020206020404" pitchFamily="34" charset="0"/>
            </a:endParaRPr>
          </a:p>
        </p:txBody>
      </p:sp>
      <p:sp>
        <p:nvSpPr>
          <p:cNvPr id="24" name="Content Placeholder 2">
            <a:extLst>
              <a:ext uri="{FF2B5EF4-FFF2-40B4-BE49-F238E27FC236}">
                <a16:creationId xmlns:a16="http://schemas.microsoft.com/office/drawing/2014/main" id="{E917FBC4-8D8E-C103-EBAF-1DEA5F097951}"/>
              </a:ext>
            </a:extLst>
          </p:cNvPr>
          <p:cNvSpPr>
            <a:spLocks noGrp="1"/>
          </p:cNvSpPr>
          <p:nvPr>
            <p:ph idx="1"/>
          </p:nvPr>
        </p:nvSpPr>
        <p:spPr>
          <a:xfrm>
            <a:off x="6900492" y="1288026"/>
            <a:ext cx="4538123" cy="5456903"/>
          </a:xfrm>
        </p:spPr>
        <p:txBody>
          <a:bodyPr anchor="t">
            <a:normAutofit/>
          </a:bodyPr>
          <a:lstStyle/>
          <a:p>
            <a:r>
              <a:rPr lang="en-US" sz="2400" i="1" dirty="0"/>
              <a:t>Total Rows – 31700</a:t>
            </a:r>
          </a:p>
          <a:p>
            <a:pPr marL="36900" indent="0">
              <a:buNone/>
            </a:pPr>
            <a:endParaRPr lang="en-US" sz="2400" i="1" dirty="0"/>
          </a:p>
          <a:p>
            <a:r>
              <a:rPr lang="en-US" sz="2400" i="1" dirty="0"/>
              <a:t>Total Columns – 16 (11 – Numeric column, 3 – Object column,2 – Boolean column)</a:t>
            </a:r>
          </a:p>
          <a:p>
            <a:pPr marL="36900" indent="0">
              <a:buNone/>
            </a:pPr>
            <a:endParaRPr lang="en-US" sz="2400" i="1" dirty="0"/>
          </a:p>
          <a:p>
            <a:r>
              <a:rPr lang="en-US" sz="2400" i="1" dirty="0">
                <a:effectLst/>
              </a:rPr>
              <a:t>No of records are not same across the features, it denotes there are NULL values in the numeric columns.</a:t>
            </a:r>
            <a:br>
              <a:rPr lang="en-US" sz="2400" dirty="0">
                <a:effectLst/>
                <a:latin typeface="Century Gothic" panose="020B0502020202020204" pitchFamily="34" charset="0"/>
              </a:rPr>
            </a:br>
            <a:endParaRPr lang="en-US" sz="2400" dirty="0">
              <a:effectLst/>
              <a:latin typeface="Century Gothic" panose="020B0502020202020204" pitchFamily="34" charset="0"/>
            </a:endParaRPr>
          </a:p>
          <a:p>
            <a:endParaRPr lang="en-US" sz="1600" dirty="0"/>
          </a:p>
          <a:p>
            <a:endParaRPr lang="en-US" sz="2400" dirty="0"/>
          </a:p>
          <a:p>
            <a:endParaRPr lang="en-US" sz="2400" dirty="0"/>
          </a:p>
        </p:txBody>
      </p:sp>
      <p:pic>
        <p:nvPicPr>
          <p:cNvPr id="5" name="Picture 4">
            <a:extLst>
              <a:ext uri="{FF2B5EF4-FFF2-40B4-BE49-F238E27FC236}">
                <a16:creationId xmlns:a16="http://schemas.microsoft.com/office/drawing/2014/main" id="{DDF88D56-F7CF-295A-5276-A62754EF0B97}"/>
              </a:ext>
            </a:extLst>
          </p:cNvPr>
          <p:cNvPicPr>
            <a:picLocks noChangeAspect="1"/>
          </p:cNvPicPr>
          <p:nvPr/>
        </p:nvPicPr>
        <p:blipFill>
          <a:blip r:embed="rId7"/>
          <a:stretch>
            <a:fillRect/>
          </a:stretch>
        </p:blipFill>
        <p:spPr>
          <a:xfrm>
            <a:off x="1221850" y="1125289"/>
            <a:ext cx="3635055" cy="2979678"/>
          </a:xfrm>
          <a:prstGeom prst="rect">
            <a:avLst/>
          </a:prstGeom>
        </p:spPr>
      </p:pic>
      <p:pic>
        <p:nvPicPr>
          <p:cNvPr id="7" name="Picture 6">
            <a:extLst>
              <a:ext uri="{FF2B5EF4-FFF2-40B4-BE49-F238E27FC236}">
                <a16:creationId xmlns:a16="http://schemas.microsoft.com/office/drawing/2014/main" id="{79E84A7B-3E78-A697-A731-9737B71D8AA9}"/>
              </a:ext>
            </a:extLst>
          </p:cNvPr>
          <p:cNvPicPr>
            <a:picLocks noChangeAspect="1"/>
          </p:cNvPicPr>
          <p:nvPr/>
        </p:nvPicPr>
        <p:blipFill>
          <a:blip r:embed="rId8"/>
          <a:stretch>
            <a:fillRect/>
          </a:stretch>
        </p:blipFill>
        <p:spPr>
          <a:xfrm>
            <a:off x="1221850" y="4736927"/>
            <a:ext cx="3635055" cy="313496"/>
          </a:xfrm>
          <a:prstGeom prst="rect">
            <a:avLst/>
          </a:prstGeom>
        </p:spPr>
      </p:pic>
    </p:spTree>
    <p:extLst>
      <p:ext uri="{BB962C8B-B14F-4D97-AF65-F5344CB8AC3E}">
        <p14:creationId xmlns:p14="http://schemas.microsoft.com/office/powerpoint/2010/main" val="343610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84768B43-4822-8179-DA26-856D2747128A}"/>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ECAB7DAF-8B62-ED49-8B17-A66C68932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A8C079D3-16BE-CDE8-BBE4-10D7B211013F}"/>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773216" cy="6857990"/>
          </a:xfrm>
          <a:prstGeom prst="rect">
            <a:avLst/>
          </a:prstGeom>
          <a:ln w="228600" cap="sq" cmpd="thickThin">
            <a:noFill/>
            <a:prstDash val="solid"/>
            <a:miter lim="800000"/>
          </a:ln>
          <a:effectLst>
            <a:innerShdw blurRad="76200">
              <a:srgbClr val="000000"/>
            </a:innerShdw>
          </a:effectLst>
        </p:spPr>
      </p:pic>
      <p:pic>
        <p:nvPicPr>
          <p:cNvPr id="57" name="Picture 56">
            <a:extLst>
              <a:ext uri="{FF2B5EF4-FFF2-40B4-BE49-F238E27FC236}">
                <a16:creationId xmlns:a16="http://schemas.microsoft.com/office/drawing/2014/main" id="{5A193A0F-B2DA-9C65-2000-90F4799414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998F58B-2DCF-273B-5FD9-0D1DB49854B4}"/>
              </a:ext>
            </a:extLst>
          </p:cNvPr>
          <p:cNvSpPr>
            <a:spLocks noGrp="1"/>
          </p:cNvSpPr>
          <p:nvPr>
            <p:ph type="title"/>
          </p:nvPr>
        </p:nvSpPr>
        <p:spPr>
          <a:xfrm>
            <a:off x="6900493" y="255640"/>
            <a:ext cx="4538124" cy="865238"/>
          </a:xfrm>
        </p:spPr>
        <p:txBody>
          <a:bodyPr anchor="b">
            <a:normAutofit/>
          </a:bodyPr>
          <a:lstStyle/>
          <a:p>
            <a:pPr algn="l"/>
            <a:r>
              <a:rPr lang="en-US" sz="2400" b="1" dirty="0">
                <a:latin typeface="Copperplate Gothic Bold" panose="020E0705020206020404" pitchFamily="34" charset="0"/>
              </a:rPr>
              <a:t>Data Exploration …</a:t>
            </a:r>
            <a:endParaRPr lang="en-US" sz="2000" b="1" dirty="0">
              <a:latin typeface="Copperplate Gothic Bold" panose="020E0705020206020404" pitchFamily="34" charset="0"/>
            </a:endParaRPr>
          </a:p>
        </p:txBody>
      </p:sp>
      <p:sp>
        <p:nvSpPr>
          <p:cNvPr id="24" name="Content Placeholder 2">
            <a:extLst>
              <a:ext uri="{FF2B5EF4-FFF2-40B4-BE49-F238E27FC236}">
                <a16:creationId xmlns:a16="http://schemas.microsoft.com/office/drawing/2014/main" id="{5DD154D6-178C-547A-5F66-4DDE7A7A6FAA}"/>
              </a:ext>
            </a:extLst>
          </p:cNvPr>
          <p:cNvSpPr>
            <a:spLocks noGrp="1"/>
          </p:cNvSpPr>
          <p:nvPr>
            <p:ph idx="1"/>
          </p:nvPr>
        </p:nvSpPr>
        <p:spPr>
          <a:xfrm>
            <a:off x="6900492" y="1288026"/>
            <a:ext cx="4538123" cy="5456903"/>
          </a:xfrm>
        </p:spPr>
        <p:txBody>
          <a:bodyPr anchor="t">
            <a:noAutofit/>
          </a:bodyPr>
          <a:lstStyle/>
          <a:p>
            <a:r>
              <a:rPr lang="en-US" sz="2000" i="1" dirty="0">
                <a:effectLst/>
              </a:rPr>
              <a:t>Statistical information of numerical features shows below info:	</a:t>
            </a:r>
          </a:p>
          <a:p>
            <a:pPr lvl="1"/>
            <a:r>
              <a:rPr lang="en-US" sz="2000" i="1" dirty="0">
                <a:effectLst/>
              </a:rPr>
              <a:t>Mean &gt; 50% median for Protein,fat,Sugar,Fiber,Sodium,Cholesterol,Water_Content. Hence, data should be right skewed. </a:t>
            </a:r>
          </a:p>
          <a:p>
            <a:pPr lvl="1"/>
            <a:r>
              <a:rPr lang="en-US" sz="2000" i="1" dirty="0">
                <a:effectLst/>
              </a:rPr>
              <a:t>Mean &lt; 50% Median for Calories,Carbs,Glycemic_Index,Serving_Size. Hence, data must be left skewed here.</a:t>
            </a:r>
          </a:p>
          <a:p>
            <a:pPr lvl="1"/>
            <a:r>
              <a:rPr lang="en-US" sz="2000" i="1" dirty="0">
                <a:effectLst/>
              </a:rPr>
              <a:t>Mean != Median but their difference is not much high numbers for Protein,Carbs,Serving_Size. Hence, data must be a balanced/symmetric distribution.</a:t>
            </a:r>
            <a:br>
              <a:rPr lang="en-US" sz="2000" i="1" dirty="0">
                <a:effectLst/>
              </a:rPr>
            </a:br>
            <a:endParaRPr lang="en-US" sz="2000" i="1" dirty="0">
              <a:effectLst/>
            </a:endParaRPr>
          </a:p>
          <a:p>
            <a:endParaRPr lang="en-US" sz="2000" i="1" dirty="0"/>
          </a:p>
          <a:p>
            <a:endParaRPr lang="en-US" sz="2000" i="1" dirty="0"/>
          </a:p>
          <a:p>
            <a:endParaRPr lang="en-US" sz="2000" i="1" dirty="0"/>
          </a:p>
        </p:txBody>
      </p:sp>
      <p:pic>
        <p:nvPicPr>
          <p:cNvPr id="6" name="Picture 5">
            <a:extLst>
              <a:ext uri="{FF2B5EF4-FFF2-40B4-BE49-F238E27FC236}">
                <a16:creationId xmlns:a16="http://schemas.microsoft.com/office/drawing/2014/main" id="{AF5C4AB4-BFA0-99EB-4EA6-48821F7AA7C5}"/>
              </a:ext>
            </a:extLst>
          </p:cNvPr>
          <p:cNvPicPr>
            <a:picLocks noChangeAspect="1"/>
          </p:cNvPicPr>
          <p:nvPr/>
        </p:nvPicPr>
        <p:blipFill>
          <a:blip r:embed="rId7"/>
          <a:stretch>
            <a:fillRect/>
          </a:stretch>
        </p:blipFill>
        <p:spPr>
          <a:xfrm>
            <a:off x="0" y="2022986"/>
            <a:ext cx="6764594" cy="2942303"/>
          </a:xfrm>
          <a:prstGeom prst="rect">
            <a:avLst/>
          </a:prstGeom>
        </p:spPr>
      </p:pic>
    </p:spTree>
    <p:extLst>
      <p:ext uri="{BB962C8B-B14F-4D97-AF65-F5344CB8AC3E}">
        <p14:creationId xmlns:p14="http://schemas.microsoft.com/office/powerpoint/2010/main" val="374121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FD528249-7367-9775-EB0E-681CC99962E0}"/>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9EA934A-4902-851C-25D7-E1F6D32A9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535AD254-B19C-2B56-F4C6-D4AA172CC376}"/>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606067" cy="6857990"/>
          </a:xfrm>
          <a:prstGeom prst="rect">
            <a:avLst/>
          </a:prstGeom>
          <a:ln w="228600" cap="sq" cmpd="thickThin">
            <a:noFill/>
            <a:prstDash val="solid"/>
            <a:miter lim="800000"/>
          </a:ln>
          <a:effectLst>
            <a:innerShdw blurRad="76200">
              <a:srgbClr val="000000"/>
            </a:innerShdw>
          </a:effectLst>
        </p:spPr>
      </p:pic>
      <p:pic>
        <p:nvPicPr>
          <p:cNvPr id="57" name="Picture 56">
            <a:extLst>
              <a:ext uri="{FF2B5EF4-FFF2-40B4-BE49-F238E27FC236}">
                <a16:creationId xmlns:a16="http://schemas.microsoft.com/office/drawing/2014/main" id="{27D36B5C-5173-9534-F0D2-CE6D168314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7DCB11AA-D820-659B-0782-7BBAF85EC394}"/>
              </a:ext>
            </a:extLst>
          </p:cNvPr>
          <p:cNvSpPr>
            <a:spLocks noGrp="1"/>
          </p:cNvSpPr>
          <p:nvPr>
            <p:ph type="title"/>
          </p:nvPr>
        </p:nvSpPr>
        <p:spPr>
          <a:xfrm>
            <a:off x="6900493" y="255640"/>
            <a:ext cx="4538124" cy="865238"/>
          </a:xfrm>
        </p:spPr>
        <p:txBody>
          <a:bodyPr anchor="b">
            <a:normAutofit/>
          </a:bodyPr>
          <a:lstStyle/>
          <a:p>
            <a:pPr algn="l"/>
            <a:r>
              <a:rPr lang="en-US" sz="2400" b="1" dirty="0">
                <a:latin typeface="Copperplate Gothic Bold" panose="020E0705020206020404" pitchFamily="34" charset="0"/>
              </a:rPr>
              <a:t>DATA VISUALIZATION</a:t>
            </a:r>
            <a:endParaRPr lang="en-US" sz="2000" b="1" dirty="0">
              <a:latin typeface="Copperplate Gothic Bold" panose="020E0705020206020404" pitchFamily="34" charset="0"/>
            </a:endParaRPr>
          </a:p>
        </p:txBody>
      </p:sp>
      <p:sp>
        <p:nvSpPr>
          <p:cNvPr id="24" name="Content Placeholder 2">
            <a:extLst>
              <a:ext uri="{FF2B5EF4-FFF2-40B4-BE49-F238E27FC236}">
                <a16:creationId xmlns:a16="http://schemas.microsoft.com/office/drawing/2014/main" id="{9EE0AD75-9EA7-8F51-8BBA-CD52052DF63E}"/>
              </a:ext>
            </a:extLst>
          </p:cNvPr>
          <p:cNvSpPr>
            <a:spLocks noGrp="1"/>
          </p:cNvSpPr>
          <p:nvPr>
            <p:ph idx="1"/>
          </p:nvPr>
        </p:nvSpPr>
        <p:spPr>
          <a:xfrm>
            <a:off x="6900492" y="1288026"/>
            <a:ext cx="4538123" cy="5456903"/>
          </a:xfrm>
        </p:spPr>
        <p:txBody>
          <a:bodyPr anchor="t">
            <a:noAutofit/>
          </a:bodyPr>
          <a:lstStyle/>
          <a:p>
            <a:r>
              <a:rPr lang="en-US" sz="2000" b="1" i="1" dirty="0">
                <a:effectLst/>
              </a:rPr>
              <a:t>Univariate Analysis</a:t>
            </a:r>
          </a:p>
          <a:p>
            <a:pPr lvl="1"/>
            <a:r>
              <a:rPr lang="en-US" sz="1600" i="1" dirty="0" err="1">
                <a:effectLst/>
              </a:rPr>
              <a:t>Kde</a:t>
            </a:r>
            <a:r>
              <a:rPr lang="en-US" sz="1600" i="1" dirty="0">
                <a:effectLst/>
              </a:rPr>
              <a:t> plot – Shows skewness of the data</a:t>
            </a:r>
          </a:p>
          <a:p>
            <a:pPr lvl="1"/>
            <a:r>
              <a:rPr lang="en-US" sz="1600" i="1" dirty="0">
                <a:effectLst/>
              </a:rPr>
              <a:t>Box plot – Shows Outliers</a:t>
            </a:r>
          </a:p>
          <a:p>
            <a:pPr lvl="1"/>
            <a:r>
              <a:rPr lang="en-US" sz="1600" i="1" dirty="0">
                <a:effectLst/>
              </a:rPr>
              <a:t>Count plot – Shows the domination of each category</a:t>
            </a:r>
          </a:p>
          <a:p>
            <a:pPr lvl="1"/>
            <a:r>
              <a:rPr lang="en-US" sz="1600" i="1" dirty="0">
                <a:effectLst/>
              </a:rPr>
              <a:t>Pie Chart – Shows the distribution of the data across each category</a:t>
            </a:r>
          </a:p>
          <a:p>
            <a:r>
              <a:rPr lang="en-US" sz="1800" i="1" dirty="0">
                <a:effectLst/>
              </a:rPr>
              <a:t>Bi-Variate Analysis</a:t>
            </a:r>
          </a:p>
          <a:p>
            <a:pPr lvl="1"/>
            <a:r>
              <a:rPr lang="en-US" sz="1600" i="1" dirty="0">
                <a:effectLst/>
              </a:rPr>
              <a:t>Heat Map – Shows the relationship between numeric variables</a:t>
            </a:r>
          </a:p>
          <a:p>
            <a:pPr lvl="1"/>
            <a:r>
              <a:rPr lang="en-US" sz="1600" i="1" dirty="0">
                <a:effectLst/>
              </a:rPr>
              <a:t>Violin Plot – Shows the relationship between categorical vs. Numerical features</a:t>
            </a:r>
            <a:br>
              <a:rPr lang="en-US" sz="1600" dirty="0">
                <a:effectLst/>
              </a:rPr>
            </a:br>
            <a:endParaRPr lang="en-US" sz="1600" dirty="0">
              <a:effectLst/>
            </a:endParaRPr>
          </a:p>
          <a:p>
            <a:endParaRPr lang="en-US" sz="2000" dirty="0"/>
          </a:p>
          <a:p>
            <a:endParaRPr lang="en-US" sz="2000" dirty="0"/>
          </a:p>
          <a:p>
            <a:endParaRPr lang="en-US" sz="2000" dirty="0"/>
          </a:p>
        </p:txBody>
      </p:sp>
      <p:pic>
        <p:nvPicPr>
          <p:cNvPr id="8" name="Picture 7">
            <a:extLst>
              <a:ext uri="{FF2B5EF4-FFF2-40B4-BE49-F238E27FC236}">
                <a16:creationId xmlns:a16="http://schemas.microsoft.com/office/drawing/2014/main" id="{4F0C7924-0FEE-9C78-26EE-BF0652118D04}"/>
              </a:ext>
            </a:extLst>
          </p:cNvPr>
          <p:cNvPicPr>
            <a:picLocks noChangeAspect="1"/>
          </p:cNvPicPr>
          <p:nvPr/>
        </p:nvPicPr>
        <p:blipFill>
          <a:blip r:embed="rId7"/>
          <a:stretch>
            <a:fillRect/>
          </a:stretch>
        </p:blipFill>
        <p:spPr>
          <a:xfrm>
            <a:off x="0" y="0"/>
            <a:ext cx="6597445" cy="6857999"/>
          </a:xfrm>
          <a:prstGeom prst="rect">
            <a:avLst/>
          </a:prstGeom>
        </p:spPr>
      </p:pic>
    </p:spTree>
    <p:extLst>
      <p:ext uri="{BB962C8B-B14F-4D97-AF65-F5344CB8AC3E}">
        <p14:creationId xmlns:p14="http://schemas.microsoft.com/office/powerpoint/2010/main" val="88583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94830D15-7409-03BB-096E-784BD6A3549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B84C78B-F333-3E90-42EA-5B499EF9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5560975A-BFC3-D00F-05EF-F28AA557A770}"/>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26609" y="10"/>
            <a:ext cx="6773216" cy="6857990"/>
          </a:xfrm>
          <a:prstGeom prst="rect">
            <a:avLst/>
          </a:prstGeom>
          <a:ln w="228600" cap="sq" cmpd="thickThin">
            <a:noFill/>
            <a:prstDash val="solid"/>
            <a:miter lim="800000"/>
          </a:ln>
          <a:effectLst>
            <a:innerShdw blurRad="76200">
              <a:srgbClr val="000000"/>
            </a:innerShdw>
          </a:effectLst>
        </p:spPr>
      </p:pic>
      <p:pic>
        <p:nvPicPr>
          <p:cNvPr id="57" name="Picture 56">
            <a:extLst>
              <a:ext uri="{FF2B5EF4-FFF2-40B4-BE49-F238E27FC236}">
                <a16:creationId xmlns:a16="http://schemas.microsoft.com/office/drawing/2014/main" id="{15B6D776-5211-2E3C-5B28-7F62261D05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A409E6D2-C85C-4225-F0B6-CB588899FD0F}"/>
              </a:ext>
            </a:extLst>
          </p:cNvPr>
          <p:cNvSpPr>
            <a:spLocks noGrp="1"/>
          </p:cNvSpPr>
          <p:nvPr>
            <p:ph type="title"/>
          </p:nvPr>
        </p:nvSpPr>
        <p:spPr>
          <a:xfrm>
            <a:off x="6900493" y="255640"/>
            <a:ext cx="4538124" cy="865238"/>
          </a:xfrm>
        </p:spPr>
        <p:txBody>
          <a:bodyPr anchor="b">
            <a:normAutofit/>
          </a:bodyPr>
          <a:lstStyle/>
          <a:p>
            <a:pPr algn="l"/>
            <a:r>
              <a:rPr lang="en-US" sz="2400" b="1" dirty="0">
                <a:latin typeface="Copperplate Gothic Bold" panose="020E0705020206020404" pitchFamily="34" charset="0"/>
              </a:rPr>
              <a:t>NULL &amp; DUPLICATE HANDLING</a:t>
            </a:r>
            <a:endParaRPr lang="en-US" sz="2000" b="1" dirty="0">
              <a:latin typeface="Copperplate Gothic Bold" panose="020E0705020206020404" pitchFamily="34" charset="0"/>
            </a:endParaRPr>
          </a:p>
        </p:txBody>
      </p:sp>
      <p:sp>
        <p:nvSpPr>
          <p:cNvPr id="24" name="Content Placeholder 2">
            <a:extLst>
              <a:ext uri="{FF2B5EF4-FFF2-40B4-BE49-F238E27FC236}">
                <a16:creationId xmlns:a16="http://schemas.microsoft.com/office/drawing/2014/main" id="{B75EFFCE-8172-214C-F210-961A8600A6E0}"/>
              </a:ext>
            </a:extLst>
          </p:cNvPr>
          <p:cNvSpPr>
            <a:spLocks noGrp="1"/>
          </p:cNvSpPr>
          <p:nvPr>
            <p:ph idx="1"/>
          </p:nvPr>
        </p:nvSpPr>
        <p:spPr>
          <a:xfrm>
            <a:off x="6900492" y="1288026"/>
            <a:ext cx="4538123" cy="5899355"/>
          </a:xfrm>
        </p:spPr>
        <p:txBody>
          <a:bodyPr anchor="t">
            <a:noAutofit/>
          </a:bodyPr>
          <a:lstStyle/>
          <a:p>
            <a:r>
              <a:rPr lang="en-US" sz="2000" i="1" dirty="0">
                <a:effectLst/>
              </a:rPr>
              <a:t>N=375 (1.18%) null values in Numeric columns</a:t>
            </a:r>
          </a:p>
          <a:p>
            <a:r>
              <a:rPr lang="en-US" sz="2000" i="1" dirty="0">
                <a:effectLst/>
              </a:rPr>
              <a:t>Null Imputation by MEDIAN, as all numeric features are roughly normal distributed and have outliers.</a:t>
            </a:r>
          </a:p>
          <a:p>
            <a:r>
              <a:rPr lang="en-US" sz="2000" i="1" dirty="0">
                <a:effectLst/>
              </a:rPr>
              <a:t>As per the domain knowledge, there are chances of same nutritional values in the dataset, however it should differ by either preparation method/meal type/food name.</a:t>
            </a:r>
          </a:p>
          <a:p>
            <a:r>
              <a:rPr lang="en-US" sz="2000" i="1" dirty="0">
                <a:effectLst/>
              </a:rPr>
              <a:t>Hence, removing all the redundant rows by keeping only the first occurrence</a:t>
            </a:r>
          </a:p>
          <a:p>
            <a:endParaRPr lang="en-US" sz="2000" dirty="0">
              <a:effectLst/>
            </a:endParaRPr>
          </a:p>
          <a:p>
            <a:endParaRPr lang="en-US" sz="2000" dirty="0">
              <a:effectLst/>
            </a:endParaRPr>
          </a:p>
          <a:p>
            <a:pPr marL="36900" indent="0">
              <a:buNone/>
            </a:pPr>
            <a:br>
              <a:rPr lang="en-US" sz="2000" dirty="0">
                <a:effectLst/>
              </a:rPr>
            </a:br>
            <a:endParaRPr lang="en-US" sz="2000" dirty="0">
              <a:effectLst/>
            </a:endParaRPr>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A0B073B4-241C-C0CC-E479-946AC05CD856}"/>
              </a:ext>
            </a:extLst>
          </p:cNvPr>
          <p:cNvPicPr>
            <a:picLocks noChangeAspect="1"/>
          </p:cNvPicPr>
          <p:nvPr/>
        </p:nvPicPr>
        <p:blipFill>
          <a:blip r:embed="rId7"/>
          <a:stretch>
            <a:fillRect/>
          </a:stretch>
        </p:blipFill>
        <p:spPr>
          <a:xfrm>
            <a:off x="580103" y="686866"/>
            <a:ext cx="5354872" cy="3381552"/>
          </a:xfrm>
          <a:prstGeom prst="rect">
            <a:avLst/>
          </a:prstGeom>
        </p:spPr>
      </p:pic>
      <p:pic>
        <p:nvPicPr>
          <p:cNvPr id="8" name="Picture 7">
            <a:extLst>
              <a:ext uri="{FF2B5EF4-FFF2-40B4-BE49-F238E27FC236}">
                <a16:creationId xmlns:a16="http://schemas.microsoft.com/office/drawing/2014/main" id="{D987D928-F81B-A1B2-4EF4-95DDA91AA8E6}"/>
              </a:ext>
            </a:extLst>
          </p:cNvPr>
          <p:cNvPicPr>
            <a:picLocks noChangeAspect="1"/>
          </p:cNvPicPr>
          <p:nvPr/>
        </p:nvPicPr>
        <p:blipFill>
          <a:blip r:embed="rId8"/>
          <a:stretch>
            <a:fillRect/>
          </a:stretch>
        </p:blipFill>
        <p:spPr>
          <a:xfrm>
            <a:off x="580103" y="4896239"/>
            <a:ext cx="5354872" cy="304383"/>
          </a:xfrm>
          <a:prstGeom prst="rect">
            <a:avLst/>
          </a:prstGeom>
        </p:spPr>
      </p:pic>
      <p:pic>
        <p:nvPicPr>
          <p:cNvPr id="10" name="Picture 9">
            <a:extLst>
              <a:ext uri="{FF2B5EF4-FFF2-40B4-BE49-F238E27FC236}">
                <a16:creationId xmlns:a16="http://schemas.microsoft.com/office/drawing/2014/main" id="{0D3FCDD3-FD48-A611-1928-C6429B2CB21F}"/>
              </a:ext>
            </a:extLst>
          </p:cNvPr>
          <p:cNvPicPr>
            <a:picLocks noChangeAspect="1"/>
          </p:cNvPicPr>
          <p:nvPr/>
        </p:nvPicPr>
        <p:blipFill>
          <a:blip r:embed="rId9"/>
          <a:stretch>
            <a:fillRect/>
          </a:stretch>
        </p:blipFill>
        <p:spPr>
          <a:xfrm>
            <a:off x="580103" y="5200622"/>
            <a:ext cx="5354872" cy="371705"/>
          </a:xfrm>
          <a:prstGeom prst="rect">
            <a:avLst/>
          </a:prstGeom>
        </p:spPr>
      </p:pic>
    </p:spTree>
    <p:extLst>
      <p:ext uri="{BB962C8B-B14F-4D97-AF65-F5344CB8AC3E}">
        <p14:creationId xmlns:p14="http://schemas.microsoft.com/office/powerpoint/2010/main" val="217834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D3A60418-CF2F-FD4F-23D8-32865A965302}"/>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8FD1AB50-F0D5-1F15-89DA-741A93FA1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F6E88E5A-07D2-BFBE-CB4D-8E58D8720FEB}"/>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26609" y="10"/>
            <a:ext cx="6773216" cy="6857990"/>
          </a:xfrm>
          <a:prstGeom prst="rect">
            <a:avLst/>
          </a:prstGeom>
          <a:ln w="228600" cap="sq" cmpd="thickThin">
            <a:noFill/>
            <a:prstDash val="solid"/>
            <a:miter lim="800000"/>
          </a:ln>
          <a:effectLst>
            <a:innerShdw blurRad="76200">
              <a:srgbClr val="000000"/>
            </a:innerShdw>
          </a:effectLst>
        </p:spPr>
      </p:pic>
      <p:pic>
        <p:nvPicPr>
          <p:cNvPr id="57" name="Picture 56">
            <a:extLst>
              <a:ext uri="{FF2B5EF4-FFF2-40B4-BE49-F238E27FC236}">
                <a16:creationId xmlns:a16="http://schemas.microsoft.com/office/drawing/2014/main" id="{6B86DAB0-BE41-9132-132F-D853E2FEF3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3D3238BC-EB70-E8CA-1846-984F6543A20E}"/>
              </a:ext>
            </a:extLst>
          </p:cNvPr>
          <p:cNvSpPr>
            <a:spLocks noGrp="1"/>
          </p:cNvSpPr>
          <p:nvPr>
            <p:ph type="title"/>
          </p:nvPr>
        </p:nvSpPr>
        <p:spPr>
          <a:xfrm>
            <a:off x="6900493" y="255640"/>
            <a:ext cx="4538124" cy="865238"/>
          </a:xfrm>
        </p:spPr>
        <p:txBody>
          <a:bodyPr anchor="b">
            <a:normAutofit/>
          </a:bodyPr>
          <a:lstStyle/>
          <a:p>
            <a:pPr algn="l"/>
            <a:r>
              <a:rPr lang="en-US" sz="2400" b="1" dirty="0">
                <a:latin typeface="Copperplate Gothic Bold" panose="020E0705020206020404" pitchFamily="34" charset="0"/>
              </a:rPr>
              <a:t>DATA ENCODING</a:t>
            </a:r>
            <a:endParaRPr lang="en-US" sz="2000" b="1" dirty="0">
              <a:latin typeface="Copperplate Gothic Bold" panose="020E0705020206020404" pitchFamily="34" charset="0"/>
            </a:endParaRPr>
          </a:p>
        </p:txBody>
      </p:sp>
      <p:sp>
        <p:nvSpPr>
          <p:cNvPr id="24" name="Content Placeholder 2">
            <a:extLst>
              <a:ext uri="{FF2B5EF4-FFF2-40B4-BE49-F238E27FC236}">
                <a16:creationId xmlns:a16="http://schemas.microsoft.com/office/drawing/2014/main" id="{4D459065-BEC0-D7C5-8A84-5D46BA5F189D}"/>
              </a:ext>
            </a:extLst>
          </p:cNvPr>
          <p:cNvSpPr>
            <a:spLocks noGrp="1"/>
          </p:cNvSpPr>
          <p:nvPr>
            <p:ph idx="1"/>
          </p:nvPr>
        </p:nvSpPr>
        <p:spPr>
          <a:xfrm>
            <a:off x="6900492" y="1288026"/>
            <a:ext cx="4538123" cy="5899355"/>
          </a:xfrm>
        </p:spPr>
        <p:txBody>
          <a:bodyPr anchor="t">
            <a:noAutofit/>
          </a:bodyPr>
          <a:lstStyle/>
          <a:p>
            <a:r>
              <a:rPr lang="en-US" i="1" dirty="0">
                <a:effectLst/>
              </a:rPr>
              <a:t>Since all the categorical column follows nominal order, </a:t>
            </a:r>
            <a:r>
              <a:rPr lang="en-US" b="1" i="1" dirty="0">
                <a:effectLst/>
              </a:rPr>
              <a:t>one-hot encoding</a:t>
            </a:r>
            <a:r>
              <a:rPr lang="en-US" i="1" dirty="0">
                <a:effectLst/>
              </a:rPr>
              <a:t> is choosen to encode the categorical data in columns - Meal_Type and Preparation_Method.</a:t>
            </a:r>
            <a:endParaRPr lang="en-US" dirty="0">
              <a:effectLst/>
            </a:endParaRPr>
          </a:p>
          <a:p>
            <a:r>
              <a:rPr lang="en-US" i="1" dirty="0">
                <a:effectLst/>
              </a:rPr>
              <a:t>It makes the datatype into bool values, so converted into int, makes these categorical column encoding successful.</a:t>
            </a:r>
          </a:p>
          <a:p>
            <a:r>
              <a:rPr lang="en-US" i="1" dirty="0">
                <a:effectLst/>
              </a:rPr>
              <a:t>Since Food_Name is a target column, </a:t>
            </a:r>
            <a:r>
              <a:rPr lang="en-US" b="1" i="1" dirty="0">
                <a:effectLst/>
              </a:rPr>
              <a:t>label encoding</a:t>
            </a:r>
            <a:r>
              <a:rPr lang="en-US" i="1" dirty="0">
                <a:effectLst/>
              </a:rPr>
              <a:t> is choosen and applied successfully.</a:t>
            </a:r>
            <a:endParaRPr lang="en-US" dirty="0">
              <a:effectLst/>
            </a:endParaRPr>
          </a:p>
          <a:p>
            <a:endParaRPr lang="en-US" sz="2000" dirty="0">
              <a:effectLst/>
            </a:endParaRPr>
          </a:p>
          <a:p>
            <a:endParaRPr lang="en-US" sz="2000" dirty="0">
              <a:effectLst/>
            </a:endParaRPr>
          </a:p>
          <a:p>
            <a:pPr marL="36900" indent="0">
              <a:buNone/>
            </a:pPr>
            <a:br>
              <a:rPr lang="en-US" sz="2000" dirty="0">
                <a:effectLst/>
              </a:rPr>
            </a:br>
            <a:endParaRPr lang="en-US" sz="2000" dirty="0">
              <a:effectLst/>
            </a:endParaRPr>
          </a:p>
          <a:p>
            <a:endParaRPr lang="en-US" sz="2000" dirty="0"/>
          </a:p>
          <a:p>
            <a:endParaRPr lang="en-US" sz="2000" dirty="0"/>
          </a:p>
          <a:p>
            <a:endParaRPr lang="en-US" sz="2000" dirty="0"/>
          </a:p>
        </p:txBody>
      </p:sp>
      <p:pic>
        <p:nvPicPr>
          <p:cNvPr id="9" name="Picture 8">
            <a:extLst>
              <a:ext uri="{FF2B5EF4-FFF2-40B4-BE49-F238E27FC236}">
                <a16:creationId xmlns:a16="http://schemas.microsoft.com/office/drawing/2014/main" id="{B42751C7-3515-DAA2-B93E-7250826C4226}"/>
              </a:ext>
            </a:extLst>
          </p:cNvPr>
          <p:cNvPicPr>
            <a:picLocks noChangeAspect="1"/>
          </p:cNvPicPr>
          <p:nvPr/>
        </p:nvPicPr>
        <p:blipFill>
          <a:blip r:embed="rId7"/>
          <a:stretch>
            <a:fillRect/>
          </a:stretch>
        </p:blipFill>
        <p:spPr>
          <a:xfrm>
            <a:off x="-126610" y="622071"/>
            <a:ext cx="6732023" cy="2081800"/>
          </a:xfrm>
          <a:prstGeom prst="rect">
            <a:avLst/>
          </a:prstGeom>
        </p:spPr>
      </p:pic>
      <p:pic>
        <p:nvPicPr>
          <p:cNvPr id="12" name="Picture 11">
            <a:extLst>
              <a:ext uri="{FF2B5EF4-FFF2-40B4-BE49-F238E27FC236}">
                <a16:creationId xmlns:a16="http://schemas.microsoft.com/office/drawing/2014/main" id="{5A766649-65A4-DDB7-D69A-C7CCEDE7E802}"/>
              </a:ext>
            </a:extLst>
          </p:cNvPr>
          <p:cNvPicPr>
            <a:picLocks noChangeAspect="1"/>
          </p:cNvPicPr>
          <p:nvPr/>
        </p:nvPicPr>
        <p:blipFill>
          <a:blip r:embed="rId8"/>
          <a:stretch>
            <a:fillRect/>
          </a:stretch>
        </p:blipFill>
        <p:spPr>
          <a:xfrm>
            <a:off x="1052051" y="3429000"/>
            <a:ext cx="4188542" cy="2324279"/>
          </a:xfrm>
          <a:prstGeom prst="rect">
            <a:avLst/>
          </a:prstGeom>
        </p:spPr>
      </p:pic>
    </p:spTree>
    <p:extLst>
      <p:ext uri="{BB962C8B-B14F-4D97-AF65-F5344CB8AC3E}">
        <p14:creationId xmlns:p14="http://schemas.microsoft.com/office/powerpoint/2010/main" val="280434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624AD4D5-A101-CCE1-E0EA-F6699FE25C14}"/>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9A7E784-C22A-232D-4F24-FAD5881AE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7F27097-B188-9168-62C5-12C5D6AC1C9B}"/>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26609" y="-9822"/>
            <a:ext cx="6773216" cy="6857990"/>
          </a:xfrm>
          <a:prstGeom prst="rect">
            <a:avLst/>
          </a:prstGeom>
          <a:ln w="228600" cap="sq" cmpd="thickThin">
            <a:noFill/>
            <a:prstDash val="solid"/>
            <a:miter lim="800000"/>
          </a:ln>
          <a:effectLst>
            <a:innerShdw blurRad="76200">
              <a:srgbClr val="000000"/>
            </a:innerShdw>
          </a:effectLst>
        </p:spPr>
      </p:pic>
      <p:pic>
        <p:nvPicPr>
          <p:cNvPr id="57" name="Picture 56">
            <a:extLst>
              <a:ext uri="{FF2B5EF4-FFF2-40B4-BE49-F238E27FC236}">
                <a16:creationId xmlns:a16="http://schemas.microsoft.com/office/drawing/2014/main" id="{DA327CA9-5041-CA2C-944B-26F2BC2C4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DF55E75-E36A-D486-2189-37F078E43036}"/>
              </a:ext>
            </a:extLst>
          </p:cNvPr>
          <p:cNvSpPr>
            <a:spLocks noGrp="1"/>
          </p:cNvSpPr>
          <p:nvPr>
            <p:ph type="title"/>
          </p:nvPr>
        </p:nvSpPr>
        <p:spPr>
          <a:xfrm>
            <a:off x="6900493" y="255640"/>
            <a:ext cx="4538124" cy="865238"/>
          </a:xfrm>
        </p:spPr>
        <p:txBody>
          <a:bodyPr anchor="b">
            <a:normAutofit/>
          </a:bodyPr>
          <a:lstStyle/>
          <a:p>
            <a:pPr algn="l"/>
            <a:r>
              <a:rPr lang="en-US" sz="2400" b="1" dirty="0">
                <a:latin typeface="Copperplate Gothic Bold" panose="020E0705020206020404" pitchFamily="34" charset="0"/>
              </a:rPr>
              <a:t>OUTLIER TREATMENT</a:t>
            </a:r>
            <a:endParaRPr lang="en-US" sz="2000" b="1" dirty="0">
              <a:latin typeface="Copperplate Gothic Bold" panose="020E0705020206020404" pitchFamily="34" charset="0"/>
            </a:endParaRPr>
          </a:p>
        </p:txBody>
      </p:sp>
      <p:sp>
        <p:nvSpPr>
          <p:cNvPr id="24" name="Content Placeholder 2">
            <a:extLst>
              <a:ext uri="{FF2B5EF4-FFF2-40B4-BE49-F238E27FC236}">
                <a16:creationId xmlns:a16="http://schemas.microsoft.com/office/drawing/2014/main" id="{D3013B48-7361-A712-1D0A-7D328C990323}"/>
              </a:ext>
            </a:extLst>
          </p:cNvPr>
          <p:cNvSpPr>
            <a:spLocks noGrp="1"/>
          </p:cNvSpPr>
          <p:nvPr>
            <p:ph idx="1"/>
          </p:nvPr>
        </p:nvSpPr>
        <p:spPr>
          <a:xfrm>
            <a:off x="6900492" y="1288026"/>
            <a:ext cx="4538123" cy="5899355"/>
          </a:xfrm>
        </p:spPr>
        <p:txBody>
          <a:bodyPr anchor="t">
            <a:noAutofit/>
          </a:bodyPr>
          <a:lstStyle/>
          <a:p>
            <a:r>
              <a:rPr lang="en-US" i="1" dirty="0">
                <a:effectLst/>
              </a:rPr>
              <a:t>Preferred IQR method as it doesn’t remove much data. As per domain knowledge, there are chances of nutrients like calories, fat etc.. to have high values for certain food items like pizza, burger which may be not aligned to other food items. </a:t>
            </a:r>
            <a:endParaRPr lang="en-US" dirty="0">
              <a:effectLst/>
            </a:endParaRPr>
          </a:p>
          <a:p>
            <a:endParaRPr lang="en-US" sz="2000" dirty="0">
              <a:effectLst/>
            </a:endParaRPr>
          </a:p>
          <a:p>
            <a:endParaRPr lang="en-US" sz="2000" dirty="0">
              <a:effectLst/>
            </a:endParaRPr>
          </a:p>
          <a:p>
            <a:pPr marL="36900" indent="0">
              <a:buNone/>
            </a:pPr>
            <a:br>
              <a:rPr lang="en-US" sz="2000" dirty="0">
                <a:effectLst/>
              </a:rPr>
            </a:br>
            <a:endParaRPr lang="en-US" sz="2000" dirty="0">
              <a:effectLst/>
            </a:endParaRPr>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4F516511-0EE5-5A31-F8AA-53D2C9DAFE03}"/>
              </a:ext>
            </a:extLst>
          </p:cNvPr>
          <p:cNvPicPr>
            <a:picLocks noChangeAspect="1"/>
          </p:cNvPicPr>
          <p:nvPr/>
        </p:nvPicPr>
        <p:blipFill>
          <a:blip r:embed="rId7"/>
          <a:stretch>
            <a:fillRect/>
          </a:stretch>
        </p:blipFill>
        <p:spPr>
          <a:xfrm>
            <a:off x="262972" y="431393"/>
            <a:ext cx="2609425" cy="2556388"/>
          </a:xfrm>
          <a:prstGeom prst="rect">
            <a:avLst/>
          </a:prstGeom>
        </p:spPr>
      </p:pic>
      <p:pic>
        <p:nvPicPr>
          <p:cNvPr id="7" name="Picture 6">
            <a:extLst>
              <a:ext uri="{FF2B5EF4-FFF2-40B4-BE49-F238E27FC236}">
                <a16:creationId xmlns:a16="http://schemas.microsoft.com/office/drawing/2014/main" id="{2CBA99E4-234A-8EF0-AACC-692A01EEA34F}"/>
              </a:ext>
            </a:extLst>
          </p:cNvPr>
          <p:cNvPicPr>
            <a:picLocks noChangeAspect="1"/>
          </p:cNvPicPr>
          <p:nvPr/>
        </p:nvPicPr>
        <p:blipFill>
          <a:blip r:embed="rId8"/>
          <a:stretch>
            <a:fillRect/>
          </a:stretch>
        </p:blipFill>
        <p:spPr>
          <a:xfrm>
            <a:off x="3075352" y="442001"/>
            <a:ext cx="2609425" cy="2545780"/>
          </a:xfrm>
          <a:prstGeom prst="rect">
            <a:avLst/>
          </a:prstGeom>
        </p:spPr>
      </p:pic>
      <p:pic>
        <p:nvPicPr>
          <p:cNvPr id="13" name="Picture 12">
            <a:extLst>
              <a:ext uri="{FF2B5EF4-FFF2-40B4-BE49-F238E27FC236}">
                <a16:creationId xmlns:a16="http://schemas.microsoft.com/office/drawing/2014/main" id="{408D2A01-63F6-A0E0-7D40-3059C9478554}"/>
              </a:ext>
            </a:extLst>
          </p:cNvPr>
          <p:cNvPicPr>
            <a:picLocks noChangeAspect="1"/>
          </p:cNvPicPr>
          <p:nvPr/>
        </p:nvPicPr>
        <p:blipFill>
          <a:blip r:embed="rId9"/>
          <a:stretch>
            <a:fillRect/>
          </a:stretch>
        </p:blipFill>
        <p:spPr>
          <a:xfrm>
            <a:off x="212041" y="3419173"/>
            <a:ext cx="2609426" cy="2556388"/>
          </a:xfrm>
          <a:prstGeom prst="rect">
            <a:avLst/>
          </a:prstGeom>
        </p:spPr>
      </p:pic>
      <p:pic>
        <p:nvPicPr>
          <p:cNvPr id="15" name="Picture 14">
            <a:extLst>
              <a:ext uri="{FF2B5EF4-FFF2-40B4-BE49-F238E27FC236}">
                <a16:creationId xmlns:a16="http://schemas.microsoft.com/office/drawing/2014/main" id="{0E28577B-AED4-5DF7-C607-7AC7163D539F}"/>
              </a:ext>
            </a:extLst>
          </p:cNvPr>
          <p:cNvPicPr>
            <a:picLocks noChangeAspect="1"/>
          </p:cNvPicPr>
          <p:nvPr/>
        </p:nvPicPr>
        <p:blipFill>
          <a:blip r:embed="rId10"/>
          <a:stretch>
            <a:fillRect/>
          </a:stretch>
        </p:blipFill>
        <p:spPr>
          <a:xfrm>
            <a:off x="3075352" y="3429782"/>
            <a:ext cx="2592263" cy="2545779"/>
          </a:xfrm>
          <a:prstGeom prst="rect">
            <a:avLst/>
          </a:prstGeom>
        </p:spPr>
      </p:pic>
    </p:spTree>
    <p:extLst>
      <p:ext uri="{BB962C8B-B14F-4D97-AF65-F5344CB8AC3E}">
        <p14:creationId xmlns:p14="http://schemas.microsoft.com/office/powerpoint/2010/main" val="2104749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{2D924823-4205-4CE5-A5F7-70738E989CDC}tf55705232_win32</Template>
  <TotalTime>66</TotalTime>
  <Words>579</Words>
  <Application>Microsoft Office PowerPoint</Application>
  <PresentationFormat>Widescreen</PresentationFormat>
  <Paragraphs>95</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Castellar</vt:lpstr>
      <vt:lpstr>Century Gothic</vt:lpstr>
      <vt:lpstr>Copperplate Gothic Bold</vt:lpstr>
      <vt:lpstr>Goudy Old Style</vt:lpstr>
      <vt:lpstr>Wingdings 2</vt:lpstr>
      <vt:lpstr>SlateVTI</vt:lpstr>
      <vt:lpstr>Nutri-Class: Food Classification Using Nutritional Data</vt:lpstr>
      <vt:lpstr>Objective</vt:lpstr>
      <vt:lpstr>Steps INVOLVED</vt:lpstr>
      <vt:lpstr>Data Exploration</vt:lpstr>
      <vt:lpstr>Data Exploration …</vt:lpstr>
      <vt:lpstr>DATA VISUALIZATION</vt:lpstr>
      <vt:lpstr>NULL &amp; DUPLICATE HANDLING</vt:lpstr>
      <vt:lpstr>DATA ENCODING</vt:lpstr>
      <vt:lpstr>OUTLIER TREATMENT</vt:lpstr>
      <vt:lpstr>Feature Scaling</vt:lpstr>
      <vt:lpstr>Feature Importance</vt:lpstr>
      <vt:lpstr>MODEL EVALUATION &amp; PERFORMANCE</vt:lpstr>
      <vt:lpstr>THANK YOU               - SINDHUJA J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Sindhuja Jayaprakash</dc:creator>
  <cp:lastModifiedBy>Sindhuja Jayaprakash</cp:lastModifiedBy>
  <cp:revision>1</cp:revision>
  <dcterms:created xsi:type="dcterms:W3CDTF">2025-06-29T13:47:44Z</dcterms:created>
  <dcterms:modified xsi:type="dcterms:W3CDTF">2025-06-29T14:54:23Z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