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6" r:id="rId18"/>
    <p:sldId id="275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2765-3491-3BDC-4F97-588BEC82F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Netflix Movies and TV SHOWS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AF4FD-5C0E-85BA-F44B-DD500F7A5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												SINDHUJA J</a:t>
            </a:r>
          </a:p>
        </p:txBody>
      </p:sp>
    </p:spTree>
    <p:extLst>
      <p:ext uri="{BB962C8B-B14F-4D97-AF65-F5344CB8AC3E}">
        <p14:creationId xmlns:p14="http://schemas.microsoft.com/office/powerpoint/2010/main" val="381172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EC56C-F762-506B-A399-064070B76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8DBFA59-7ED5-17E9-FA65-C18356AE6A24}"/>
              </a:ext>
            </a:extLst>
          </p:cNvPr>
          <p:cNvSpPr txBox="1"/>
          <p:nvPr/>
        </p:nvSpPr>
        <p:spPr>
          <a:xfrm>
            <a:off x="432619" y="-33487"/>
            <a:ext cx="1132676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Data Preprocessing - Feature Scaling</a:t>
            </a:r>
          </a:p>
          <a:p>
            <a:endParaRPr lang="en-US" sz="2400" dirty="0"/>
          </a:p>
          <a:p>
            <a:r>
              <a:rPr lang="en-IN" b="1" dirty="0"/>
              <a:t>Min-Max Scaler</a:t>
            </a:r>
            <a:endParaRPr lang="en-US" dirty="0"/>
          </a:p>
          <a:p>
            <a:endParaRPr lang="en-US" dirty="0"/>
          </a:p>
          <a:p>
            <a:r>
              <a:rPr lang="en-US" dirty="0"/>
              <a:t>	 Scales the features between </a:t>
            </a:r>
            <a:r>
              <a:rPr lang="en-US" b="1" dirty="0"/>
              <a:t>0 and 1</a:t>
            </a:r>
            <a:r>
              <a:rPr lang="en-US" dirty="0"/>
              <a:t> - useful when we want to preserve the shape of the original distribution and ensure all features contribute equally to distance-based models like </a:t>
            </a:r>
            <a:r>
              <a:rPr lang="en-US" dirty="0" err="1"/>
              <a:t>KMeans</a:t>
            </a:r>
            <a:r>
              <a:rPr lang="en-US" dirty="0"/>
              <a:t> or DBSCAN.</a:t>
            </a:r>
          </a:p>
          <a:p>
            <a:endParaRPr lang="en-US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22545-F960-B481-52DF-B0C1CC4F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03" y="2910348"/>
            <a:ext cx="8858865" cy="232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8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B7D6B-92A1-9829-C24B-BEC6E657F23F}"/>
              </a:ext>
            </a:extLst>
          </p:cNvPr>
          <p:cNvSpPr txBox="1"/>
          <p:nvPr/>
        </p:nvSpPr>
        <p:spPr>
          <a:xfrm>
            <a:off x="530942" y="363794"/>
            <a:ext cx="112382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Text preprocessing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Remove punctuation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Remove numbers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Tokenize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Stemming 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6B10E-AE63-090D-6390-457FBFB1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469" y="560440"/>
            <a:ext cx="2359208" cy="4483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E3C60F-312B-319C-9D29-394C8DD0F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288" y="560440"/>
            <a:ext cx="2275009" cy="448350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85482E7-0D25-E71C-AB42-082EFD0B7F86}"/>
              </a:ext>
            </a:extLst>
          </p:cNvPr>
          <p:cNvSpPr/>
          <p:nvPr/>
        </p:nvSpPr>
        <p:spPr>
          <a:xfrm>
            <a:off x="7777316" y="2664542"/>
            <a:ext cx="747252" cy="432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10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750A0-0500-B369-53DD-1DB6843F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2D1A43-CDB2-98AF-63B6-BA60402E2704}"/>
              </a:ext>
            </a:extLst>
          </p:cNvPr>
          <p:cNvSpPr txBox="1"/>
          <p:nvPr/>
        </p:nvSpPr>
        <p:spPr>
          <a:xfrm>
            <a:off x="530942" y="363794"/>
            <a:ext cx="1123827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Model Building and Evaluation</a:t>
            </a:r>
          </a:p>
          <a:p>
            <a:endParaRPr lang="en-IN" sz="2400" dirty="0"/>
          </a:p>
          <a:p>
            <a:r>
              <a:rPr lang="en-IN" sz="2400" dirty="0" err="1"/>
              <a:t>KMeans</a:t>
            </a:r>
            <a:r>
              <a:rPr lang="en-IN" sz="2400" dirty="0"/>
              <a:t> Clustering</a:t>
            </a:r>
          </a:p>
          <a:p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Elbow Method shows a noticeable "elbow" at k=3 or 4, indicating diminishing returns in SSE reduction after that.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Silhouette Score is highest at k=2, but the gap isn't drastic up to k=4.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Choosing k=3 in the PCA cluster visualization is a reasonable and balanced choice.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Davies-Bouldin Index of 1.26 indicates tight and well-separated clusters.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PCA plot shows clear separation among clusters, compact and distinct groups → supports validity of k=3 selection.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56513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D1AEB-BEC6-96D9-1CFB-E4C2E15AF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4FFB8D-434A-C4F3-20FC-4948446A26CF}"/>
              </a:ext>
            </a:extLst>
          </p:cNvPr>
          <p:cNvSpPr txBox="1"/>
          <p:nvPr/>
        </p:nvSpPr>
        <p:spPr>
          <a:xfrm>
            <a:off x="530942" y="363794"/>
            <a:ext cx="11238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Output of </a:t>
            </a:r>
            <a:r>
              <a:rPr lang="en-IN" sz="2400" dirty="0" err="1"/>
              <a:t>KMeans</a:t>
            </a:r>
            <a:r>
              <a:rPr lang="en-IN" sz="2400" dirty="0"/>
              <a:t> Clustering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264F8-6D67-EF83-9651-E1962CE0A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1" y="1323457"/>
            <a:ext cx="6125496" cy="46257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1C941D-1359-C11D-CDFA-11CE0D50F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09" y="1323457"/>
            <a:ext cx="5486400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3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F8D90-EC2F-BA56-25E4-031A45B84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73A68-108F-9A27-C837-E75DC77EEC3A}"/>
              </a:ext>
            </a:extLst>
          </p:cNvPr>
          <p:cNvSpPr txBox="1"/>
          <p:nvPr/>
        </p:nvSpPr>
        <p:spPr>
          <a:xfrm>
            <a:off x="530942" y="363794"/>
            <a:ext cx="112382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Model Building and Evaluation</a:t>
            </a:r>
          </a:p>
          <a:p>
            <a:endParaRPr lang="en-IN" sz="2400" dirty="0"/>
          </a:p>
          <a:p>
            <a:r>
              <a:rPr lang="en-US" b="1" dirty="0"/>
              <a:t>Hierarchical Clustering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Lower silhouette and higher DB index suggest overlapping or elongated clusters.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Dendrogram shows a few dominant clusters but lacks clean separation compared to </a:t>
            </a:r>
            <a:r>
              <a:rPr lang="en-US" dirty="0" err="1"/>
              <a:t>KMeans</a:t>
            </a:r>
            <a:r>
              <a:rPr lang="en-US" dirty="0"/>
              <a:t>.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79261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80D5-0BA1-CC0C-2384-4694F181E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830A74-B072-CFD3-9C97-577E13ACC93C}"/>
              </a:ext>
            </a:extLst>
          </p:cNvPr>
          <p:cNvSpPr txBox="1"/>
          <p:nvPr/>
        </p:nvSpPr>
        <p:spPr>
          <a:xfrm>
            <a:off x="530942" y="363794"/>
            <a:ext cx="112382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Output of </a:t>
            </a:r>
            <a:r>
              <a:rPr lang="en-IN" sz="2400" dirty="0" err="1"/>
              <a:t>Hiearchical</a:t>
            </a:r>
            <a:r>
              <a:rPr lang="en-IN" sz="2400" dirty="0"/>
              <a:t> Clustering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E16C0-10AA-7F37-9721-D0B05277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4" y="1148624"/>
            <a:ext cx="7403690" cy="4740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DDC485-5897-2D65-1451-191E3B08C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569" y="2644737"/>
            <a:ext cx="3760648" cy="36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48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81141-5216-BE7C-DABE-375A07460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F18CDD-9F60-E1C5-DC0B-2B2A4DC3C5A6}"/>
              </a:ext>
            </a:extLst>
          </p:cNvPr>
          <p:cNvSpPr txBox="1"/>
          <p:nvPr/>
        </p:nvSpPr>
        <p:spPr>
          <a:xfrm>
            <a:off x="530942" y="363794"/>
            <a:ext cx="112382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Model Building and Evaluation</a:t>
            </a:r>
          </a:p>
          <a:p>
            <a:endParaRPr lang="en-IN" sz="2400" dirty="0"/>
          </a:p>
          <a:p>
            <a:r>
              <a:rPr lang="en-US" b="1" dirty="0"/>
              <a:t>DBSCAN Clustering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Performs close to </a:t>
            </a:r>
            <a:r>
              <a:rPr lang="en-US" dirty="0" err="1"/>
              <a:t>KMeans</a:t>
            </a:r>
            <a:r>
              <a:rPr lang="en-US" dirty="0"/>
              <a:t> in metrics but slightly worse.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DBSCAN is density-based, useful if clusters are non-spherical—but your data seems well-separated by </a:t>
            </a:r>
            <a:r>
              <a:rPr lang="en-US" dirty="0" err="1"/>
              <a:t>KMeans</a:t>
            </a:r>
            <a:r>
              <a:rPr lang="en-US" dirty="0"/>
              <a:t>, so DBSCAN may not add much value here.</a:t>
            </a:r>
          </a:p>
          <a:p>
            <a:br>
              <a:rPr lang="en-US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14489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12A76-0A00-C595-A11F-0D7B269B3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86369-5868-58A5-8629-1EE1DC6917FA}"/>
              </a:ext>
            </a:extLst>
          </p:cNvPr>
          <p:cNvSpPr txBox="1"/>
          <p:nvPr/>
        </p:nvSpPr>
        <p:spPr>
          <a:xfrm>
            <a:off x="530942" y="363794"/>
            <a:ext cx="11238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Model Building and Evaluation</a:t>
            </a:r>
          </a:p>
          <a:p>
            <a:endParaRPr lang="en-IN" sz="2400" dirty="0"/>
          </a:p>
          <a:p>
            <a:br>
              <a:rPr lang="en-US" dirty="0"/>
            </a:b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AFA73-3B4B-8A8C-99D7-5AF7A5F4A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7" y="1131746"/>
            <a:ext cx="7112563" cy="4594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6CBED2-C9E6-2FEA-5E80-29DCF078B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253" y="2859707"/>
            <a:ext cx="3414056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0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C720E-7E87-5FD1-47A7-90D9CC39F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2AE4A-25A5-5463-50A6-8E5C12F24D00}"/>
              </a:ext>
            </a:extLst>
          </p:cNvPr>
          <p:cNvSpPr txBox="1"/>
          <p:nvPr/>
        </p:nvSpPr>
        <p:spPr>
          <a:xfrm>
            <a:off x="530942" y="363794"/>
            <a:ext cx="1123827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Model Building and Evaluation</a:t>
            </a:r>
          </a:p>
          <a:p>
            <a:endParaRPr lang="en-IN" sz="2400" dirty="0"/>
          </a:p>
          <a:p>
            <a:r>
              <a:rPr lang="en-US" b="1" dirty="0"/>
              <a:t>Conclusion: </a:t>
            </a:r>
          </a:p>
          <a:p>
            <a:endParaRPr lang="en-US" b="1" dirty="0"/>
          </a:p>
          <a:p>
            <a:r>
              <a:rPr lang="en-US" dirty="0"/>
              <a:t>Use </a:t>
            </a:r>
            <a:r>
              <a:rPr lang="en-US" dirty="0" err="1"/>
              <a:t>KMeans</a:t>
            </a:r>
            <a:r>
              <a:rPr lang="en-US" dirty="0"/>
              <a:t> (k=3)</a:t>
            </a:r>
          </a:p>
          <a:p>
            <a:br>
              <a:rPr lang="en-US" dirty="0"/>
            </a:br>
            <a:r>
              <a:rPr lang="en-US" sz="2800" b="1" dirty="0" err="1">
                <a:solidFill>
                  <a:srgbClr val="00B050"/>
                </a:solidFill>
              </a:rPr>
              <a:t>KMeans</a:t>
            </a:r>
            <a:r>
              <a:rPr lang="en-US" sz="2800" b="1" dirty="0">
                <a:solidFill>
                  <a:srgbClr val="00B050"/>
                </a:solidFill>
              </a:rPr>
              <a:t> outperforms both DBSCAN and Hierarchical in clustering quality based on both evaluation metrics and PCA visualization.</a:t>
            </a:r>
          </a:p>
          <a:p>
            <a:br>
              <a:rPr lang="en-US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55873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8750E-DED8-CC75-9370-9A09E26EC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D3D1E-CD24-87A1-A10E-2BEE21F65195}"/>
              </a:ext>
            </a:extLst>
          </p:cNvPr>
          <p:cNvSpPr txBox="1"/>
          <p:nvPr/>
        </p:nvSpPr>
        <p:spPr>
          <a:xfrm>
            <a:off x="530942" y="363794"/>
            <a:ext cx="112382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Validating the Best Model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47939-FD8F-20F4-09FA-DB12B162B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1081548"/>
            <a:ext cx="4159045" cy="4802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90DB7-0806-89CC-1163-1B0D0F349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553" y="119937"/>
            <a:ext cx="6469627" cy="2439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8E4785-47B3-8217-43D3-C3570EBB4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553" y="2712686"/>
            <a:ext cx="6469627" cy="317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6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D3E8C-194A-8155-65D3-097541BB8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141570E-29A0-2F9C-4B1F-3B055D086811}"/>
              </a:ext>
            </a:extLst>
          </p:cNvPr>
          <p:cNvSpPr txBox="1"/>
          <p:nvPr/>
        </p:nvSpPr>
        <p:spPr>
          <a:xfrm>
            <a:off x="796413" y="442452"/>
            <a:ext cx="1087447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Objective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Focus on clustering Netflix movies and TV shows based on various features like genre, rating, and duration etc..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Help users discover content based on preferences.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Domain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Unsupervised Machine Learning.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NLP - Text preprocessing.</a:t>
            </a:r>
          </a:p>
          <a:p>
            <a:br>
              <a:rPr lang="en-US" sz="2400" dirty="0"/>
            </a:b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75722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1D887-5B1A-3881-E786-436CBCE4C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4837-FE07-85B6-B355-8A66FEC8C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Thank You </a:t>
            </a:r>
            <a:r>
              <a:rPr lang="en-IN" sz="2800" dirty="0">
                <a:sym typeface="Wingdings" panose="05000000000000000000" pitchFamily="2" charset="2"/>
              </a:rPr>
              <a:t>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92FB3-40E3-46A0-3CA6-CE22787BC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												SINDHUJA J</a:t>
            </a:r>
          </a:p>
        </p:txBody>
      </p:sp>
    </p:spTree>
    <p:extLst>
      <p:ext uri="{BB962C8B-B14F-4D97-AF65-F5344CB8AC3E}">
        <p14:creationId xmlns:p14="http://schemas.microsoft.com/office/powerpoint/2010/main" val="47949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9CA01-F83D-3E10-AD88-2BB9DF85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E6F3CD-6867-1F58-472C-9029293ABDDD}"/>
              </a:ext>
            </a:extLst>
          </p:cNvPr>
          <p:cNvSpPr txBox="1"/>
          <p:nvPr/>
        </p:nvSpPr>
        <p:spPr>
          <a:xfrm>
            <a:off x="344129" y="235974"/>
            <a:ext cx="1132676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Steps Involved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	Importing libraries and exploring the basic data info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	Data Visualization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	Data preprocessing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	Text preprocessing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	Text Vectorization with TF-IDF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	Feature encoding &amp; feature scaling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	Model Building &amp; Evaluation</a:t>
            </a:r>
            <a:br>
              <a:rPr lang="en-US" sz="2400" dirty="0"/>
            </a:b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6886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3D0D0-8AA7-86C2-3B67-1761F1F02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AB557E4-3A39-BCFA-AFE7-6DDF94E6501E}"/>
              </a:ext>
            </a:extLst>
          </p:cNvPr>
          <p:cNvSpPr txBox="1"/>
          <p:nvPr/>
        </p:nvSpPr>
        <p:spPr>
          <a:xfrm>
            <a:off x="344129" y="235974"/>
            <a:ext cx="115234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About the Data ….</a:t>
            </a:r>
          </a:p>
          <a:p>
            <a:endParaRPr lang="en-US" sz="2400" dirty="0"/>
          </a:p>
          <a:p>
            <a:r>
              <a:rPr lang="en-US" sz="2400" dirty="0"/>
              <a:t> Total Rows and Columns - 7787/12</a:t>
            </a:r>
          </a:p>
          <a:p>
            <a:endParaRPr lang="en-US" sz="2400" dirty="0"/>
          </a:p>
          <a:p>
            <a:r>
              <a:rPr lang="en-US" sz="2400" dirty="0"/>
              <a:t>					</a:t>
            </a:r>
          </a:p>
          <a:p>
            <a:endParaRPr lang="en-IN" sz="2400" dirty="0"/>
          </a:p>
          <a:p>
            <a:r>
              <a:rPr lang="en-IN" sz="2400" dirty="0"/>
              <a:t>     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Release_year</a:t>
            </a:r>
            <a:r>
              <a:rPr lang="en-IN" sz="2400" dirty="0"/>
              <a:t>			   Rest of the columns</a:t>
            </a:r>
          </a:p>
          <a:p>
            <a:endParaRPr lang="en-IN" sz="2400" dirty="0"/>
          </a:p>
          <a:p>
            <a:r>
              <a:rPr lang="en-IN" sz="2400" dirty="0"/>
              <a:t>			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DC07C-FC6F-D02A-0F7E-A54CF0F64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497" y="-21183"/>
            <a:ext cx="3767992" cy="363312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F89C0815-C5BA-8140-582D-8C82BAC04ACD}"/>
              </a:ext>
            </a:extLst>
          </p:cNvPr>
          <p:cNvSpPr/>
          <p:nvPr/>
        </p:nvSpPr>
        <p:spPr>
          <a:xfrm>
            <a:off x="1499419" y="2143431"/>
            <a:ext cx="285136" cy="7865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9C91EF2-41D9-DC5F-CD04-7E513E779123}"/>
              </a:ext>
            </a:extLst>
          </p:cNvPr>
          <p:cNvSpPr/>
          <p:nvPr/>
        </p:nvSpPr>
        <p:spPr>
          <a:xfrm>
            <a:off x="4955458" y="2143432"/>
            <a:ext cx="285136" cy="7865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6AC3B-6268-9537-6E33-4E730D85D693}"/>
              </a:ext>
            </a:extLst>
          </p:cNvPr>
          <p:cNvSpPr/>
          <p:nvPr/>
        </p:nvSpPr>
        <p:spPr>
          <a:xfrm>
            <a:off x="875071" y="1592826"/>
            <a:ext cx="1533832" cy="535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Numeric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FC362A-96D8-5A92-2913-9DFC139949A9}"/>
              </a:ext>
            </a:extLst>
          </p:cNvPr>
          <p:cNvSpPr/>
          <p:nvPr/>
        </p:nvSpPr>
        <p:spPr>
          <a:xfrm>
            <a:off x="4331110" y="1592826"/>
            <a:ext cx="1533832" cy="535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F1E229-2759-E224-2149-3E15B9F8295D}"/>
              </a:ext>
            </a:extLst>
          </p:cNvPr>
          <p:cNvSpPr/>
          <p:nvPr/>
        </p:nvSpPr>
        <p:spPr>
          <a:xfrm>
            <a:off x="619432" y="4424750"/>
            <a:ext cx="2045109" cy="7273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Null values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3A67A06-2327-0637-BCB7-9BB679B38F40}"/>
              </a:ext>
            </a:extLst>
          </p:cNvPr>
          <p:cNvCxnSpPr>
            <a:stCxn id="10" idx="7"/>
          </p:cNvCxnSpPr>
          <p:nvPr/>
        </p:nvCxnSpPr>
        <p:spPr>
          <a:xfrm rot="5400000" flipH="1" flipV="1">
            <a:off x="3144874" y="3241795"/>
            <a:ext cx="509643" cy="2069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DFA3C11-A9C6-EAA4-7EF0-CA66AC62CBE8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664541" y="4278783"/>
            <a:ext cx="1745610" cy="509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231519C-50E8-595D-4B1D-A17263A4EBBF}"/>
              </a:ext>
            </a:extLst>
          </p:cNvPr>
          <p:cNvCxnSpPr>
            <a:stCxn id="10" idx="5"/>
          </p:cNvCxnSpPr>
          <p:nvPr/>
        </p:nvCxnSpPr>
        <p:spPr>
          <a:xfrm rot="16200000" flipH="1">
            <a:off x="3216350" y="4194276"/>
            <a:ext cx="342492" cy="2045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6466761-A8B8-DF2E-82BD-9BDACA6697A0}"/>
              </a:ext>
            </a:extLst>
          </p:cNvPr>
          <p:cNvCxnSpPr/>
          <p:nvPr/>
        </p:nvCxnSpPr>
        <p:spPr>
          <a:xfrm>
            <a:off x="2192594" y="5114177"/>
            <a:ext cx="2241755" cy="658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E094B1-9667-16E2-482B-0ACE6C384A3E}"/>
              </a:ext>
            </a:extLst>
          </p:cNvPr>
          <p:cNvCxnSpPr>
            <a:cxnSpLocks/>
          </p:cNvCxnSpPr>
          <p:nvPr/>
        </p:nvCxnSpPr>
        <p:spPr>
          <a:xfrm>
            <a:off x="2408903" y="4967101"/>
            <a:ext cx="2025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4B4B1B-6EED-6BF2-A2D4-4DE3CF2DD1DB}"/>
              </a:ext>
            </a:extLst>
          </p:cNvPr>
          <p:cNvSpPr txBox="1"/>
          <p:nvPr/>
        </p:nvSpPr>
        <p:spPr>
          <a:xfrm>
            <a:off x="4434349" y="3893574"/>
            <a:ext cx="27923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Director</a:t>
            </a:r>
          </a:p>
          <a:p>
            <a:r>
              <a:rPr lang="en-IN" sz="1400" dirty="0"/>
              <a:t>Cast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Country</a:t>
            </a:r>
          </a:p>
          <a:p>
            <a:endParaRPr lang="en-IN" sz="1400" dirty="0"/>
          </a:p>
          <a:p>
            <a:r>
              <a:rPr lang="en-IN" sz="1400" dirty="0" err="1"/>
              <a:t>Date_added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rating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6827AA1-A960-9EAC-3A10-F9A02AD7F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497" y="3736258"/>
            <a:ext cx="3780503" cy="23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9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D98F6-E9B3-4528-438F-031C340D6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907B51F-5DB7-19B7-756E-0D1BC98D4724}"/>
              </a:ext>
            </a:extLst>
          </p:cNvPr>
          <p:cNvSpPr txBox="1"/>
          <p:nvPr/>
        </p:nvSpPr>
        <p:spPr>
          <a:xfrm>
            <a:off x="501445" y="117987"/>
            <a:ext cx="1132676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Cont</a:t>
            </a:r>
            <a:r>
              <a:rPr lang="en-US" sz="2400" dirty="0"/>
              <a:t>…</a:t>
            </a:r>
          </a:p>
          <a:p>
            <a:r>
              <a:rPr lang="en-US" sz="2400" dirty="0"/>
              <a:t>																		</a:t>
            </a:r>
            <a:br>
              <a:rPr lang="en-US" sz="2400" dirty="0"/>
            </a:br>
            <a:r>
              <a:rPr lang="en-US" b="1" dirty="0"/>
              <a:t>Statistical information </a:t>
            </a:r>
            <a:r>
              <a:rPr lang="en-US" dirty="0"/>
              <a:t>of </a:t>
            </a:r>
            <a:r>
              <a:rPr lang="en-US" dirty="0" err="1"/>
              <a:t>release_year</a:t>
            </a:r>
            <a:r>
              <a:rPr lang="en-US" dirty="0"/>
              <a:t> feature shows below info: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Mean &lt; median - Slight left skewed distribution which requires feature scaling.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Most of the data distribution is centered around recent years - 2013 to 2017. However, there are</a:t>
            </a:r>
          </a:p>
          <a:p>
            <a:r>
              <a:rPr lang="en-US" dirty="0"/>
              <a:t> few classic old entries as the minimum year is 1925.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Chances of outliers.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Handling Duration</a:t>
            </a:r>
          </a:p>
          <a:p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 It contains mixed data showing number of seasons for the TV show and number of </a:t>
            </a:r>
          </a:p>
          <a:p>
            <a:r>
              <a:rPr lang="en-US" dirty="0"/>
              <a:t>minutes for the movie. We can distinguish both with the help of type column.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Removed Duration column after the above step.</a:t>
            </a:r>
          </a:p>
          <a:p>
            <a:endParaRPr lang="en-US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2651D-F5D4-9B9F-EC3F-973CEFCB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916" y="117987"/>
            <a:ext cx="2281084" cy="3175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DA40F2-EF16-55C1-33E0-E51FB21A2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916" y="3564195"/>
            <a:ext cx="2281084" cy="25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9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4C3B0-FCDA-60C9-1547-06AF9340A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00300E2-2A89-3711-C8BE-D40C4F5ABE5E}"/>
              </a:ext>
            </a:extLst>
          </p:cNvPr>
          <p:cNvSpPr txBox="1"/>
          <p:nvPr/>
        </p:nvSpPr>
        <p:spPr>
          <a:xfrm>
            <a:off x="501445" y="117987"/>
            <a:ext cx="1183803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Visualization</a:t>
            </a:r>
          </a:p>
          <a:p>
            <a:r>
              <a:rPr lang="en-US" sz="2400" dirty="0"/>
              <a:t>																		</a:t>
            </a:r>
            <a:br>
              <a:rPr lang="en-US" sz="2400" dirty="0"/>
            </a:br>
            <a:r>
              <a:rPr lang="en-US" b="1" dirty="0"/>
              <a:t>Univariate Analysis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Content type &amp; rating - count plot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Content released over years - bar plot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Length of the content description &amp; Movie Duration (in mins) &amp; No of seasons in</a:t>
            </a:r>
          </a:p>
          <a:p>
            <a:r>
              <a:rPr lang="en-US" dirty="0"/>
              <a:t> TV shows – histplot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1E39C-97C2-6FFD-797B-ED40965E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180" y="117987"/>
            <a:ext cx="3007567" cy="1976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99509F-66B1-3609-9B88-B8D2C7467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180" y="2201917"/>
            <a:ext cx="3007567" cy="1770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5A758C-9AD0-0849-B60C-67F9D609C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76" y="3175820"/>
            <a:ext cx="5781367" cy="26055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91759B-7FB1-FD4F-F19A-FD2F56CE0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380" y="4158529"/>
            <a:ext cx="5781367" cy="16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5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DE378-873A-2D14-765D-1B4951A77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9201B07-2316-8C9A-A796-D0511A422A2A}"/>
              </a:ext>
            </a:extLst>
          </p:cNvPr>
          <p:cNvSpPr txBox="1"/>
          <p:nvPr/>
        </p:nvSpPr>
        <p:spPr>
          <a:xfrm>
            <a:off x="501445" y="117987"/>
            <a:ext cx="1183803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Visualization</a:t>
            </a:r>
          </a:p>
          <a:p>
            <a:r>
              <a:rPr lang="en-US" sz="2400" dirty="0"/>
              <a:t>																		</a:t>
            </a:r>
            <a:br>
              <a:rPr lang="en-US" sz="2400" dirty="0"/>
            </a:br>
            <a:r>
              <a:rPr lang="en-US" b="1" dirty="0"/>
              <a:t>Bi variate Analysis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Duration (In Mins/seasons) vs. release year - scatter plot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Rating vs. Content type - count plot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Top 10 countries by content - bar plot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Genre analysis - bar plot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For all numeric features - heatmap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86501-01D0-5DFC-11A5-4F41C498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994" y="0"/>
            <a:ext cx="4351131" cy="2005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F9737A-0540-250A-4614-4BE326C49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994" y="2123768"/>
            <a:ext cx="4351131" cy="2153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7B868-5E32-89AF-4220-361845504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993" y="4326261"/>
            <a:ext cx="4351131" cy="16568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56B533-CC62-8EC4-83BF-31C5421EF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59" y="3367779"/>
            <a:ext cx="7472516" cy="26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9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C5B09-1832-6D6B-5225-C75AC6EBA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16FC2FB-7513-4DC0-573E-FE3728C38A45}"/>
              </a:ext>
            </a:extLst>
          </p:cNvPr>
          <p:cNvSpPr txBox="1"/>
          <p:nvPr/>
        </p:nvSpPr>
        <p:spPr>
          <a:xfrm>
            <a:off x="501445" y="117987"/>
            <a:ext cx="113267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Data Preprocessing - Null handling</a:t>
            </a:r>
          </a:p>
          <a:p>
            <a:endParaRPr lang="en-US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1B2F6-7699-0A5A-E9F5-355AE7584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1687647"/>
            <a:ext cx="7089058" cy="3490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FF8CAC-3666-E16C-4F36-74B79D0FC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503" y="0"/>
            <a:ext cx="4601497" cy="241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7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871FC-7CE4-59BE-8BEF-4AD272AD6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B91DB84-E30F-6C48-5C1C-B10645EA200B}"/>
              </a:ext>
            </a:extLst>
          </p:cNvPr>
          <p:cNvSpPr txBox="1"/>
          <p:nvPr/>
        </p:nvSpPr>
        <p:spPr>
          <a:xfrm>
            <a:off x="501445" y="98322"/>
            <a:ext cx="11326761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Data Preprocessing - Feature Encoding</a:t>
            </a:r>
          </a:p>
          <a:p>
            <a:endParaRPr lang="en-US" sz="2400" dirty="0"/>
          </a:p>
          <a:p>
            <a:r>
              <a:rPr lang="en-US" b="1" dirty="0"/>
              <a:t>Label encoding - content type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	Binary/ordinal category variable.</a:t>
            </a:r>
          </a:p>
          <a:p>
            <a:endParaRPr lang="en-US" sz="2400" dirty="0"/>
          </a:p>
          <a:p>
            <a:r>
              <a:rPr lang="en-US" b="1" dirty="0"/>
              <a:t>Frequency encoding - country and rating</a:t>
            </a:r>
          </a:p>
          <a:p>
            <a:r>
              <a:rPr lang="en-US" b="1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	</a:t>
            </a:r>
            <a:r>
              <a:rPr lang="en-US" dirty="0"/>
              <a:t>Replaces each category with how frequently it appears in data.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	</a:t>
            </a:r>
            <a:r>
              <a:rPr lang="en-IN" dirty="0"/>
              <a:t>No label/target column available, hence it suits here.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	Reduces dimensionality 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	Helps higher cardinality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7D49E-AEA8-84FB-9DB8-711746BA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88" y="98321"/>
            <a:ext cx="4603094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117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88</TotalTime>
  <Words>751</Words>
  <Application>Microsoft Office PowerPoint</Application>
  <PresentationFormat>Widescreen</PresentationFormat>
  <Paragraphs>207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Gill Sans MT</vt:lpstr>
      <vt:lpstr>Wingdings</vt:lpstr>
      <vt:lpstr>Gallery</vt:lpstr>
      <vt:lpstr>Netflix Movies and TV SHOWS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Sindhuja Jayaprakash</dc:creator>
  <cp:lastModifiedBy>Sindhuja Jayaprakash</cp:lastModifiedBy>
  <cp:revision>14</cp:revision>
  <dcterms:created xsi:type="dcterms:W3CDTF">2025-08-03T13:58:24Z</dcterms:created>
  <dcterms:modified xsi:type="dcterms:W3CDTF">2025-08-08T10:13:06Z</dcterms:modified>
</cp:coreProperties>
</file>