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90B6-6D2A-A628-183B-0FCE30D54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42" y="1304515"/>
            <a:ext cx="7772400" cy="14700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Technology Hackathon 2025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86143-0DD9-5645-3B20-A2EAB3927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168" y="5248685"/>
            <a:ext cx="7666703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Team: </a:t>
            </a:r>
            <a:r>
              <a:rPr lang="en-US" sz="2400" b="1" dirty="0">
                <a:solidFill>
                  <a:schemeClr val="tx1"/>
                </a:solidFill>
              </a:rPr>
              <a:t>Necromancers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Team members: </a:t>
            </a:r>
            <a:r>
              <a:rPr lang="en-US" sz="2400" dirty="0">
                <a:solidFill>
                  <a:schemeClr val="tx1"/>
                </a:solidFill>
              </a:rPr>
              <a:t>Rahul Kumar, Abhishek Pandey, Soni Ruchi, Satya Sukumari Sindhuja Nandamudi, Prasanna 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C1113-5960-7313-ED45-8AA09267A9B5}"/>
              </a:ext>
            </a:extLst>
          </p:cNvPr>
          <p:cNvCxnSpPr/>
          <p:nvPr/>
        </p:nvCxnSpPr>
        <p:spPr>
          <a:xfrm>
            <a:off x="318320" y="5114003"/>
            <a:ext cx="20746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9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74" y="13698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sz="3200" dirty="0">
                <a:solidFill>
                  <a:srgbClr val="FF0000"/>
                </a:solidFill>
              </a:rPr>
              <a:t>Problem Statement &amp; Solution Criteria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404" y="1211160"/>
            <a:ext cx="78427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solidFill>
                  <a:srgbClr val="FF0000"/>
                </a:solidFill>
              </a:rPr>
              <a:t>Problem Statement:</a:t>
            </a:r>
          </a:p>
          <a:p>
            <a:r>
              <a:rPr dirty="0"/>
              <a:t>Financial reconciliation is manual, time-consuming, and error-prone. Reconcilers must analyze breaks, take corrective actions, and document findings. Growing transaction volumes increase delays, compliance risks, and inefficiencies.</a:t>
            </a:r>
          </a:p>
          <a:p>
            <a:endParaRPr dirty="0"/>
          </a:p>
          <a:p>
            <a:r>
              <a:rPr dirty="0">
                <a:solidFill>
                  <a:srgbClr val="FF0000"/>
                </a:solidFill>
              </a:rPr>
              <a:t>Solution Criteria:</a:t>
            </a:r>
          </a:p>
          <a:p>
            <a:r>
              <a:rPr dirty="0"/>
              <a:t>✔ Accurate Data </a:t>
            </a:r>
            <a:r>
              <a:rPr lang="en-US" dirty="0"/>
              <a:t>Matching</a:t>
            </a:r>
          </a:p>
          <a:p>
            <a:r>
              <a:rPr dirty="0"/>
              <a:t>✔ AI-Powered Anomaly</a:t>
            </a:r>
            <a:r>
              <a:rPr lang="en-US" dirty="0"/>
              <a:t> Detection : Identify breaks with minimal false positives</a:t>
            </a:r>
          </a:p>
          <a:p>
            <a:r>
              <a:rPr lang="en-US" dirty="0"/>
              <a:t>✔ Automated Break Clarification : use Gen AI to explain break reasons</a:t>
            </a:r>
          </a:p>
          <a:p>
            <a:r>
              <a:rPr dirty="0"/>
              <a:t>✔ Workflow Automation</a:t>
            </a:r>
            <a:r>
              <a:rPr lang="en-US" dirty="0"/>
              <a:t> : trigger actions like email alerts or auto- resolution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73"/>
            <a:ext cx="7595419" cy="649594"/>
          </a:xfrm>
        </p:spPr>
        <p:txBody>
          <a:bodyPr>
            <a:normAutofit/>
          </a:bodyPr>
          <a:lstStyle/>
          <a:p>
            <a:pPr algn="l"/>
            <a:r>
              <a:rPr sz="3200" dirty="0">
                <a:solidFill>
                  <a:srgbClr val="FF0000"/>
                </a:solidFill>
              </a:rPr>
              <a:t>Summary of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462" y="1160586"/>
            <a:ext cx="80713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Our idea is to build a </a:t>
            </a:r>
            <a:r>
              <a:rPr lang="en-IN" b="1" dirty="0"/>
              <a:t>smart reconciliation and anomaly detection system</a:t>
            </a:r>
            <a:r>
              <a:rPr lang="en-IN" dirty="0"/>
              <a:t> that automates financial data matching, break classification, and resolution using </a:t>
            </a:r>
            <a:r>
              <a:rPr lang="en-IN" b="1" dirty="0"/>
              <a:t>AI and Gen AI</a:t>
            </a:r>
            <a:r>
              <a:rPr lang="en-IN" dirty="0"/>
              <a:t>.</a:t>
            </a:r>
          </a:p>
          <a:p>
            <a:r>
              <a:rPr lang="en-IN" b="1" dirty="0"/>
              <a:t>AI-Driven Anomaly Detection</a:t>
            </a:r>
            <a:r>
              <a:rPr lang="en-IN" dirty="0"/>
              <a:t> – We use </a:t>
            </a:r>
            <a:r>
              <a:rPr lang="en-IN" b="1" dirty="0"/>
              <a:t>machine learning</a:t>
            </a:r>
            <a:r>
              <a:rPr lang="en-IN" dirty="0"/>
              <a:t> to detect breaks by identifying mismatches or unusual patterns in financial transactions.</a:t>
            </a:r>
          </a:p>
          <a:p>
            <a:r>
              <a:rPr lang="en-IN" b="1" dirty="0"/>
              <a:t>Automated Break Clarification</a:t>
            </a:r>
            <a:r>
              <a:rPr lang="en-IN" dirty="0"/>
              <a:t> – Instead of manual analysis, we leverage </a:t>
            </a:r>
            <a:r>
              <a:rPr lang="en-IN" b="1" dirty="0"/>
              <a:t>Gen AI</a:t>
            </a:r>
            <a:r>
              <a:rPr lang="en-IN" dirty="0"/>
              <a:t> to generate explanations for detected anomalies, helping </a:t>
            </a:r>
            <a:r>
              <a:rPr lang="en-IN" dirty="0" err="1"/>
              <a:t>reconciliers</a:t>
            </a:r>
            <a:r>
              <a:rPr lang="en-IN" dirty="0"/>
              <a:t> understand the issue instantly.</a:t>
            </a:r>
          </a:p>
          <a:p>
            <a:r>
              <a:rPr lang="en-IN" b="1" dirty="0"/>
              <a:t>Autonomous Break Resolution</a:t>
            </a:r>
            <a:r>
              <a:rPr lang="en-IN" dirty="0"/>
              <a:t> – Based on historical patterns and predefined rules, the system suggests or executes corrective actions automatically, reducing manual intervention.</a:t>
            </a:r>
          </a:p>
          <a:p>
            <a:r>
              <a:rPr lang="en-IN" b="1" dirty="0"/>
              <a:t>Workflow Automation</a:t>
            </a:r>
            <a:r>
              <a:rPr lang="en-IN" dirty="0"/>
              <a:t> – Our system integrates with notification tools to </a:t>
            </a:r>
            <a:r>
              <a:rPr lang="en-IN" b="1" dirty="0"/>
              <a:t>alert relevant teams</a:t>
            </a:r>
            <a:r>
              <a:rPr lang="en-IN" dirty="0"/>
              <a:t> and trigger actions such as approvals or corrections.</a:t>
            </a:r>
          </a:p>
          <a:p>
            <a:r>
              <a:rPr lang="en-IN" b="1" dirty="0"/>
              <a:t>Scalable &amp; Adaptable</a:t>
            </a:r>
            <a:r>
              <a:rPr lang="en-IN" dirty="0"/>
              <a:t> – The solution works with </a:t>
            </a:r>
            <a:r>
              <a:rPr lang="en-IN" b="1" dirty="0"/>
              <a:t>Excel-based or database-driven reconciliation</a:t>
            </a:r>
            <a:r>
              <a:rPr lang="en-IN" dirty="0"/>
              <a:t>, making it flexible for different financial data environments.</a:t>
            </a:r>
          </a:p>
          <a:p>
            <a:r>
              <a:rPr lang="en-IN" dirty="0"/>
              <a:t>By combining </a:t>
            </a:r>
            <a:r>
              <a:rPr lang="en-IN" b="1" dirty="0"/>
              <a:t>AI-powered insights, automation, and Gen AI-driven clarification</a:t>
            </a:r>
            <a:r>
              <a:rPr lang="en-IN" dirty="0"/>
              <a:t>, we streamline reconciliation, </a:t>
            </a:r>
            <a:r>
              <a:rPr lang="en-IN" b="1" dirty="0"/>
              <a:t>reduce errors, save time, and improve financial accuracy</a:t>
            </a:r>
            <a:r>
              <a:rPr lang="en-IN" dirty="0"/>
              <a:t>.</a:t>
            </a:r>
          </a:p>
          <a:p>
            <a:endParaRPr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4323" y="87825"/>
            <a:ext cx="8229600" cy="11430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rgbClr val="FF0000"/>
                </a:solidFill>
              </a:rPr>
              <a:t>Tech Stack</a:t>
            </a:r>
            <a:r>
              <a:rPr lang="en-US" sz="2800" dirty="0">
                <a:solidFill>
                  <a:srgbClr val="FF0000"/>
                </a:solidFill>
              </a:rPr>
              <a:t> :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066800"/>
            <a:ext cx="5011180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✔ Backend: </a:t>
            </a:r>
            <a:r>
              <a:rPr dirty="0" err="1"/>
              <a:t>FastAPI</a:t>
            </a:r>
            <a:endParaRPr dirty="0"/>
          </a:p>
          <a:p>
            <a:r>
              <a:rPr dirty="0"/>
              <a:t>✔ Data Handling: Pandas, </a:t>
            </a:r>
            <a:r>
              <a:rPr dirty="0" err="1"/>
              <a:t>OpenPyXL</a:t>
            </a:r>
            <a:endParaRPr dirty="0"/>
          </a:p>
          <a:p>
            <a:r>
              <a:rPr dirty="0"/>
              <a:t>✔ Anomaly Detection: Scikit-learn (Isolation Forest)</a:t>
            </a:r>
          </a:p>
          <a:p>
            <a:r>
              <a:rPr dirty="0"/>
              <a:t>✔ AI Explanation: </a:t>
            </a:r>
            <a:r>
              <a:rPr lang="en-US" dirty="0" err="1"/>
              <a:t>gemini</a:t>
            </a:r>
            <a:endParaRPr dirty="0"/>
          </a:p>
          <a:p>
            <a:r>
              <a:rPr dirty="0"/>
              <a:t>✔ Workflow Automation</a:t>
            </a:r>
            <a:r>
              <a:t>: </a:t>
            </a:r>
            <a:r>
              <a:rPr lang="en-US"/>
              <a:t>SMTP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10" y="107157"/>
            <a:ext cx="3249561" cy="629930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rgbClr val="FF0000"/>
                </a:solidFill>
              </a:rPr>
              <a:t>Use case Diagram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C0487-6AE2-092E-B4B5-F6AECA5F4B03}"/>
              </a:ext>
            </a:extLst>
          </p:cNvPr>
          <p:cNvSpPr/>
          <p:nvPr/>
        </p:nvSpPr>
        <p:spPr>
          <a:xfrm>
            <a:off x="3313471" y="560439"/>
            <a:ext cx="2664542" cy="58754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AD0E72-782A-B539-DCB9-3C03FE829DB4}"/>
              </a:ext>
            </a:extLst>
          </p:cNvPr>
          <p:cNvSpPr/>
          <p:nvPr/>
        </p:nvSpPr>
        <p:spPr>
          <a:xfrm>
            <a:off x="3662517" y="765156"/>
            <a:ext cx="1956619" cy="7570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CFD1C6-1EB7-237D-07A3-573215933BBF}"/>
              </a:ext>
            </a:extLst>
          </p:cNvPr>
          <p:cNvSpPr/>
          <p:nvPr/>
        </p:nvSpPr>
        <p:spPr>
          <a:xfrm>
            <a:off x="3687097" y="2609203"/>
            <a:ext cx="1956619" cy="7570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4D657A-65CD-F7CD-8447-BB8ABC361E06}"/>
              </a:ext>
            </a:extLst>
          </p:cNvPr>
          <p:cNvSpPr/>
          <p:nvPr/>
        </p:nvSpPr>
        <p:spPr>
          <a:xfrm>
            <a:off x="3687094" y="4441855"/>
            <a:ext cx="1956619" cy="7570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E75A3A-CA7A-8FF1-1136-C73736A9E11C}"/>
              </a:ext>
            </a:extLst>
          </p:cNvPr>
          <p:cNvSpPr/>
          <p:nvPr/>
        </p:nvSpPr>
        <p:spPr>
          <a:xfrm>
            <a:off x="3687097" y="5376452"/>
            <a:ext cx="1956619" cy="7570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D77CE1-645C-CD5B-A36F-D254A04D5E83}"/>
              </a:ext>
            </a:extLst>
          </p:cNvPr>
          <p:cNvSpPr/>
          <p:nvPr/>
        </p:nvSpPr>
        <p:spPr>
          <a:xfrm>
            <a:off x="3687095" y="1726957"/>
            <a:ext cx="1956619" cy="7570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E9C798-3999-5C48-CD3D-769EA500AB02}"/>
              </a:ext>
            </a:extLst>
          </p:cNvPr>
          <p:cNvSpPr/>
          <p:nvPr/>
        </p:nvSpPr>
        <p:spPr>
          <a:xfrm>
            <a:off x="3687093" y="3525529"/>
            <a:ext cx="1956619" cy="7570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B4C468-74FF-7A23-09A4-425CF653C0AF}"/>
              </a:ext>
            </a:extLst>
          </p:cNvPr>
          <p:cNvCxnSpPr>
            <a:stCxn id="5" idx="6"/>
          </p:cNvCxnSpPr>
          <p:nvPr/>
        </p:nvCxnSpPr>
        <p:spPr>
          <a:xfrm>
            <a:off x="5619136" y="1143698"/>
            <a:ext cx="1391264" cy="458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9F2651-27CC-9EDE-4400-D53978381D1F}"/>
              </a:ext>
            </a:extLst>
          </p:cNvPr>
          <p:cNvCxnSpPr>
            <a:cxnSpLocks/>
          </p:cNvCxnSpPr>
          <p:nvPr/>
        </p:nvCxnSpPr>
        <p:spPr>
          <a:xfrm flipV="1">
            <a:off x="5656005" y="1876450"/>
            <a:ext cx="1354395" cy="219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DD7578-0808-E740-65F0-FDA00DAFC612}"/>
              </a:ext>
            </a:extLst>
          </p:cNvPr>
          <p:cNvCxnSpPr>
            <a:cxnSpLocks/>
          </p:cNvCxnSpPr>
          <p:nvPr/>
        </p:nvCxnSpPr>
        <p:spPr>
          <a:xfrm>
            <a:off x="5674441" y="2967002"/>
            <a:ext cx="1630927" cy="984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DE7EF0-63EA-7E72-8812-DD4A23AC0518}"/>
              </a:ext>
            </a:extLst>
          </p:cNvPr>
          <p:cNvCxnSpPr>
            <a:cxnSpLocks/>
          </p:cNvCxnSpPr>
          <p:nvPr/>
        </p:nvCxnSpPr>
        <p:spPr>
          <a:xfrm flipV="1">
            <a:off x="5740807" y="4810957"/>
            <a:ext cx="1485903" cy="1122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996E22-37BB-8DA8-E223-39F8DA83DE8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32702" y="4820397"/>
            <a:ext cx="1354392" cy="110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37E678-C774-16FA-4FF1-3B805AAB376D}"/>
              </a:ext>
            </a:extLst>
          </p:cNvPr>
          <p:cNvCxnSpPr>
            <a:cxnSpLocks/>
          </p:cNvCxnSpPr>
          <p:nvPr/>
        </p:nvCxnSpPr>
        <p:spPr>
          <a:xfrm>
            <a:off x="5643716" y="3838519"/>
            <a:ext cx="1366684" cy="29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A09B8E-51E1-D99D-9981-7040A734992A}"/>
              </a:ext>
            </a:extLst>
          </p:cNvPr>
          <p:cNvCxnSpPr>
            <a:cxnSpLocks/>
          </p:cNvCxnSpPr>
          <p:nvPr/>
        </p:nvCxnSpPr>
        <p:spPr>
          <a:xfrm flipV="1">
            <a:off x="5643712" y="4591922"/>
            <a:ext cx="1354395" cy="219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C10ECD1B-6C85-37A3-3D92-47F57D5C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3213" y="4353757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739C15C-E183-28E7-E88B-6E96E7CDCB54}"/>
              </a:ext>
            </a:extLst>
          </p:cNvPr>
          <p:cNvSpPr txBox="1"/>
          <p:nvPr/>
        </p:nvSpPr>
        <p:spPr>
          <a:xfrm>
            <a:off x="1509868" y="5129329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707342-9780-40FF-DD16-5DD9358CE821}"/>
              </a:ext>
            </a:extLst>
          </p:cNvPr>
          <p:cNvSpPr txBox="1"/>
          <p:nvPr/>
        </p:nvSpPr>
        <p:spPr>
          <a:xfrm>
            <a:off x="7010400" y="1522240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Reconciler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B44407-AC9D-0A70-BDA4-AB532F8CB50B}"/>
              </a:ext>
            </a:extLst>
          </p:cNvPr>
          <p:cNvSpPr txBox="1"/>
          <p:nvPr/>
        </p:nvSpPr>
        <p:spPr>
          <a:xfrm>
            <a:off x="7162799" y="4254277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Engine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A3F7AA-9957-09F3-4868-93E0F5DE9C89}"/>
              </a:ext>
            </a:extLst>
          </p:cNvPr>
          <p:cNvSpPr txBox="1"/>
          <p:nvPr/>
        </p:nvSpPr>
        <p:spPr>
          <a:xfrm>
            <a:off x="3897259" y="5502029"/>
            <a:ext cx="148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Automated Actions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FD192A-C75D-B08A-341F-B623DD26352F}"/>
              </a:ext>
            </a:extLst>
          </p:cNvPr>
          <p:cNvSpPr txBox="1"/>
          <p:nvPr/>
        </p:nvSpPr>
        <p:spPr>
          <a:xfrm>
            <a:off x="3966084" y="4532321"/>
            <a:ext cx="148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Notification &amp; Escalation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FFB51F-5932-04F6-AE6D-8DFA96943184}"/>
              </a:ext>
            </a:extLst>
          </p:cNvPr>
          <p:cNvSpPr txBox="1"/>
          <p:nvPr/>
        </p:nvSpPr>
        <p:spPr>
          <a:xfrm>
            <a:off x="3835190" y="3582531"/>
            <a:ext cx="166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 Classification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53D91E-85CB-66B4-6475-C6004AC4CBA5}"/>
              </a:ext>
            </a:extLst>
          </p:cNvPr>
          <p:cNvSpPr txBox="1"/>
          <p:nvPr/>
        </p:nvSpPr>
        <p:spPr>
          <a:xfrm>
            <a:off x="3743631" y="279703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Anomaly Detection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2FD880-629D-3087-5F8B-37E11FBDE268}"/>
              </a:ext>
            </a:extLst>
          </p:cNvPr>
          <p:cNvSpPr txBox="1"/>
          <p:nvPr/>
        </p:nvSpPr>
        <p:spPr>
          <a:xfrm>
            <a:off x="3827204" y="1918439"/>
            <a:ext cx="179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 Resolution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DD5FA3-C581-AE70-34EC-A404AFDD3BAA}"/>
              </a:ext>
            </a:extLst>
          </p:cNvPr>
          <p:cNvSpPr txBox="1"/>
          <p:nvPr/>
        </p:nvSpPr>
        <p:spPr>
          <a:xfrm>
            <a:off x="3897259" y="945105"/>
            <a:ext cx="15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Matching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71" y="77993"/>
            <a:ext cx="8146026" cy="903531"/>
          </a:xfrm>
        </p:spPr>
        <p:txBody>
          <a:bodyPr>
            <a:noAutofit/>
          </a:bodyPr>
          <a:lstStyle/>
          <a:p>
            <a:pPr algn="l"/>
            <a:r>
              <a:rPr sz="2800" dirty="0">
                <a:solidFill>
                  <a:srgbClr val="FF0000"/>
                </a:solidFill>
              </a:rPr>
              <a:t>Innovation, Business Value, Impact &amp; Future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Prospects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637" y="981524"/>
            <a:ext cx="85197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solidFill>
                  <a:srgbClr val="FF0000"/>
                </a:solidFill>
              </a:rPr>
              <a:t>Innovation</a:t>
            </a:r>
            <a:r>
              <a:rPr dirty="0"/>
              <a:t>:</a:t>
            </a:r>
          </a:p>
          <a:p>
            <a:r>
              <a:rPr dirty="0"/>
              <a:t>AI-driven reconciliation with automated anomaly detection, break clarification, and autonomous resolution for faster, accurate financial data matching.</a:t>
            </a:r>
          </a:p>
          <a:p>
            <a:endParaRPr dirty="0"/>
          </a:p>
          <a:p>
            <a:r>
              <a:rPr dirty="0">
                <a:solidFill>
                  <a:srgbClr val="FF0000"/>
                </a:solidFill>
              </a:rPr>
              <a:t>Business Value:</a:t>
            </a:r>
          </a:p>
          <a:p>
            <a:r>
              <a:rPr dirty="0"/>
              <a:t>✔ Operational Efficiency: Reduces manual reconciliation efforts by 60-80%</a:t>
            </a:r>
          </a:p>
          <a:p>
            <a:r>
              <a:rPr dirty="0"/>
              <a:t>✔ Cost Savings: Lowers operational costs</a:t>
            </a:r>
          </a:p>
          <a:p>
            <a:r>
              <a:rPr dirty="0"/>
              <a:t>✔ Scalability: Handles large transaction volumes</a:t>
            </a:r>
          </a:p>
          <a:p>
            <a:r>
              <a:rPr dirty="0"/>
              <a:t>✔ Compliance: Ensures accurate reporting</a:t>
            </a:r>
          </a:p>
          <a:p>
            <a:endParaRPr dirty="0"/>
          </a:p>
          <a:p>
            <a:r>
              <a:rPr dirty="0">
                <a:solidFill>
                  <a:srgbClr val="FF0000"/>
                </a:solidFill>
              </a:rPr>
              <a:t>Impact:</a:t>
            </a:r>
          </a:p>
          <a:p>
            <a:r>
              <a:rPr dirty="0"/>
              <a:t>✔ Time Savings: Faster anomaly detection &amp; resolution</a:t>
            </a:r>
          </a:p>
          <a:p>
            <a:r>
              <a:rPr dirty="0"/>
              <a:t>✔ Improved Accuracy: AI minimizes errors</a:t>
            </a:r>
          </a:p>
          <a:p>
            <a:r>
              <a:rPr dirty="0"/>
              <a:t>✔ Risk Mitigation: Early fraud &amp; compliance issue detection</a:t>
            </a:r>
          </a:p>
          <a:p>
            <a:r>
              <a:rPr dirty="0"/>
              <a:t>✔ Automation: Reduces reliance on manual work</a:t>
            </a:r>
          </a:p>
          <a:p>
            <a:endParaRPr dirty="0"/>
          </a:p>
          <a:p>
            <a:r>
              <a:rPr dirty="0">
                <a:solidFill>
                  <a:srgbClr val="FF0000"/>
                </a:solidFill>
              </a:rPr>
              <a:t>Future Prospects:</a:t>
            </a:r>
          </a:p>
          <a:p>
            <a:r>
              <a:rPr dirty="0"/>
              <a:t>✔ Expand AI to predict future breaks</a:t>
            </a:r>
          </a:p>
          <a:p>
            <a:r>
              <a:rPr dirty="0"/>
              <a:t>✔ Adaptive learning for improving anomaly detection</a:t>
            </a:r>
          </a:p>
          <a:p>
            <a:r>
              <a:rPr dirty="0"/>
              <a:t>✔ Real-time reconciliation for instant decision-making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FF6C-46C8-2AB9-B808-78CFF811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594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12668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471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Technology Hackathon 2025 </vt:lpstr>
      <vt:lpstr>Problem Statement &amp; Solution Criteria: </vt:lpstr>
      <vt:lpstr>Summary of Solution</vt:lpstr>
      <vt:lpstr>Tech Stack :</vt:lpstr>
      <vt:lpstr>Use case Diagram:</vt:lpstr>
      <vt:lpstr>Innovation, Business Value, Impact &amp; Future Prospects:</vt:lpstr>
      <vt:lpstr>Thank You!!!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&amp; Solution Criteria</dc:title>
  <dc:subject/>
  <dc:creator/>
  <cp:keywords/>
  <dc:description>generated using python-pptx</dc:description>
  <cp:lastModifiedBy>Sindhuja Nandamudi</cp:lastModifiedBy>
  <cp:revision>5</cp:revision>
  <dcterms:created xsi:type="dcterms:W3CDTF">2013-01-27T09:14:16Z</dcterms:created>
  <dcterms:modified xsi:type="dcterms:W3CDTF">2025-03-26T14:59:27Z</dcterms:modified>
  <cp:category/>
</cp:coreProperties>
</file>