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0" r:id="rId7"/>
    <p:sldId id="302" r:id="rId8"/>
    <p:sldId id="303" r:id="rId9"/>
    <p:sldId id="315" r:id="rId10"/>
    <p:sldId id="316" r:id="rId11"/>
    <p:sldId id="318" r:id="rId12"/>
    <p:sldId id="317" r:id="rId13"/>
    <p:sldId id="314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dhuja Chandrasekaran" userId="4001a293aeae9b51" providerId="LiveId" clId="{7C0C3F8A-F615-4D8F-B442-41AB7D79BD74}"/>
    <pc:docChg chg="custSel modSld">
      <pc:chgData name="Sindhuja Chandrasekaran" userId="4001a293aeae9b51" providerId="LiveId" clId="{7C0C3F8A-F615-4D8F-B442-41AB7D79BD74}" dt="2025-07-22T18:19:43.618" v="66" actId="20577"/>
      <pc:docMkLst>
        <pc:docMk/>
      </pc:docMkLst>
      <pc:sldChg chg="modSp mod">
        <pc:chgData name="Sindhuja Chandrasekaran" userId="4001a293aeae9b51" providerId="LiveId" clId="{7C0C3F8A-F615-4D8F-B442-41AB7D79BD74}" dt="2025-07-22T18:19:43.618" v="66" actId="20577"/>
        <pc:sldMkLst>
          <pc:docMk/>
          <pc:sldMk cId="2933514334" sldId="300"/>
        </pc:sldMkLst>
        <pc:spChg chg="mod">
          <ac:chgData name="Sindhuja Chandrasekaran" userId="4001a293aeae9b51" providerId="LiveId" clId="{7C0C3F8A-F615-4D8F-B442-41AB7D79BD74}" dt="2025-07-22T18:19:43.618" v="66" actId="20577"/>
          <ac:spMkLst>
            <pc:docMk/>
            <pc:sldMk cId="2933514334" sldId="300"/>
            <ac:spMk id="5" creationId="{E4B91645-14B9-823B-40F4-E933DAD26B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Autofit/>
          </a:bodyPr>
          <a:lstStyle/>
          <a:p>
            <a:r>
              <a:rPr lang="en-IN" sz="3600" b="1" dirty="0"/>
              <a:t>Applied Data Science Capstone Project</a:t>
            </a:r>
            <a:br>
              <a:rPr lang="en-IN" sz="3600" b="1" dirty="0"/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Sindhuja Chandrasekaran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E30C-43F9-8EDB-40D8-18EC2DBC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C958-B831-DFED-FAD2-D0188D197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key findings from the data analysis is shown using the graphs and charts.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have used Folium and </a:t>
            </a:r>
            <a:r>
              <a:rPr lang="en-IN" dirty="0" err="1"/>
              <a:t>Plotly</a:t>
            </a:r>
            <a:r>
              <a:rPr lang="en-IN" dirty="0"/>
              <a:t> dash to plot the graphs and charts.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following slides explains the: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Orbit Vs. Success rate.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Payload Vs. Launch site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Launch success over the years.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Success launches – Pie chart.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Model accuracy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Confusion matrix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73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9DD2-F969-CADC-2AA3-E12175A9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Orbit Vs. Success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A8E0A-7692-A438-7834-FE5049084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651" y="2533248"/>
            <a:ext cx="9134167" cy="3189125"/>
          </a:xfrm>
        </p:spPr>
      </p:pic>
    </p:spTree>
    <p:extLst>
      <p:ext uri="{BB962C8B-B14F-4D97-AF65-F5344CB8AC3E}">
        <p14:creationId xmlns:p14="http://schemas.microsoft.com/office/powerpoint/2010/main" val="137432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917B-BB9E-02CA-1431-CB9AD001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PayLoad</a:t>
            </a:r>
            <a:r>
              <a:rPr lang="en-IN" dirty="0"/>
              <a:t> Vs. </a:t>
            </a:r>
            <a:r>
              <a:rPr lang="en-IN" dirty="0" err="1"/>
              <a:t>LaunchSite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A1FB2-6E13-8AC1-21EE-315AA1C34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363" y="2147529"/>
            <a:ext cx="7993225" cy="3760788"/>
          </a:xfrm>
        </p:spPr>
      </p:pic>
    </p:spTree>
    <p:extLst>
      <p:ext uri="{BB962C8B-B14F-4D97-AF65-F5344CB8AC3E}">
        <p14:creationId xmlns:p14="http://schemas.microsoft.com/office/powerpoint/2010/main" val="416211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0A14-CB0A-72D7-8DBD-4F6E2F66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Launch Success Yearly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86B16-F9A3-BE59-F514-AA7B88896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748" y="2108200"/>
            <a:ext cx="7098830" cy="3760788"/>
          </a:xfrm>
        </p:spPr>
      </p:pic>
    </p:spTree>
    <p:extLst>
      <p:ext uri="{BB962C8B-B14F-4D97-AF65-F5344CB8AC3E}">
        <p14:creationId xmlns:p14="http://schemas.microsoft.com/office/powerpoint/2010/main" val="90031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25EC-7587-3CAF-99D6-73067BE2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Landing Success and Failure on Map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2C67F-BE18-4B39-FFF5-875CE5503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248" y="2108200"/>
            <a:ext cx="7687830" cy="3760788"/>
          </a:xfrm>
        </p:spPr>
      </p:pic>
    </p:spTree>
    <p:extLst>
      <p:ext uri="{BB962C8B-B14F-4D97-AF65-F5344CB8AC3E}">
        <p14:creationId xmlns:p14="http://schemas.microsoft.com/office/powerpoint/2010/main" val="99774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88D8-644B-4604-431B-47B45105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Success Launches- Pie Chart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460021-C3F9-B4A6-A8F9-E861DA184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808CC3-F602-755A-F858-92E47C122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94" y="2369728"/>
            <a:ext cx="6282811" cy="29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1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332F-F2C4-9826-5533-C09F645E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Success Rate by KSC LC-39A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ADB351-32B4-5A07-AC02-B23DD909B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858" y="2633713"/>
            <a:ext cx="5256808" cy="2754364"/>
          </a:xfrm>
        </p:spPr>
      </p:pic>
    </p:spTree>
    <p:extLst>
      <p:ext uri="{BB962C8B-B14F-4D97-AF65-F5344CB8AC3E}">
        <p14:creationId xmlns:p14="http://schemas.microsoft.com/office/powerpoint/2010/main" val="421999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A2B7-0208-CAF5-F151-E7352E36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PayLoad</a:t>
            </a:r>
            <a:r>
              <a:rPr lang="en-IN" dirty="0"/>
              <a:t> Vs. Launch Outcome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7FF8D-F65F-F929-2E88-ACA3C1374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293" y="2330247"/>
            <a:ext cx="8770374" cy="3333134"/>
          </a:xfrm>
        </p:spPr>
      </p:pic>
    </p:spTree>
    <p:extLst>
      <p:ext uri="{BB962C8B-B14F-4D97-AF65-F5344CB8AC3E}">
        <p14:creationId xmlns:p14="http://schemas.microsoft.com/office/powerpoint/2010/main" val="1496426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968B-DECD-0704-8719-733C2160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Analysis- Model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6E634-0209-A334-9EBB-D17EBC671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0659" y="2150012"/>
            <a:ext cx="5611008" cy="3677163"/>
          </a:xfrm>
        </p:spPr>
      </p:pic>
    </p:spTree>
    <p:extLst>
      <p:ext uri="{BB962C8B-B14F-4D97-AF65-F5344CB8AC3E}">
        <p14:creationId xmlns:p14="http://schemas.microsoft.com/office/powerpoint/2010/main" val="4131233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D46A-D3A3-0D99-4BBC-BE0B69E0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A8D1D-5DF0-BFF9-FD21-4F96069F5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501" y="2145249"/>
            <a:ext cx="5001323" cy="3686689"/>
          </a:xfrm>
        </p:spPr>
      </p:pic>
    </p:spTree>
    <p:extLst>
      <p:ext uri="{BB962C8B-B14F-4D97-AF65-F5344CB8AC3E}">
        <p14:creationId xmlns:p14="http://schemas.microsoft.com/office/powerpoint/2010/main" val="27372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C897-0CB4-F382-6609-BD5CF826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279E-DF0B-C898-A727-1EE76932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 This capstone project is about </a:t>
            </a:r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SpaceX Falcon 9 first stage Landing Prediction.</a:t>
            </a: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 Analysis the likelihood of the Falcon 9 first stage landing successfully.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 SpaceX lists the cost of Falcon 9 rocket launches on its website as 62 million dollars, while other providers charge more than 165 million dollars for each launch,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 The significant portion of the savings resulting from SpaceX's capability to reuse the first stage.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 Thus, our objective is to predict whether the first stage will land, we can also infer the launch cost.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20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16CC-FEC9-7752-9B0A-AC46184E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7720-4479-B18A-E614-5A4C5A923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Low Weight Payloads perform better than Heavier Payloads.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Orbits ES L1,GEO,HEO and SSO have the highest success rate.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KSC LC-39A had the most </a:t>
            </a:r>
            <a:r>
              <a:rPr lang="en-IN" dirty="0" err="1"/>
              <a:t>succeful</a:t>
            </a:r>
            <a:r>
              <a:rPr lang="en-IN" dirty="0"/>
              <a:t> launches.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success of the SpaceX launches is directly proportional to the years. As year goes on, they will eventually perfect the launches.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SVM, KNN and Logistic Regression models have predicted accurately.</a:t>
            </a:r>
          </a:p>
        </p:txBody>
      </p:sp>
    </p:spTree>
    <p:extLst>
      <p:ext uri="{BB962C8B-B14F-4D97-AF65-F5344CB8AC3E}">
        <p14:creationId xmlns:p14="http://schemas.microsoft.com/office/powerpoint/2010/main" val="408240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91645-14B9-823B-40F4-E933DAD2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Methodology.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EDA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EDA with SQL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Predictive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Key Findings.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0BDE-85FA-E50D-253D-A06C12F5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6921-A243-1748-27C0-51C174987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Unlike other providers SpaceX quotes Much lesser cost for rocket launches mainly due to the reuse of the first stage.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What if we determine the prediction of successful landing of the first stage, which can be used to bid against SpaceX?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 this purpose we can use Prediction Analysis using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120415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5D3F-D4A4-4F30-F1A8-31E779FA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62840-1CD2-6E30-4E41-92424818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Web scraping.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 Wrangling and processing.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Exploratory analysis using SQL and Python visualization tools.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 analytics using Folium Interactive maps and </a:t>
            </a:r>
            <a:r>
              <a:rPr lang="en-IN" dirty="0" err="1"/>
              <a:t>Plotly</a:t>
            </a:r>
            <a:r>
              <a:rPr lang="en-IN" dirty="0"/>
              <a:t> </a:t>
            </a:r>
            <a:r>
              <a:rPr lang="en-IN" dirty="0" err="1"/>
              <a:t>Dshboards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Predictive analysis using Machine Learning Classification algorithms.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72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7521-4762-3D8E-03DC-AE3F2043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A62F6A-816D-59EA-871E-0EF9A06C7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826" y="2153419"/>
            <a:ext cx="5319252" cy="3873754"/>
          </a:xfrm>
        </p:spPr>
      </p:pic>
    </p:spTree>
    <p:extLst>
      <p:ext uri="{BB962C8B-B14F-4D97-AF65-F5344CB8AC3E}">
        <p14:creationId xmlns:p14="http://schemas.microsoft.com/office/powerpoint/2010/main" val="99042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8239-E6AC-E383-FE12-49F6AAF7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4293F-326C-BFF8-1806-7DEB7EF44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657" y="2416749"/>
            <a:ext cx="7783011" cy="3143689"/>
          </a:xfrm>
        </p:spPr>
      </p:pic>
    </p:spTree>
    <p:extLst>
      <p:ext uri="{BB962C8B-B14F-4D97-AF65-F5344CB8AC3E}">
        <p14:creationId xmlns:p14="http://schemas.microsoft.com/office/powerpoint/2010/main" val="228021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06BE-7C82-A75C-BC34-07593A92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with SQL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EEC56-9E94-4096-FA2C-15B95E67A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413" y="2261420"/>
            <a:ext cx="7097097" cy="3677264"/>
          </a:xfrm>
        </p:spPr>
      </p:pic>
    </p:spTree>
    <p:extLst>
      <p:ext uri="{BB962C8B-B14F-4D97-AF65-F5344CB8AC3E}">
        <p14:creationId xmlns:p14="http://schemas.microsoft.com/office/powerpoint/2010/main" val="44002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9DDF-5E00-4E0F-FE03-EFE13F8E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Predictive Analysis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FB80DF7-1348-7607-2668-9C524C594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840" y="2746622"/>
            <a:ext cx="3585548" cy="2643061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125AA-2DAB-5B81-2CD7-1F1DA062E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746623"/>
            <a:ext cx="3585548" cy="26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382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{73DEAC5A-2E35-47EB-9B0B-92DD980E75D2}tf22712842_win32</Template>
  <TotalTime>132</TotalTime>
  <Words>410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Wingdings</vt:lpstr>
      <vt:lpstr>Custom</vt:lpstr>
      <vt:lpstr>Applied Data Science Capstone Project </vt:lpstr>
      <vt:lpstr>Executive Summary</vt:lpstr>
      <vt:lpstr>Table of Contents</vt:lpstr>
      <vt:lpstr>Introduction</vt:lpstr>
      <vt:lpstr>Methodology</vt:lpstr>
      <vt:lpstr>Data Collection</vt:lpstr>
      <vt:lpstr>Exploratory data analysis</vt:lpstr>
      <vt:lpstr>EDA with SQL query</vt:lpstr>
      <vt:lpstr>Predictive Analysis</vt:lpstr>
      <vt:lpstr>Key Findings</vt:lpstr>
      <vt:lpstr>Orbit Vs. Success Rate</vt:lpstr>
      <vt:lpstr>PayLoad Vs. LaunchSite</vt:lpstr>
      <vt:lpstr>Launch Success Yearly Trend</vt:lpstr>
      <vt:lpstr>Landing Success and Failure on Map </vt:lpstr>
      <vt:lpstr>Success Launches- Pie Chart</vt:lpstr>
      <vt:lpstr>Success Rate by KSC LC-39A</vt:lpstr>
      <vt:lpstr>PayLoad Vs. Launch Outcome</vt:lpstr>
      <vt:lpstr>Prediction Analysis- Model Accuracy</vt:lpstr>
      <vt:lpstr>Confusion Matrix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Sindhuja Chandrasekaran</dc:creator>
  <cp:lastModifiedBy>Sindhuja Chandrasekaran</cp:lastModifiedBy>
  <cp:revision>1</cp:revision>
  <dcterms:created xsi:type="dcterms:W3CDTF">2025-07-22T16:07:36Z</dcterms:created>
  <dcterms:modified xsi:type="dcterms:W3CDTF">2025-07-22T18:19:51Z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