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1" r:id="rId3"/>
    <p:sldId id="335" r:id="rId4"/>
    <p:sldId id="284" r:id="rId5"/>
    <p:sldId id="342" r:id="rId6"/>
    <p:sldId id="263" r:id="rId7"/>
    <p:sldId id="306" r:id="rId8"/>
    <p:sldId id="315" r:id="rId9"/>
    <p:sldId id="317" r:id="rId10"/>
    <p:sldId id="318" r:id="rId11"/>
    <p:sldId id="270" r:id="rId12"/>
    <p:sldId id="320" r:id="rId13"/>
    <p:sldId id="272" r:id="rId14"/>
    <p:sldId id="319" r:id="rId15"/>
    <p:sldId id="283" r:id="rId16"/>
    <p:sldId id="274" r:id="rId17"/>
    <p:sldId id="333" r:id="rId18"/>
    <p:sldId id="282" r:id="rId19"/>
    <p:sldId id="310" r:id="rId20"/>
    <p:sldId id="344" r:id="rId21"/>
    <p:sldId id="360" r:id="rId22"/>
    <p:sldId id="311" r:id="rId23"/>
    <p:sldId id="312" r:id="rId24"/>
    <p:sldId id="361" r:id="rId25"/>
    <p:sldId id="362" r:id="rId26"/>
    <p:sldId id="289" r:id="rId27"/>
    <p:sldId id="303" r:id="rId28"/>
    <p:sldId id="304" r:id="rId29"/>
    <p:sldId id="300" r:id="rId30"/>
    <p:sldId id="301" r:id="rId31"/>
    <p:sldId id="302" r:id="rId32"/>
    <p:sldId id="305" r:id="rId33"/>
    <p:sldId id="290" r:id="rId34"/>
    <p:sldId id="291" r:id="rId35"/>
    <p:sldId id="292" r:id="rId36"/>
    <p:sldId id="293" r:id="rId37"/>
    <p:sldId id="298" r:id="rId38"/>
    <p:sldId id="334" r:id="rId39"/>
    <p:sldId id="294" r:id="rId40"/>
    <p:sldId id="295" r:id="rId41"/>
    <p:sldId id="296" r:id="rId42"/>
    <p:sldId id="299" r:id="rId43"/>
    <p:sldId id="345" r:id="rId44"/>
    <p:sldId id="309" r:id="rId45"/>
    <p:sldId id="336" r:id="rId46"/>
    <p:sldId id="321" r:id="rId47"/>
    <p:sldId id="322" r:id="rId48"/>
    <p:sldId id="359" r:id="rId49"/>
    <p:sldId id="323" r:id="rId50"/>
    <p:sldId id="324" r:id="rId51"/>
    <p:sldId id="325" r:id="rId52"/>
    <p:sldId id="326" r:id="rId53"/>
    <p:sldId id="327" r:id="rId54"/>
    <p:sldId id="354" r:id="rId55"/>
    <p:sldId id="355" r:id="rId56"/>
    <p:sldId id="356" r:id="rId57"/>
    <p:sldId id="357" r:id="rId58"/>
    <p:sldId id="358" r:id="rId59"/>
    <p:sldId id="328" r:id="rId60"/>
    <p:sldId id="329" r:id="rId61"/>
    <p:sldId id="330" r:id="rId62"/>
    <p:sldId id="363" r:id="rId63"/>
    <p:sldId id="265"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D38473F-D987-4DEE-B098-529B95C8D4E7}"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801089-61C4-4927-A3FF-24EFC3FDE9BF}" type="slidenum">
              <a:rPr lang="en-US" smtClean="0"/>
              <a:t>‹#›</a:t>
            </a:fld>
            <a:endParaRPr lang="en-US"/>
          </a:p>
        </p:txBody>
      </p:sp>
    </p:spTree>
    <p:extLst>
      <p:ext uri="{BB962C8B-B14F-4D97-AF65-F5344CB8AC3E}">
        <p14:creationId xmlns:p14="http://schemas.microsoft.com/office/powerpoint/2010/main" val="3151611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8473F-D987-4DEE-B098-529B95C8D4E7}"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801089-61C4-4927-A3FF-24EFC3FDE9BF}" type="slidenum">
              <a:rPr lang="en-US" smtClean="0"/>
              <a:t>‹#›</a:t>
            </a:fld>
            <a:endParaRPr lang="en-US"/>
          </a:p>
        </p:txBody>
      </p:sp>
    </p:spTree>
    <p:extLst>
      <p:ext uri="{BB962C8B-B14F-4D97-AF65-F5344CB8AC3E}">
        <p14:creationId xmlns:p14="http://schemas.microsoft.com/office/powerpoint/2010/main" val="2203232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8473F-D987-4DEE-B098-529B95C8D4E7}"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801089-61C4-4927-A3FF-24EFC3FDE9BF}" type="slidenum">
              <a:rPr lang="en-US" smtClean="0"/>
              <a:t>‹#›</a:t>
            </a:fld>
            <a:endParaRPr lang="en-US"/>
          </a:p>
        </p:txBody>
      </p:sp>
    </p:spTree>
    <p:extLst>
      <p:ext uri="{BB962C8B-B14F-4D97-AF65-F5344CB8AC3E}">
        <p14:creationId xmlns:p14="http://schemas.microsoft.com/office/powerpoint/2010/main" val="378416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8473F-D987-4DEE-B098-529B95C8D4E7}"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801089-61C4-4927-A3FF-24EFC3FDE9BF}" type="slidenum">
              <a:rPr lang="en-US" smtClean="0"/>
              <a:t>‹#›</a:t>
            </a:fld>
            <a:endParaRPr lang="en-US"/>
          </a:p>
        </p:txBody>
      </p:sp>
    </p:spTree>
    <p:extLst>
      <p:ext uri="{BB962C8B-B14F-4D97-AF65-F5344CB8AC3E}">
        <p14:creationId xmlns:p14="http://schemas.microsoft.com/office/powerpoint/2010/main" val="1877160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D38473F-D987-4DEE-B098-529B95C8D4E7}"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801089-61C4-4927-A3FF-24EFC3FDE9BF}" type="slidenum">
              <a:rPr lang="en-US" smtClean="0"/>
              <a:t>‹#›</a:t>
            </a:fld>
            <a:endParaRPr lang="en-US"/>
          </a:p>
        </p:txBody>
      </p:sp>
    </p:spTree>
    <p:extLst>
      <p:ext uri="{BB962C8B-B14F-4D97-AF65-F5344CB8AC3E}">
        <p14:creationId xmlns:p14="http://schemas.microsoft.com/office/powerpoint/2010/main" val="2668079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D38473F-D987-4DEE-B098-529B95C8D4E7}" type="datetimeFigureOut">
              <a:rPr lang="en-US" smtClean="0"/>
              <a:t>5/6/2024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801089-61C4-4927-A3FF-24EFC3FDE9BF}" type="slidenum">
              <a:rPr lang="en-US" smtClean="0"/>
              <a:t>‹#›</a:t>
            </a:fld>
            <a:endParaRPr lang="en-US"/>
          </a:p>
        </p:txBody>
      </p:sp>
    </p:spTree>
    <p:extLst>
      <p:ext uri="{BB962C8B-B14F-4D97-AF65-F5344CB8AC3E}">
        <p14:creationId xmlns:p14="http://schemas.microsoft.com/office/powerpoint/2010/main" val="2196834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D38473F-D987-4DEE-B098-529B95C8D4E7}" type="datetimeFigureOut">
              <a:rPr lang="en-US" smtClean="0"/>
              <a:t>5/6/2024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801089-61C4-4927-A3FF-24EFC3FDE9BF}" type="slidenum">
              <a:rPr lang="en-US" smtClean="0"/>
              <a:t>‹#›</a:t>
            </a:fld>
            <a:endParaRPr lang="en-US"/>
          </a:p>
        </p:txBody>
      </p:sp>
    </p:spTree>
    <p:extLst>
      <p:ext uri="{BB962C8B-B14F-4D97-AF65-F5344CB8AC3E}">
        <p14:creationId xmlns:p14="http://schemas.microsoft.com/office/powerpoint/2010/main" val="4113301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D38473F-D987-4DEE-B098-529B95C8D4E7}" type="datetimeFigureOut">
              <a:rPr lang="en-US" smtClean="0"/>
              <a:t>5/6/2024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801089-61C4-4927-A3FF-24EFC3FDE9BF}" type="slidenum">
              <a:rPr lang="en-US" smtClean="0"/>
              <a:t>‹#›</a:t>
            </a:fld>
            <a:endParaRPr lang="en-US"/>
          </a:p>
        </p:txBody>
      </p:sp>
    </p:spTree>
    <p:extLst>
      <p:ext uri="{BB962C8B-B14F-4D97-AF65-F5344CB8AC3E}">
        <p14:creationId xmlns:p14="http://schemas.microsoft.com/office/powerpoint/2010/main" val="161439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38473F-D987-4DEE-B098-529B95C8D4E7}" type="datetimeFigureOut">
              <a:rPr lang="en-US" smtClean="0"/>
              <a:t>5/6/2024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801089-61C4-4927-A3FF-24EFC3FDE9BF}" type="slidenum">
              <a:rPr lang="en-US" smtClean="0"/>
              <a:t>‹#›</a:t>
            </a:fld>
            <a:endParaRPr lang="en-US"/>
          </a:p>
        </p:txBody>
      </p:sp>
    </p:spTree>
    <p:extLst>
      <p:ext uri="{BB962C8B-B14F-4D97-AF65-F5344CB8AC3E}">
        <p14:creationId xmlns:p14="http://schemas.microsoft.com/office/powerpoint/2010/main" val="3557671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D38473F-D987-4DEE-B098-529B95C8D4E7}" type="datetimeFigureOut">
              <a:rPr lang="en-US" smtClean="0"/>
              <a:t>5/6/2024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801089-61C4-4927-A3FF-24EFC3FDE9BF}" type="slidenum">
              <a:rPr lang="en-US" smtClean="0"/>
              <a:t>‹#›</a:t>
            </a:fld>
            <a:endParaRPr lang="en-US"/>
          </a:p>
        </p:txBody>
      </p:sp>
    </p:spTree>
    <p:extLst>
      <p:ext uri="{BB962C8B-B14F-4D97-AF65-F5344CB8AC3E}">
        <p14:creationId xmlns:p14="http://schemas.microsoft.com/office/powerpoint/2010/main" val="1831633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D38473F-D987-4DEE-B098-529B95C8D4E7}" type="datetimeFigureOut">
              <a:rPr lang="en-US" smtClean="0"/>
              <a:t>5/6/2024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801089-61C4-4927-A3FF-24EFC3FDE9BF}" type="slidenum">
              <a:rPr lang="en-US" smtClean="0"/>
              <a:t>‹#›</a:t>
            </a:fld>
            <a:endParaRPr lang="en-US"/>
          </a:p>
        </p:txBody>
      </p:sp>
    </p:spTree>
    <p:extLst>
      <p:ext uri="{BB962C8B-B14F-4D97-AF65-F5344CB8AC3E}">
        <p14:creationId xmlns:p14="http://schemas.microsoft.com/office/powerpoint/2010/main" val="3343600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38473F-D987-4DEE-B098-529B95C8D4E7}" type="datetimeFigureOut">
              <a:rPr lang="en-US" smtClean="0"/>
              <a:t>5/6/2024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801089-61C4-4927-A3FF-24EFC3FDE9BF}" type="slidenum">
              <a:rPr lang="en-US" smtClean="0"/>
              <a:t>‹#›</a:t>
            </a:fld>
            <a:endParaRPr lang="en-US"/>
          </a:p>
        </p:txBody>
      </p:sp>
    </p:spTree>
    <p:extLst>
      <p:ext uri="{BB962C8B-B14F-4D97-AF65-F5344CB8AC3E}">
        <p14:creationId xmlns:p14="http://schemas.microsoft.com/office/powerpoint/2010/main" val="12878330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1498858" y="0"/>
            <a:ext cx="9517497" cy="1938992"/>
          </a:xfrm>
          <a:prstGeom prst="rect">
            <a:avLst/>
          </a:prstGeom>
          <a:noFill/>
        </p:spPr>
        <p:txBody>
          <a:bodyPr wrap="square" rtlCol="0" anchor="t" anchorCtr="0">
            <a:spAutoFit/>
          </a:bodyPr>
          <a:lstStyle/>
          <a:p>
            <a:pPr algn="ctr"/>
            <a:endParaRPr lang="en-US" sz="2400" b="1" dirty="0">
              <a:solidFill>
                <a:srgbClr val="0070C0"/>
              </a:solidFill>
              <a:latin typeface="Times New Roman" panose="02020603050405020304" charset="0"/>
              <a:cs typeface="Times New Roman" panose="02020603050405020304" charset="0"/>
              <a:sym typeface="+mn-ea"/>
            </a:endParaRPr>
          </a:p>
          <a:p>
            <a:pPr algn="ctr">
              <a:lnSpc>
                <a:spcPct val="150000"/>
              </a:lnSpc>
            </a:pPr>
            <a:r>
              <a:rPr lang="en-US" sz="2400" b="1" dirty="0">
                <a:solidFill>
                  <a:srgbClr val="0070C0"/>
                </a:solidFill>
                <a:latin typeface="Times New Roman" panose="02020603050405020304" charset="0"/>
                <a:cs typeface="Times New Roman" panose="02020603050405020304" charset="0"/>
              </a:rPr>
              <a:t>PUBLIC-KEY AUTHENTICATED ENCRYPTION WITH CIPHERTEXT UPDATE AND KEYWORD SEARCH </a:t>
            </a:r>
          </a:p>
          <a:p>
            <a:endParaRPr lang="en-US" sz="2400" dirty="0">
              <a:latin typeface="Times New Roman" panose="02020603050405020304" charset="0"/>
              <a:cs typeface="Times New Roman" panose="02020603050405020304" charset="0"/>
            </a:endParaRPr>
          </a:p>
        </p:txBody>
      </p:sp>
      <p:sp>
        <p:nvSpPr>
          <p:cNvPr id="6" name="Text Box 5"/>
          <p:cNvSpPr txBox="1"/>
          <p:nvPr/>
        </p:nvSpPr>
        <p:spPr>
          <a:xfrm>
            <a:off x="5827394" y="1790443"/>
            <a:ext cx="543739" cy="461665"/>
          </a:xfrm>
          <a:prstGeom prst="rect">
            <a:avLst/>
          </a:prstGeom>
          <a:noFill/>
        </p:spPr>
        <p:txBody>
          <a:bodyPr wrap="none" rtlCol="0">
            <a:spAutoFit/>
          </a:bodyPr>
          <a:lstStyle/>
          <a:p>
            <a:r>
              <a:rPr lang="en-US" sz="2400" b="1" dirty="0">
                <a:latin typeface="Times New Roman" panose="02020603050405020304" charset="0"/>
                <a:cs typeface="Times New Roman" panose="02020603050405020304" charset="0"/>
              </a:rPr>
              <a:t>By</a:t>
            </a:r>
          </a:p>
        </p:txBody>
      </p:sp>
      <p:sp>
        <p:nvSpPr>
          <p:cNvPr id="8" name="Text Box 7"/>
          <p:cNvSpPr txBox="1"/>
          <p:nvPr/>
        </p:nvSpPr>
        <p:spPr>
          <a:xfrm>
            <a:off x="2636286" y="2749891"/>
            <a:ext cx="7892370" cy="1200329"/>
          </a:xfrm>
          <a:prstGeom prst="rect">
            <a:avLst/>
          </a:prstGeom>
          <a:noFill/>
        </p:spPr>
        <p:txBody>
          <a:bodyPr wrap="square" rtlCol="0" anchor="ctr" anchorCtr="0">
            <a:spAutoFit/>
          </a:bodyPr>
          <a:lstStyle/>
          <a:p>
            <a:pPr algn="l"/>
            <a:r>
              <a:rPr lang="en-US" sz="2400" dirty="0">
                <a:latin typeface="Times New Roman" panose="02020603050405020304" charset="0"/>
                <a:cs typeface="Times New Roman" panose="02020603050405020304" charset="0"/>
                <a:sym typeface="+mn-ea"/>
              </a:rPr>
              <a:t>AKSHAYA V                                 -   422420104004</a:t>
            </a:r>
            <a:endParaRPr lang="en-US" sz="2400" dirty="0">
              <a:latin typeface="Times New Roman" panose="02020603050405020304" charset="0"/>
              <a:cs typeface="Times New Roman" panose="02020603050405020304" charset="0"/>
            </a:endParaRPr>
          </a:p>
          <a:p>
            <a:pPr algn="l"/>
            <a:r>
              <a:rPr lang="en-US" sz="2400" dirty="0" smtClean="0">
                <a:latin typeface="Times New Roman" panose="02020603050405020304" charset="0"/>
                <a:cs typeface="Times New Roman" panose="02020603050405020304" charset="0"/>
                <a:sym typeface="+mn-ea"/>
              </a:rPr>
              <a:t>KAVIYA </a:t>
            </a:r>
            <a:r>
              <a:rPr lang="en-US" sz="2400" dirty="0">
                <a:latin typeface="Times New Roman" panose="02020603050405020304" charset="0"/>
                <a:cs typeface="Times New Roman" panose="02020603050405020304" charset="0"/>
                <a:sym typeface="+mn-ea"/>
              </a:rPr>
              <a:t>V                                     -   </a:t>
            </a:r>
            <a:r>
              <a:rPr lang="en-US" sz="2400" dirty="0" smtClean="0">
                <a:latin typeface="Times New Roman" panose="02020603050405020304" charset="0"/>
                <a:cs typeface="Times New Roman" panose="02020603050405020304" charset="0"/>
                <a:sym typeface="+mn-ea"/>
              </a:rPr>
              <a:t>422420104702</a:t>
            </a:r>
          </a:p>
          <a:p>
            <a:r>
              <a:rPr lang="en-US" sz="2400" dirty="0">
                <a:latin typeface="Times New Roman" panose="02020603050405020304" charset="0"/>
                <a:cs typeface="Times New Roman" panose="02020603050405020304" charset="0"/>
                <a:sym typeface="+mn-ea"/>
              </a:rPr>
              <a:t>SINDHUJA R                                -   </a:t>
            </a:r>
            <a:r>
              <a:rPr lang="en-US" sz="2400" dirty="0" smtClean="0">
                <a:latin typeface="Times New Roman" panose="02020603050405020304" charset="0"/>
                <a:cs typeface="Times New Roman" panose="02020603050405020304" charset="0"/>
                <a:sym typeface="+mn-ea"/>
              </a:rPr>
              <a:t>422420104032</a:t>
            </a:r>
            <a:endParaRPr lang="en-US" sz="2400" dirty="0">
              <a:latin typeface="Times New Roman" panose="02020603050405020304" charset="0"/>
              <a:cs typeface="Times New Roman" panose="02020603050405020304" charset="0"/>
              <a:sym typeface="+mn-ea"/>
            </a:endParaRPr>
          </a:p>
        </p:txBody>
      </p:sp>
      <p:sp>
        <p:nvSpPr>
          <p:cNvPr id="9" name="Text Box 8"/>
          <p:cNvSpPr txBox="1"/>
          <p:nvPr/>
        </p:nvSpPr>
        <p:spPr>
          <a:xfrm>
            <a:off x="5309324" y="4112303"/>
            <a:ext cx="1579880" cy="460375"/>
          </a:xfrm>
          <a:prstGeom prst="rect">
            <a:avLst/>
          </a:prstGeom>
          <a:noFill/>
        </p:spPr>
        <p:txBody>
          <a:bodyPr wrap="none" rtlCol="0">
            <a:spAutoFit/>
          </a:bodyPr>
          <a:lstStyle/>
          <a:p>
            <a:pPr algn="l"/>
            <a:r>
              <a:rPr lang="en-US" sz="2400" b="1" dirty="0">
                <a:latin typeface="Times New Roman" panose="02020603050405020304" charset="0"/>
                <a:cs typeface="Times New Roman" panose="02020603050405020304" charset="0"/>
              </a:rPr>
              <a:t>Guided By</a:t>
            </a:r>
          </a:p>
        </p:txBody>
      </p:sp>
      <p:grpSp>
        <p:nvGrpSpPr>
          <p:cNvPr id="15" name="Group 14"/>
          <p:cNvGrpSpPr/>
          <p:nvPr/>
        </p:nvGrpSpPr>
        <p:grpSpPr>
          <a:xfrm>
            <a:off x="1802763" y="4596808"/>
            <a:ext cx="8909685" cy="1595120"/>
            <a:chOff x="2880" y="6339"/>
            <a:chExt cx="14031" cy="2512"/>
          </a:xfrm>
        </p:grpSpPr>
        <p:sp>
          <p:nvSpPr>
            <p:cNvPr id="10" name="Text Box 9"/>
            <p:cNvSpPr txBox="1"/>
            <p:nvPr/>
          </p:nvSpPr>
          <p:spPr>
            <a:xfrm>
              <a:off x="6510" y="6830"/>
              <a:ext cx="488" cy="580"/>
            </a:xfrm>
            <a:prstGeom prst="rect">
              <a:avLst/>
            </a:prstGeom>
            <a:noFill/>
          </p:spPr>
          <p:txBody>
            <a:bodyPr wrap="none" rtlCol="0">
              <a:spAutoFit/>
            </a:bodyPr>
            <a:lstStyle/>
            <a:p>
              <a:endParaRPr lang="en-US"/>
            </a:p>
          </p:txBody>
        </p:sp>
        <p:sp>
          <p:nvSpPr>
            <p:cNvPr id="12" name="Text Box 11"/>
            <p:cNvSpPr txBox="1"/>
            <p:nvPr/>
          </p:nvSpPr>
          <p:spPr>
            <a:xfrm>
              <a:off x="6221" y="7321"/>
              <a:ext cx="291" cy="727"/>
            </a:xfrm>
            <a:prstGeom prst="rect">
              <a:avLst/>
            </a:prstGeom>
            <a:noFill/>
          </p:spPr>
          <p:txBody>
            <a:bodyPr wrap="none" rtlCol="0">
              <a:spAutoFit/>
            </a:bodyPr>
            <a:lstStyle/>
            <a:p>
              <a:pPr algn="l"/>
              <a:endParaRPr lang="en-US" sz="2400" dirty="0">
                <a:latin typeface="Times New Roman" panose="02020603050405020304" charset="0"/>
                <a:cs typeface="Times New Roman" panose="02020603050405020304" charset="0"/>
              </a:endParaRPr>
            </a:p>
          </p:txBody>
        </p:sp>
        <p:sp>
          <p:nvSpPr>
            <p:cNvPr id="13" name="Text Box 12"/>
            <p:cNvSpPr txBox="1"/>
            <p:nvPr/>
          </p:nvSpPr>
          <p:spPr>
            <a:xfrm>
              <a:off x="2880" y="6339"/>
              <a:ext cx="14031" cy="1890"/>
            </a:xfrm>
            <a:prstGeom prst="rect">
              <a:avLst/>
            </a:prstGeom>
            <a:noFill/>
          </p:spPr>
          <p:txBody>
            <a:bodyPr wrap="none" rtlCol="0">
              <a:spAutoFit/>
            </a:bodyPr>
            <a:lstStyle/>
            <a:p>
              <a:pPr algn="just"/>
              <a:r>
                <a:rPr lang="en-US" sz="2400" b="1" dirty="0">
                  <a:latin typeface="Times New Roman" panose="02020603050405020304" charset="0"/>
                  <a:cs typeface="Times New Roman" panose="02020603050405020304" charset="0"/>
                  <a:sym typeface="+mn-ea"/>
                </a:rPr>
                <a:t>		           Ms. P. </a:t>
              </a:r>
              <a:r>
                <a:rPr lang="en-US" sz="2400" b="1" dirty="0" err="1">
                  <a:latin typeface="Times New Roman" panose="02020603050405020304" charset="0"/>
                  <a:cs typeface="Times New Roman" panose="02020603050405020304" charset="0"/>
                  <a:sym typeface="+mn-ea"/>
                </a:rPr>
                <a:t>Sathya</a:t>
              </a:r>
              <a:r>
                <a:rPr lang="en-US" sz="2400" b="1" dirty="0">
                  <a:latin typeface="Times New Roman" panose="02020603050405020304" charset="0"/>
                  <a:cs typeface="Times New Roman" panose="02020603050405020304" charset="0"/>
                  <a:sym typeface="+mn-ea"/>
                </a:rPr>
                <a:t>, </a:t>
              </a:r>
              <a:r>
                <a:rPr lang="en-US" sz="2400" b="1" dirty="0" err="1">
                  <a:latin typeface="Times New Roman" panose="02020603050405020304" charset="0"/>
                  <a:cs typeface="Times New Roman" panose="02020603050405020304" charset="0"/>
                  <a:sym typeface="+mn-ea"/>
                </a:rPr>
                <a:t>M.Tech</a:t>
              </a:r>
              <a:r>
                <a:rPr lang="en-US" sz="2400" b="1" dirty="0">
                  <a:latin typeface="Times New Roman" panose="02020603050405020304" charset="0"/>
                  <a:cs typeface="Times New Roman" panose="02020603050405020304" charset="0"/>
                  <a:sym typeface="+mn-ea"/>
                </a:rPr>
                <a:t>.,</a:t>
              </a:r>
            </a:p>
            <a:p>
              <a:pPr algn="just"/>
              <a:r>
                <a:rPr lang="en-US" sz="2400" dirty="0">
                  <a:latin typeface="Times New Roman" panose="02020603050405020304" charset="0"/>
                  <a:cs typeface="Times New Roman" panose="02020603050405020304" charset="0"/>
                  <a:sym typeface="+mn-ea"/>
                </a:rPr>
                <a:t>		           TEACHING FACULTY,</a:t>
              </a:r>
              <a:endParaRPr lang="en-US" sz="2400" dirty="0"/>
            </a:p>
            <a:p>
              <a:pPr algn="l"/>
              <a:r>
                <a:rPr lang="en-US" sz="2400" dirty="0">
                  <a:latin typeface="Times New Roman" panose="02020603050405020304" charset="0"/>
                  <a:cs typeface="Times New Roman" panose="02020603050405020304" charset="0"/>
                  <a:sym typeface="+mn-ea"/>
                </a:rPr>
                <a:t>  DEPARTMENT OF COMPUTER SCIENCE AND ENGINEERING,</a:t>
              </a:r>
              <a:endParaRPr lang="en-US" sz="2400" dirty="0">
                <a:latin typeface="Times New Roman" panose="02020603050405020304" charset="0"/>
                <a:cs typeface="Times New Roman" panose="02020603050405020304" charset="0"/>
              </a:endParaRPr>
            </a:p>
          </p:txBody>
        </p:sp>
        <p:sp>
          <p:nvSpPr>
            <p:cNvPr id="14" name="Text Box 13"/>
            <p:cNvSpPr txBox="1"/>
            <p:nvPr/>
          </p:nvSpPr>
          <p:spPr>
            <a:xfrm>
              <a:off x="3300" y="8124"/>
              <a:ext cx="13109" cy="727"/>
            </a:xfrm>
            <a:prstGeom prst="rect">
              <a:avLst/>
            </a:prstGeom>
            <a:noFill/>
          </p:spPr>
          <p:txBody>
            <a:bodyPr wrap="none" rtlCol="0">
              <a:spAutoFit/>
            </a:bodyPr>
            <a:lstStyle/>
            <a:p>
              <a:pPr algn="l"/>
              <a:r>
                <a:rPr lang="en-US" sz="2400" dirty="0">
                  <a:latin typeface="Times New Roman" panose="02020603050405020304" charset="0"/>
                  <a:cs typeface="Times New Roman" panose="02020603050405020304" charset="0"/>
                  <a:sym typeface="+mn-ea"/>
                </a:rPr>
                <a:t>  UNIVERSITY COLLEGE OF ENGINEERING TINDIVANAM.</a:t>
              </a:r>
              <a:endParaRPr lang="en-US" sz="2400" dirty="0">
                <a:latin typeface="Times New Roman" panose="02020603050405020304" charset="0"/>
                <a:cs typeface="Times New Roman" panose="02020603050405020304" charset="0"/>
              </a:endParaRPr>
            </a:p>
          </p:txBody>
        </p:sp>
      </p:grpSp>
    </p:spTree>
    <p:extLst>
      <p:ext uri="{BB962C8B-B14F-4D97-AF65-F5344CB8AC3E}">
        <p14:creationId xmlns:p14="http://schemas.microsoft.com/office/powerpoint/2010/main" val="2942078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368935" y="142240"/>
            <a:ext cx="4703339" cy="830997"/>
          </a:xfrm>
          <a:prstGeom prst="rect">
            <a:avLst/>
          </a:prstGeom>
          <a:noFill/>
        </p:spPr>
        <p:txBody>
          <a:bodyPr wrap="none" rtlCol="0">
            <a:spAutoFit/>
          </a:bodyPr>
          <a:lstStyle/>
          <a:p>
            <a:pPr algn="l"/>
            <a:r>
              <a:rPr lang="en-US" sz="2400" b="1" dirty="0">
                <a:solidFill>
                  <a:srgbClr val="0070C0"/>
                </a:solidFill>
                <a:latin typeface="Times New Roman" panose="02020603050405020304" charset="0"/>
                <a:cs typeface="Times New Roman" panose="02020603050405020304" charset="0"/>
                <a:sym typeface="+mn-ea"/>
              </a:rPr>
              <a:t>LITERATURE SURVEY (</a:t>
            </a:r>
            <a:r>
              <a:rPr lang="en-US" sz="2400" b="1" dirty="0" smtClean="0">
                <a:solidFill>
                  <a:srgbClr val="0070C0"/>
                </a:solidFill>
                <a:latin typeface="Times New Roman" panose="02020603050405020304" charset="0"/>
                <a:cs typeface="Times New Roman" panose="02020603050405020304" charset="0"/>
                <a:sym typeface="+mn-ea"/>
              </a:rPr>
              <a:t>Contd.)</a:t>
            </a:r>
            <a:endParaRPr lang="en-US" sz="2400" b="1" dirty="0">
              <a:solidFill>
                <a:srgbClr val="0070C0"/>
              </a:solidFill>
              <a:latin typeface="Times New Roman" panose="02020603050405020304" charset="0"/>
              <a:cs typeface="Times New Roman" panose="02020603050405020304" charset="0"/>
            </a:endParaRPr>
          </a:p>
          <a:p>
            <a:endParaRPr lang="en-US" sz="2400" dirty="0"/>
          </a:p>
        </p:txBody>
      </p:sp>
      <p:graphicFrame>
        <p:nvGraphicFramePr>
          <p:cNvPr id="5" name="Table 4"/>
          <p:cNvGraphicFramePr/>
          <p:nvPr>
            <p:extLst>
              <p:ext uri="{D42A27DB-BD31-4B8C-83A1-F6EECF244321}">
                <p14:modId xmlns:p14="http://schemas.microsoft.com/office/powerpoint/2010/main" val="2685135078"/>
              </p:ext>
            </p:extLst>
          </p:nvPr>
        </p:nvGraphicFramePr>
        <p:xfrm>
          <a:off x="466725" y="690881"/>
          <a:ext cx="11255375" cy="5648374"/>
        </p:xfrm>
        <a:graphic>
          <a:graphicData uri="http://schemas.openxmlformats.org/drawingml/2006/table">
            <a:tbl>
              <a:tblPr firstRow="1" bandRow="1">
                <a:tableStyleId>{5C22544A-7EE6-4342-B048-85BDC9FD1C3A}</a:tableStyleId>
              </a:tblPr>
              <a:tblGrid>
                <a:gridCol w="587375">
                  <a:extLst>
                    <a:ext uri="{9D8B030D-6E8A-4147-A177-3AD203B41FA5}">
                      <a16:colId xmlns:a16="http://schemas.microsoft.com/office/drawing/2014/main" val="20000"/>
                    </a:ext>
                  </a:extLst>
                </a:gridCol>
                <a:gridCol w="1760855">
                  <a:extLst>
                    <a:ext uri="{9D8B030D-6E8A-4147-A177-3AD203B41FA5}">
                      <a16:colId xmlns:a16="http://schemas.microsoft.com/office/drawing/2014/main" val="20001"/>
                    </a:ext>
                  </a:extLst>
                </a:gridCol>
                <a:gridCol w="2406015">
                  <a:extLst>
                    <a:ext uri="{9D8B030D-6E8A-4147-A177-3AD203B41FA5}">
                      <a16:colId xmlns:a16="http://schemas.microsoft.com/office/drawing/2014/main" val="20002"/>
                    </a:ext>
                  </a:extLst>
                </a:gridCol>
                <a:gridCol w="2111815">
                  <a:extLst>
                    <a:ext uri="{9D8B030D-6E8A-4147-A177-3AD203B41FA5}">
                      <a16:colId xmlns:a16="http://schemas.microsoft.com/office/drawing/2014/main" val="20003"/>
                    </a:ext>
                  </a:extLst>
                </a:gridCol>
                <a:gridCol w="2342075">
                  <a:extLst>
                    <a:ext uri="{9D8B030D-6E8A-4147-A177-3AD203B41FA5}">
                      <a16:colId xmlns:a16="http://schemas.microsoft.com/office/drawing/2014/main" val="20004"/>
                    </a:ext>
                  </a:extLst>
                </a:gridCol>
                <a:gridCol w="2047240">
                  <a:extLst>
                    <a:ext uri="{9D8B030D-6E8A-4147-A177-3AD203B41FA5}">
                      <a16:colId xmlns:a16="http://schemas.microsoft.com/office/drawing/2014/main" val="20005"/>
                    </a:ext>
                  </a:extLst>
                </a:gridCol>
              </a:tblGrid>
              <a:tr h="1069910">
                <a:tc>
                  <a:txBody>
                    <a:bodyPr/>
                    <a:lstStyle/>
                    <a:p>
                      <a:pPr algn="ctr">
                        <a:buNone/>
                      </a:pPr>
                      <a:r>
                        <a:rPr lang="en-US" sz="2000">
                          <a:latin typeface="Times New Roman" panose="02020603050405020304" charset="0"/>
                          <a:cs typeface="Times New Roman" panose="02020603050405020304" charset="0"/>
                          <a:sym typeface="+mn-ea"/>
                        </a:rPr>
                        <a:t>S. NO</a:t>
                      </a:r>
                      <a:endParaRPr lang="en-US" sz="2000">
                        <a:latin typeface="Times New Roman" panose="02020603050405020304" charset="0"/>
                        <a:cs typeface="Times New Roman" panose="02020603050405020304" charset="0"/>
                      </a:endParaRPr>
                    </a:p>
                  </a:txBody>
                  <a:tcPr/>
                </a:tc>
                <a:tc>
                  <a:txBody>
                    <a:bodyPr/>
                    <a:lstStyle/>
                    <a:p>
                      <a:pPr algn="ctr">
                        <a:buNone/>
                      </a:pPr>
                      <a:r>
                        <a:rPr lang="en-US" sz="2000">
                          <a:latin typeface="Times New Roman" panose="02020603050405020304" charset="0"/>
                          <a:cs typeface="Times New Roman" panose="02020603050405020304" charset="0"/>
                        </a:rPr>
                        <a:t>AUTHOR NAME</a:t>
                      </a:r>
                    </a:p>
                    <a:p>
                      <a:pPr algn="ctr">
                        <a:buNone/>
                      </a:pPr>
                      <a:r>
                        <a:rPr lang="en-US" sz="2000">
                          <a:latin typeface="Times New Roman" panose="02020603050405020304" charset="0"/>
                          <a:cs typeface="Times New Roman" panose="02020603050405020304" charset="0"/>
                        </a:rPr>
                        <a:t> AND YEAR</a:t>
                      </a:r>
                    </a:p>
                  </a:txBody>
                  <a:tcPr/>
                </a:tc>
                <a:tc>
                  <a:txBody>
                    <a:bodyPr/>
                    <a:lstStyle/>
                    <a:p>
                      <a:pPr algn="ctr">
                        <a:buNone/>
                      </a:pPr>
                      <a:r>
                        <a:rPr lang="en-US" sz="2000">
                          <a:latin typeface="Times New Roman" panose="02020603050405020304" charset="0"/>
                          <a:cs typeface="Times New Roman" panose="02020603050405020304" charset="0"/>
                        </a:rPr>
                        <a:t>TITLE</a:t>
                      </a:r>
                    </a:p>
                  </a:txBody>
                  <a:tcPr/>
                </a:tc>
                <a:tc>
                  <a:txBody>
                    <a:bodyPr/>
                    <a:lstStyle/>
                    <a:p>
                      <a:pPr algn="ctr">
                        <a:buNone/>
                      </a:pPr>
                      <a:r>
                        <a:rPr lang="en-US" sz="2000">
                          <a:latin typeface="Times New Roman" panose="02020603050405020304" charset="0"/>
                          <a:cs typeface="Times New Roman" panose="02020603050405020304" charset="0"/>
                        </a:rPr>
                        <a:t>ALGORITHM (OR)</a:t>
                      </a:r>
                    </a:p>
                    <a:p>
                      <a:pPr algn="ctr">
                        <a:buNone/>
                      </a:pPr>
                      <a:r>
                        <a:rPr lang="en-US" sz="2000">
                          <a:latin typeface="Times New Roman" panose="02020603050405020304" charset="0"/>
                          <a:cs typeface="Times New Roman" panose="02020603050405020304" charset="0"/>
                        </a:rPr>
                        <a:t>TECHNIQUES</a:t>
                      </a:r>
                    </a:p>
                  </a:txBody>
                  <a:tcPr/>
                </a:tc>
                <a:tc>
                  <a:txBody>
                    <a:bodyPr/>
                    <a:lstStyle/>
                    <a:p>
                      <a:pPr algn="ctr">
                        <a:buNone/>
                      </a:pPr>
                      <a:r>
                        <a:rPr lang="en-US" sz="2000" dirty="0">
                          <a:latin typeface="Times New Roman" panose="02020603050405020304" charset="0"/>
                          <a:cs typeface="Times New Roman" panose="02020603050405020304" charset="0"/>
                        </a:rPr>
                        <a:t>MERITS</a:t>
                      </a:r>
                    </a:p>
                  </a:txBody>
                  <a:tcPr/>
                </a:tc>
                <a:tc>
                  <a:txBody>
                    <a:bodyPr/>
                    <a:lstStyle/>
                    <a:p>
                      <a:pPr algn="ctr">
                        <a:buNone/>
                      </a:pPr>
                      <a:r>
                        <a:rPr lang="en-US" sz="2000">
                          <a:latin typeface="Times New Roman" panose="02020603050405020304" charset="0"/>
                          <a:cs typeface="Times New Roman" panose="02020603050405020304" charset="0"/>
                        </a:rPr>
                        <a:t>DEMERITS</a:t>
                      </a:r>
                    </a:p>
                  </a:txBody>
                  <a:tcPr/>
                </a:tc>
                <a:extLst>
                  <a:ext uri="{0D108BD9-81ED-4DB2-BD59-A6C34878D82A}">
                    <a16:rowId xmlns:a16="http://schemas.microsoft.com/office/drawing/2014/main" val="10000"/>
                  </a:ext>
                </a:extLst>
              </a:tr>
              <a:tr h="2167536">
                <a:tc>
                  <a:txBody>
                    <a:bodyPr/>
                    <a:lstStyle/>
                    <a:p>
                      <a:pPr algn="ctr">
                        <a:buNone/>
                      </a:pPr>
                      <a:r>
                        <a:rPr lang="en-US" sz="2000" b="0" dirty="0">
                          <a:latin typeface="Times New Roman" panose="02020603050405020304" pitchFamily="18" charset="0"/>
                          <a:cs typeface="Times New Roman" panose="02020603050405020304" pitchFamily="18" charset="0"/>
                        </a:rPr>
                        <a:t>5.</a:t>
                      </a:r>
                    </a:p>
                  </a:txBody>
                  <a:tcPr/>
                </a:tc>
                <a:tc>
                  <a:txBody>
                    <a:bodyPr/>
                    <a:lstStyle/>
                    <a:p>
                      <a:r>
                        <a:rPr lang="it-IT" sz="2000" b="0" dirty="0">
                          <a:latin typeface="Times New Roman" panose="02020603050405020304" pitchFamily="18" charset="0"/>
                          <a:cs typeface="Times New Roman" panose="02020603050405020304" pitchFamily="18" charset="0"/>
                        </a:rPr>
                        <a:t>L. Xu, Z. Sun, W. Li, and H. Yan &amp; 2020</a:t>
                      </a:r>
                      <a:endParaRPr lang="en-US" sz="2000" b="0" dirty="0">
                        <a:latin typeface="Times New Roman" panose="02020603050405020304" pitchFamily="18" charset="0"/>
                        <a:cs typeface="Times New Roman" panose="02020603050405020304" pitchFamily="18" charset="0"/>
                      </a:endParaRPr>
                    </a:p>
                  </a:txBody>
                  <a:tcPr/>
                </a:tc>
                <a:tc>
                  <a:txBody>
                    <a:bodyPr/>
                    <a:lstStyle/>
                    <a:p>
                      <a:r>
                        <a:rPr lang="en-US" sz="2000" b="0" dirty="0" err="1">
                          <a:latin typeface="Times New Roman" panose="02020603050405020304" pitchFamily="18" charset="0"/>
                          <a:cs typeface="Times New Roman" panose="02020603050405020304" pitchFamily="18" charset="0"/>
                        </a:rPr>
                        <a:t>Delegatable</a:t>
                      </a:r>
                      <a:r>
                        <a:rPr lang="en-US" sz="2000" b="0" dirty="0">
                          <a:latin typeface="Times New Roman" panose="02020603050405020304" pitchFamily="18" charset="0"/>
                          <a:cs typeface="Times New Roman" panose="02020603050405020304" pitchFamily="18" charset="0"/>
                        </a:rPr>
                        <a:t> searchable encryption with specified keywords for EHR systems</a:t>
                      </a:r>
                    </a:p>
                  </a:txBody>
                  <a:tcPr/>
                </a:tc>
                <a:tc>
                  <a:txBody>
                    <a:bodyPr/>
                    <a:lstStyle/>
                    <a:p>
                      <a:r>
                        <a:rPr lang="en-US" sz="2000" b="0" i="0" kern="1200" dirty="0" err="1">
                          <a:solidFill>
                            <a:schemeClr val="dk1"/>
                          </a:solidFill>
                          <a:effectLst/>
                          <a:latin typeface="Times New Roman" panose="02020603050405020304" pitchFamily="18" charset="0"/>
                          <a:ea typeface="+mn-ea"/>
                          <a:cs typeface="Times New Roman" panose="02020603050405020304" pitchFamily="18" charset="0"/>
                        </a:rPr>
                        <a:t>Delegatable</a:t>
                      </a:r>
                      <a:r>
                        <a:rPr lang="en-US" sz="2000" b="0" i="0" kern="1200" dirty="0">
                          <a:solidFill>
                            <a:schemeClr val="dk1"/>
                          </a:solidFill>
                          <a:effectLst/>
                          <a:latin typeface="Times New Roman" panose="02020603050405020304" pitchFamily="18" charset="0"/>
                          <a:ea typeface="+mn-ea"/>
                          <a:cs typeface="Times New Roman" panose="02020603050405020304" pitchFamily="18" charset="0"/>
                        </a:rPr>
                        <a:t> searchable encryption (DSE) </a:t>
                      </a:r>
                      <a:endParaRPr lang="en-US" sz="2000" b="0" dirty="0">
                        <a:latin typeface="Times New Roman" panose="02020603050405020304" pitchFamily="18" charset="0"/>
                        <a:cs typeface="Times New Roman" panose="02020603050405020304" pitchFamily="18" charset="0"/>
                      </a:endParaRPr>
                    </a:p>
                  </a:txBody>
                  <a:tcPr/>
                </a:tc>
                <a:tc>
                  <a:txBody>
                    <a:bodyPr/>
                    <a:lstStyle/>
                    <a:p>
                      <a:r>
                        <a:rPr lang="en-US" sz="2000" b="0" i="0" kern="1200" dirty="0">
                          <a:solidFill>
                            <a:schemeClr val="dk1"/>
                          </a:solidFill>
                          <a:effectLst/>
                          <a:latin typeface="Times New Roman" panose="02020603050405020304" pitchFamily="18" charset="0"/>
                          <a:ea typeface="+mn-ea"/>
                          <a:cs typeface="Times New Roman" panose="02020603050405020304" pitchFamily="18" charset="0"/>
                        </a:rPr>
                        <a:t>Security, Privacy Preservation, Efficient Search, </a:t>
                      </a:r>
                      <a:r>
                        <a:rPr lang="en-US" sz="2000" b="0" i="0" kern="1200" dirty="0" err="1">
                          <a:solidFill>
                            <a:schemeClr val="dk1"/>
                          </a:solidFill>
                          <a:effectLst/>
                          <a:latin typeface="Times New Roman" panose="02020603050405020304" pitchFamily="18" charset="0"/>
                          <a:ea typeface="+mn-ea"/>
                          <a:cs typeface="Times New Roman" panose="02020603050405020304" pitchFamily="18" charset="0"/>
                        </a:rPr>
                        <a:t>Delegatability</a:t>
                      </a:r>
                      <a:endParaRPr lang="en-US" sz="2000" b="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0" kern="1200" dirty="0">
                          <a:solidFill>
                            <a:schemeClr val="dk1"/>
                          </a:solidFill>
                          <a:effectLst/>
                          <a:latin typeface="Times New Roman" panose="02020603050405020304" pitchFamily="18" charset="0"/>
                          <a:ea typeface="+mn-ea"/>
                          <a:cs typeface="Times New Roman" panose="02020603050405020304" pitchFamily="18" charset="0"/>
                        </a:rPr>
                        <a:t>Performance Overhead, Complexity, Keyword Leakage, Scalability</a:t>
                      </a:r>
                      <a:endParaRPr lang="en-US" sz="20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2410928">
                <a:tc>
                  <a:txBody>
                    <a:bodyPr/>
                    <a:lstStyle/>
                    <a:p>
                      <a:pPr algn="ctr">
                        <a:buNone/>
                      </a:pPr>
                      <a:r>
                        <a:rPr lang="en-US" sz="2000" b="0" dirty="0">
                          <a:latin typeface="Times New Roman" panose="02020603050405020304" pitchFamily="18" charset="0"/>
                          <a:cs typeface="Times New Roman" panose="02020603050405020304" pitchFamily="18" charset="0"/>
                        </a:rPr>
                        <a:t>6.</a:t>
                      </a:r>
                    </a:p>
                  </a:txBody>
                  <a:tcPr/>
                </a:tc>
                <a:tc>
                  <a:txBody>
                    <a:bodyPr/>
                    <a:lstStyle/>
                    <a:p>
                      <a:r>
                        <a:rPr lang="it-IT" sz="2000" b="0" dirty="0">
                          <a:latin typeface="Times New Roman" panose="02020603050405020304" pitchFamily="18" charset="0"/>
                          <a:cs typeface="Times New Roman" panose="02020603050405020304" pitchFamily="18" charset="0"/>
                        </a:rPr>
                        <a:t>M. Deng, W. Song, M. Ma, H. Li, and M. Israr &amp; 2022</a:t>
                      </a:r>
                      <a:endParaRPr lang="en-US" sz="2000" b="0" dirty="0">
                        <a:latin typeface="Times New Roman" panose="02020603050405020304" pitchFamily="18" charset="0"/>
                        <a:cs typeface="Times New Roman" panose="02020603050405020304" pitchFamily="18" charset="0"/>
                      </a:endParaRPr>
                    </a:p>
                  </a:txBody>
                  <a:tcPr/>
                </a:tc>
                <a:tc>
                  <a:txBody>
                    <a:bodyPr/>
                    <a:lstStyle/>
                    <a:p>
                      <a:r>
                        <a:rPr lang="en-US" sz="2000" b="0" dirty="0">
                          <a:latin typeface="Times New Roman" panose="02020603050405020304" pitchFamily="18" charset="0"/>
                          <a:cs typeface="Times New Roman" panose="02020603050405020304" pitchFamily="18" charset="0"/>
                        </a:rPr>
                        <a:t>Efficient designated server proxy re-encryption with keyword search for big data</a:t>
                      </a:r>
                    </a:p>
                  </a:txBody>
                  <a:tcPr/>
                </a:tc>
                <a:tc>
                  <a:txBody>
                    <a:bodyPr/>
                    <a:lstStyle/>
                    <a:p>
                      <a:r>
                        <a:rPr lang="en-US" sz="2000" b="0" i="0" dirty="0">
                          <a:solidFill>
                            <a:srgbClr val="0D0D0D"/>
                          </a:solidFill>
                          <a:effectLst/>
                          <a:latin typeface="Times New Roman" panose="02020603050405020304" pitchFamily="18" charset="0"/>
                          <a:cs typeface="Times New Roman" panose="02020603050405020304" pitchFamily="18" charset="0"/>
                        </a:rPr>
                        <a:t>Designated server proxy re-encryption (DSPRE) with keyword search for big data</a:t>
                      </a:r>
                      <a:endParaRPr lang="en-US" sz="2000" b="0" dirty="0">
                        <a:latin typeface="Times New Roman" panose="02020603050405020304" pitchFamily="18" charset="0"/>
                        <a:cs typeface="Times New Roman" panose="02020603050405020304" pitchFamily="18" charset="0"/>
                      </a:endParaRPr>
                    </a:p>
                  </a:txBody>
                  <a:tcPr/>
                </a:tc>
                <a:tc>
                  <a:txBody>
                    <a:bodyPr/>
                    <a:lstStyle/>
                    <a:p>
                      <a:r>
                        <a:rPr lang="en-US" sz="2000" b="0" i="0" kern="1200" dirty="0">
                          <a:solidFill>
                            <a:schemeClr val="dk1"/>
                          </a:solidFill>
                          <a:effectLst/>
                          <a:latin typeface="Times New Roman" panose="02020603050405020304" pitchFamily="18" charset="0"/>
                          <a:ea typeface="+mn-ea"/>
                          <a:cs typeface="Times New Roman" panose="02020603050405020304" pitchFamily="18" charset="0"/>
                        </a:rPr>
                        <a:t>Privacy Preservation, Efficient Search, Scalability, Selective Access Control</a:t>
                      </a:r>
                      <a:endParaRPr lang="en-US" sz="2000" b="0" dirty="0">
                        <a:latin typeface="Times New Roman" panose="02020603050405020304" pitchFamily="18" charset="0"/>
                        <a:cs typeface="Times New Roman" panose="02020603050405020304" pitchFamily="18" charset="0"/>
                      </a:endParaRPr>
                    </a:p>
                  </a:txBody>
                  <a:tcPr/>
                </a:tc>
                <a:tc>
                  <a:txBody>
                    <a:bodyPr/>
                    <a:lstStyle/>
                    <a:p>
                      <a:r>
                        <a:rPr lang="en-US" sz="2000" b="0" i="0" kern="1200" dirty="0">
                          <a:solidFill>
                            <a:schemeClr val="dk1"/>
                          </a:solidFill>
                          <a:effectLst/>
                          <a:latin typeface="Times New Roman" panose="02020603050405020304" pitchFamily="18" charset="0"/>
                          <a:ea typeface="+mn-ea"/>
                          <a:cs typeface="Times New Roman" panose="02020603050405020304" pitchFamily="18" charset="0"/>
                        </a:rPr>
                        <a:t>Complexity, Performance Overhead, Key Management, Security Assumptions</a:t>
                      </a:r>
                      <a:endParaRPr lang="en-US" sz="20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407317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6768" y="114273"/>
            <a:ext cx="10934441" cy="9140964"/>
          </a:xfrm>
          <a:prstGeom prst="rect">
            <a:avLst/>
          </a:prstGeom>
        </p:spPr>
        <p:txBody>
          <a:bodyPr wrap="square">
            <a:spAutoFit/>
          </a:bodyPr>
          <a:lstStyle/>
          <a:p>
            <a:endParaRPr lang="en-US" sz="2400" b="1" dirty="0">
              <a:solidFill>
                <a:srgbClr val="0070C0"/>
              </a:solidFill>
              <a:latin typeface="Times New Roman" panose="02020603050405020304" charset="0"/>
              <a:cs typeface="Times New Roman" panose="02020603050405020304" charset="0"/>
            </a:endParaRPr>
          </a:p>
          <a:p>
            <a:endParaRPr lang="en-US" sz="2400" b="1" dirty="0">
              <a:solidFill>
                <a:srgbClr val="0070C0"/>
              </a:solidFill>
              <a:latin typeface="Times New Roman" panose="02020603050405020304" charset="0"/>
              <a:cs typeface="Times New Roman" panose="02020603050405020304" charset="0"/>
            </a:endParaRPr>
          </a:p>
          <a:p>
            <a:r>
              <a:rPr lang="en-US" sz="2400" b="1" dirty="0">
                <a:solidFill>
                  <a:srgbClr val="0070C0"/>
                </a:solidFill>
                <a:latin typeface="Times New Roman" panose="02020603050405020304" charset="0"/>
                <a:cs typeface="Times New Roman" panose="02020603050405020304" charset="0"/>
              </a:rPr>
              <a:t>PROBLEM STATEMENT</a:t>
            </a:r>
          </a:p>
          <a:p>
            <a:endParaRPr lang="en-US" sz="2400" dirty="0">
              <a:latin typeface="Times New Roman" panose="02020603050405020304" charset="0"/>
              <a:cs typeface="Times New Roman" panose="02020603050405020304" charset="0"/>
            </a:endParaRPr>
          </a:p>
          <a:p>
            <a:pPr marL="800100" lvl="1" indent="-342900" algn="just">
              <a:lnSpc>
                <a:spcPct val="150000"/>
              </a:lnSpc>
              <a:buFont typeface="Wingdings" panose="05000000000000000000" pitchFamily="2" charset="2"/>
              <a:buChar char="Ø"/>
            </a:pPr>
            <a:r>
              <a:rPr lang="en-US" sz="2400" dirty="0">
                <a:latin typeface="Times New Roman" panose="02020603050405020304" charset="0"/>
                <a:cs typeface="Times New Roman" panose="02020603050405020304" charset="0"/>
              </a:rPr>
              <a:t>Number of trapdoor per query is relatively high which causes inefficient searching and communication overhead.</a:t>
            </a:r>
          </a:p>
          <a:p>
            <a:pPr marL="800100" lvl="1" indent="-342900"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Existing public key encryption schemes typically do not allow for searching encrypted data that may require revealing sensitive information to the search server.</a:t>
            </a:r>
          </a:p>
          <a:p>
            <a:pPr lvl="1">
              <a:lnSpc>
                <a:spcPct val="150000"/>
              </a:lnSpc>
            </a:pPr>
            <a:endParaRPr lang="en-IN" sz="2400" dirty="0">
              <a:latin typeface="Times New Roman" panose="02020603050405020304" pitchFamily="18" charset="0"/>
              <a:cs typeface="Times New Roman" panose="02020603050405020304" pitchFamily="18" charset="0"/>
            </a:endParaRPr>
          </a:p>
          <a:p>
            <a:pPr marL="628650" lvl="1" indent="-171450">
              <a:lnSpc>
                <a:spcPct val="150000"/>
              </a:lnSpc>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a:p>
            <a:pPr lvl="1"/>
            <a:endParaRPr lang="en-US" sz="2400" dirty="0">
              <a:latin typeface="Times New Roman" panose="02020603050405020304" charset="0"/>
              <a:cs typeface="Times New Roman" panose="02020603050405020304" charset="0"/>
            </a:endParaRPr>
          </a:p>
          <a:p>
            <a:pPr marL="342900" indent="-342900">
              <a:buFont typeface="Wingdings" panose="05000000000000000000" pitchFamily="2" charset="2"/>
              <a:buChar char="Ø"/>
            </a:pPr>
            <a:endParaRPr lang="en-US" sz="2400" dirty="0">
              <a:latin typeface="Times New Roman" panose="02020603050405020304" charset="0"/>
              <a:cs typeface="Times New Roman" panose="02020603050405020304" charset="0"/>
            </a:endParaRPr>
          </a:p>
          <a:p>
            <a:pPr marL="342900" indent="-342900">
              <a:buFont typeface="Wingdings" panose="05000000000000000000" pitchFamily="2" charset="2"/>
              <a:buChar char="Ø"/>
            </a:pPr>
            <a:endParaRPr lang="en-US" sz="2400" dirty="0">
              <a:latin typeface="Times New Roman" panose="02020603050405020304" charset="0"/>
              <a:cs typeface="Times New Roman" panose="02020603050405020304" charset="0"/>
            </a:endParaRPr>
          </a:p>
          <a:p>
            <a:pPr marL="342900" indent="-342900">
              <a:buFont typeface="Wingdings" panose="05000000000000000000" pitchFamily="2" charset="2"/>
              <a:buChar char="Ø"/>
            </a:pPr>
            <a:endParaRPr lang="en-US" sz="2400" dirty="0">
              <a:latin typeface="Times New Roman" panose="02020603050405020304" charset="0"/>
              <a:cs typeface="Times New Roman" panose="02020603050405020304" charset="0"/>
            </a:endParaRPr>
          </a:p>
          <a:p>
            <a:endParaRPr lang="en-US" sz="2400" b="1" dirty="0">
              <a:solidFill>
                <a:srgbClr val="0070C0"/>
              </a:solidFill>
              <a:latin typeface="Times New Roman" panose="02020603050405020304" charset="0"/>
              <a:cs typeface="Times New Roman" panose="02020603050405020304" charset="0"/>
            </a:endParaRPr>
          </a:p>
          <a:p>
            <a:endParaRPr lang="en-US" sz="2400" b="1" dirty="0">
              <a:solidFill>
                <a:srgbClr val="0070C0"/>
              </a:solidFill>
              <a:latin typeface="Times New Roman" panose="02020603050405020304" charset="0"/>
              <a:cs typeface="Times New Roman" panose="02020603050405020304" charset="0"/>
            </a:endParaRPr>
          </a:p>
          <a:p>
            <a:endParaRPr lang="en-US" sz="2400" b="1" dirty="0">
              <a:solidFill>
                <a:srgbClr val="0070C0"/>
              </a:solidFill>
              <a:latin typeface="Times New Roman" panose="02020603050405020304" charset="0"/>
              <a:cs typeface="Times New Roman" panose="02020603050405020304" charset="0"/>
            </a:endParaRPr>
          </a:p>
          <a:p>
            <a:pPr marL="342900" indent="-342900">
              <a:buFont typeface="Wingdings" panose="05000000000000000000" pitchFamily="2" charset="2"/>
              <a:buChar char="Ø"/>
            </a:pPr>
            <a:endParaRPr lang="en-US" sz="2400" b="1" dirty="0">
              <a:solidFill>
                <a:srgbClr val="0070C0"/>
              </a:solidFill>
              <a:latin typeface="Times New Roman" panose="02020603050405020304" charset="0"/>
              <a:cs typeface="Times New Roman" panose="02020603050405020304" charset="0"/>
            </a:endParaRPr>
          </a:p>
          <a:p>
            <a:endParaRPr lang="en-US" sz="2400" b="1" dirty="0">
              <a:solidFill>
                <a:srgbClr val="0070C0"/>
              </a:solidFill>
              <a:latin typeface="Times New Roman" panose="02020603050405020304" charset="0"/>
              <a:cs typeface="Times New Roman" panose="02020603050405020304" charset="0"/>
            </a:endParaRPr>
          </a:p>
          <a:p>
            <a:endParaRPr lang="en-US" sz="2400" b="1" dirty="0">
              <a:solidFill>
                <a:srgbClr val="0070C0"/>
              </a:solidFill>
              <a:latin typeface="Times New Roman" panose="02020603050405020304" charset="0"/>
              <a:cs typeface="Times New Roman" panose="02020603050405020304" charset="0"/>
            </a:endParaRPr>
          </a:p>
        </p:txBody>
      </p:sp>
    </p:spTree>
    <p:extLst>
      <p:ext uri="{BB962C8B-B14F-4D97-AF65-F5344CB8AC3E}">
        <p14:creationId xmlns:p14="http://schemas.microsoft.com/office/powerpoint/2010/main" val="1865031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2030" y="762451"/>
            <a:ext cx="11122269" cy="3046988"/>
          </a:xfrm>
          <a:prstGeom prst="rect">
            <a:avLst/>
          </a:prstGeom>
        </p:spPr>
        <p:txBody>
          <a:bodyPr wrap="square">
            <a:spAutoFit/>
          </a:bodyPr>
          <a:lstStyle/>
          <a:p>
            <a:r>
              <a:rPr lang="en-US" sz="2400" b="1" dirty="0">
                <a:solidFill>
                  <a:srgbClr val="0070C0"/>
                </a:solidFill>
                <a:latin typeface="Times New Roman" panose="02020603050405020304" charset="0"/>
                <a:cs typeface="Times New Roman" panose="02020603050405020304" charset="0"/>
              </a:rPr>
              <a:t>OBJECTIVES</a:t>
            </a:r>
          </a:p>
          <a:p>
            <a:endParaRPr lang="en-US" sz="2400" b="1" dirty="0">
              <a:solidFill>
                <a:srgbClr val="0070C0"/>
              </a:solidFill>
              <a:latin typeface="Times New Roman" panose="02020603050405020304" charset="0"/>
              <a:cs typeface="Times New Roman" panose="02020603050405020304" charset="0"/>
            </a:endParaRPr>
          </a:p>
          <a:p>
            <a:pPr marL="800100" lvl="1" indent="-342900" algn="just">
              <a:lnSpc>
                <a:spcPct val="150000"/>
              </a:lnSpc>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To generate a constant size trapdoor which reduces communication overhead, storage cost and improve efficient searching.</a:t>
            </a:r>
          </a:p>
          <a:p>
            <a:pPr marL="800100" lvl="1" indent="-342900"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To allow authorized users to search over encrypted data using specific keywords without decrypting the data.</a:t>
            </a:r>
          </a:p>
        </p:txBody>
      </p:sp>
    </p:spTree>
    <p:extLst>
      <p:ext uri="{BB962C8B-B14F-4D97-AF65-F5344CB8AC3E}">
        <p14:creationId xmlns:p14="http://schemas.microsoft.com/office/powerpoint/2010/main" val="4075214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3674" y="465964"/>
            <a:ext cx="10793763" cy="3785652"/>
          </a:xfrm>
          <a:prstGeom prst="rect">
            <a:avLst/>
          </a:prstGeom>
        </p:spPr>
        <p:txBody>
          <a:bodyPr wrap="square">
            <a:spAutoFit/>
          </a:bodyPr>
          <a:lstStyle/>
          <a:p>
            <a:endParaRPr lang="en-US" sz="2400" b="1" dirty="0">
              <a:solidFill>
                <a:srgbClr val="0070C0"/>
              </a:solidFill>
              <a:latin typeface="Times New Roman" panose="02020603050405020304" charset="0"/>
              <a:cs typeface="Times New Roman" panose="02020603050405020304" charset="0"/>
            </a:endParaRPr>
          </a:p>
          <a:p>
            <a:r>
              <a:rPr lang="en-US" sz="2400" b="1" dirty="0">
                <a:solidFill>
                  <a:srgbClr val="0070C0"/>
                </a:solidFill>
                <a:latin typeface="Times New Roman" panose="02020603050405020304" charset="0"/>
                <a:cs typeface="Times New Roman" panose="02020603050405020304" charset="0"/>
              </a:rPr>
              <a:t>SCOPE</a:t>
            </a:r>
          </a:p>
          <a:p>
            <a:endParaRPr lang="en-US" sz="2400" b="1" dirty="0">
              <a:solidFill>
                <a:srgbClr val="0070C0"/>
              </a:solidFill>
              <a:latin typeface="Times New Roman" panose="02020603050405020304" charset="0"/>
              <a:cs typeface="Times New Roman" panose="02020603050405020304" charset="0"/>
            </a:endParaRPr>
          </a:p>
          <a:p>
            <a:pPr marL="800100" lvl="1" indent="-342900">
              <a:buFont typeface="Wingdings" panose="05000000000000000000" pitchFamily="2" charset="2"/>
              <a:buChar char="Ø"/>
            </a:pPr>
            <a:r>
              <a:rPr lang="en-US" sz="2400" dirty="0">
                <a:latin typeface="Times New Roman" panose="02020603050405020304" charset="0"/>
                <a:cs typeface="Times New Roman" panose="02020603050405020304" charset="0"/>
              </a:rPr>
              <a:t>Cloud Computing Services</a:t>
            </a:r>
          </a:p>
          <a:p>
            <a:pPr marL="342900" indent="-342900">
              <a:buFont typeface="Wingdings" panose="05000000000000000000" pitchFamily="2" charset="2"/>
              <a:buChar char="Ø"/>
            </a:pPr>
            <a:endParaRPr lang="en-US" sz="2400" dirty="0">
              <a:latin typeface="Times New Roman" panose="02020603050405020304" charset="0"/>
              <a:cs typeface="Times New Roman" panose="02020603050405020304" charset="0"/>
            </a:endParaRPr>
          </a:p>
          <a:p>
            <a:pPr marL="800100" lvl="1" indent="-342900">
              <a:buFont typeface="Wingdings" panose="05000000000000000000" pitchFamily="2" charset="2"/>
              <a:buChar char="Ø"/>
            </a:pPr>
            <a:r>
              <a:rPr lang="en-US" sz="2400" dirty="0">
                <a:latin typeface="Times New Roman" panose="02020603050405020304" charset="0"/>
                <a:cs typeface="Times New Roman" panose="02020603050405020304" charset="0"/>
              </a:rPr>
              <a:t>Financial Services</a:t>
            </a:r>
          </a:p>
          <a:p>
            <a:pPr marL="342900" indent="-342900">
              <a:buFont typeface="Wingdings" panose="05000000000000000000" pitchFamily="2" charset="2"/>
              <a:buChar char="Ø"/>
            </a:pPr>
            <a:endParaRPr lang="en-US" sz="2400" dirty="0">
              <a:latin typeface="Times New Roman" panose="02020603050405020304" charset="0"/>
              <a:cs typeface="Times New Roman" panose="02020603050405020304" charset="0"/>
            </a:endParaRPr>
          </a:p>
          <a:p>
            <a:pPr marL="800100" lvl="1" indent="-342900">
              <a:buFont typeface="Wingdings" panose="05000000000000000000" pitchFamily="2" charset="2"/>
              <a:buChar char="Ø"/>
            </a:pPr>
            <a:r>
              <a:rPr lang="en-US" sz="2400" dirty="0">
                <a:latin typeface="Times New Roman" panose="02020603050405020304" charset="0"/>
                <a:cs typeface="Times New Roman" panose="02020603050405020304" charset="0"/>
              </a:rPr>
              <a:t>Healthcare Sector</a:t>
            </a:r>
          </a:p>
          <a:p>
            <a:pPr marL="800100" lvl="1" indent="-342900">
              <a:buFont typeface="Wingdings" panose="05000000000000000000" pitchFamily="2" charset="2"/>
              <a:buChar char="Ø"/>
            </a:pPr>
            <a:endParaRPr lang="en-US" sz="2400" dirty="0">
              <a:latin typeface="Times New Roman" panose="02020603050405020304" charset="0"/>
              <a:cs typeface="Times New Roman" panose="02020603050405020304" charset="0"/>
            </a:endParaRPr>
          </a:p>
          <a:p>
            <a:pPr marL="800100" lvl="1" indent="-342900">
              <a:buFont typeface="Wingdings" panose="05000000000000000000" pitchFamily="2" charset="2"/>
              <a:buChar char="Ø"/>
            </a:pPr>
            <a:r>
              <a:rPr lang="en-US" sz="2400" dirty="0">
                <a:latin typeface="Times New Roman" panose="02020603050405020304" charset="0"/>
                <a:cs typeface="Times New Roman" panose="02020603050405020304" charset="0"/>
              </a:rPr>
              <a:t>E-Mail</a:t>
            </a:r>
          </a:p>
        </p:txBody>
      </p:sp>
    </p:spTree>
    <p:extLst>
      <p:ext uri="{BB962C8B-B14F-4D97-AF65-F5344CB8AC3E}">
        <p14:creationId xmlns:p14="http://schemas.microsoft.com/office/powerpoint/2010/main" val="365631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2092" y="145086"/>
            <a:ext cx="4027706" cy="461665"/>
          </a:xfrm>
          <a:prstGeom prst="rect">
            <a:avLst/>
          </a:prstGeom>
        </p:spPr>
        <p:txBody>
          <a:bodyPr wrap="none">
            <a:spAutoFit/>
          </a:bodyPr>
          <a:lstStyle/>
          <a:p>
            <a:r>
              <a:rPr lang="en-US" sz="2400" b="1" dirty="0">
                <a:solidFill>
                  <a:srgbClr val="0070C0"/>
                </a:solidFill>
                <a:latin typeface="Times New Roman" panose="02020603050405020304" charset="0"/>
                <a:cs typeface="Times New Roman" panose="02020603050405020304" charset="0"/>
              </a:rPr>
              <a:t>SYSTEM ARCHITECTURE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238" y="729762"/>
            <a:ext cx="11245362" cy="6128238"/>
          </a:xfrm>
          <a:prstGeom prst="rect">
            <a:avLst/>
          </a:prstGeom>
        </p:spPr>
      </p:pic>
    </p:spTree>
    <p:extLst>
      <p:ext uri="{BB962C8B-B14F-4D97-AF65-F5344CB8AC3E}">
        <p14:creationId xmlns:p14="http://schemas.microsoft.com/office/powerpoint/2010/main" val="18972660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DA0931F6-8F37-0A71-1D7C-D01632063A42}"/>
              </a:ext>
            </a:extLst>
          </p:cNvPr>
          <p:cNvGraphicFramePr>
            <a:graphicFrameLocks noGrp="1"/>
          </p:cNvGraphicFramePr>
          <p:nvPr>
            <p:extLst>
              <p:ext uri="{D42A27DB-BD31-4B8C-83A1-F6EECF244321}">
                <p14:modId xmlns:p14="http://schemas.microsoft.com/office/powerpoint/2010/main" val="2804860221"/>
              </p:ext>
            </p:extLst>
          </p:nvPr>
        </p:nvGraphicFramePr>
        <p:xfrm>
          <a:off x="1863968" y="798830"/>
          <a:ext cx="8631311" cy="5845810"/>
        </p:xfrm>
        <a:graphic>
          <a:graphicData uri="http://schemas.openxmlformats.org/drawingml/2006/table">
            <a:tbl>
              <a:tblPr/>
              <a:tblGrid>
                <a:gridCol w="8631311">
                  <a:extLst>
                    <a:ext uri="{9D8B030D-6E8A-4147-A177-3AD203B41FA5}">
                      <a16:colId xmlns:a16="http://schemas.microsoft.com/office/drawing/2014/main" val="2714831509"/>
                    </a:ext>
                  </a:extLst>
                </a:gridCol>
              </a:tblGrid>
              <a:tr h="5845810">
                <a:tc>
                  <a:txBody>
                    <a:bodyPr/>
                    <a:lstStyle/>
                    <a:p>
                      <a:endParaRPr lang="en-IN" sz="1400" kern="1200" dirty="0">
                        <a:solidFill>
                          <a:schemeClr val="tx1"/>
                        </a:solidFill>
                        <a:effectLst/>
                        <a:latin typeface="Times New Roman" panose="02020603050405020304" pitchFamily="18" charset="0"/>
                        <a:ea typeface="+mn-ea"/>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4258134061"/>
                  </a:ext>
                </a:extLst>
              </a:tr>
            </a:tbl>
          </a:graphicData>
        </a:graphic>
      </p:graphicFrame>
      <p:pic>
        <p:nvPicPr>
          <p:cNvPr id="3" name="Picture 2">
            <a:extLst>
              <a:ext uri="{FF2B5EF4-FFF2-40B4-BE49-F238E27FC236}">
                <a16:creationId xmlns:a16="http://schemas.microsoft.com/office/drawing/2014/main" id="{7B532BE0-96AC-FD72-72DE-DBF9F2AD914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56947" y="5289115"/>
            <a:ext cx="883443" cy="883443"/>
          </a:xfrm>
          <a:prstGeom prst="rect">
            <a:avLst/>
          </a:prstGeom>
        </p:spPr>
      </p:pic>
      <p:pic>
        <p:nvPicPr>
          <p:cNvPr id="5" name="Picture 4">
            <a:extLst>
              <a:ext uri="{FF2B5EF4-FFF2-40B4-BE49-F238E27FC236}">
                <a16:creationId xmlns:a16="http://schemas.microsoft.com/office/drawing/2014/main" id="{78751292-A387-C4D7-8C42-620D80D40E1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44621" y="5329966"/>
            <a:ext cx="869935" cy="869935"/>
          </a:xfrm>
          <a:prstGeom prst="rect">
            <a:avLst/>
          </a:prstGeom>
        </p:spPr>
      </p:pic>
      <p:pic>
        <p:nvPicPr>
          <p:cNvPr id="6" name="Picture 5">
            <a:extLst>
              <a:ext uri="{FF2B5EF4-FFF2-40B4-BE49-F238E27FC236}">
                <a16:creationId xmlns:a16="http://schemas.microsoft.com/office/drawing/2014/main" id="{D1DA4A00-EF5F-7F75-7939-3458F815070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88092" y="5329966"/>
            <a:ext cx="869935" cy="869935"/>
          </a:xfrm>
          <a:prstGeom prst="rect">
            <a:avLst/>
          </a:prstGeom>
        </p:spPr>
      </p:pic>
      <p:pic>
        <p:nvPicPr>
          <p:cNvPr id="8" name="Picture 7">
            <a:extLst>
              <a:ext uri="{FF2B5EF4-FFF2-40B4-BE49-F238E27FC236}">
                <a16:creationId xmlns:a16="http://schemas.microsoft.com/office/drawing/2014/main" id="{A45245C1-C816-26E6-922A-635DD2DE077C}"/>
              </a:ext>
            </a:extLst>
          </p:cNvPr>
          <p:cNvPicPr>
            <a:picLocks noChangeAspect="1"/>
          </p:cNvPicPr>
          <p:nvPr/>
        </p:nvPicPr>
        <p:blipFill>
          <a:blip r:embed="rId2"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9067800" y="2567540"/>
            <a:ext cx="861460" cy="861460"/>
          </a:xfrm>
          <a:prstGeom prst="rect">
            <a:avLst/>
          </a:prstGeom>
        </p:spPr>
      </p:pic>
      <p:pic>
        <p:nvPicPr>
          <p:cNvPr id="9" name="Picture 8">
            <a:extLst>
              <a:ext uri="{FF2B5EF4-FFF2-40B4-BE49-F238E27FC236}">
                <a16:creationId xmlns:a16="http://schemas.microsoft.com/office/drawing/2014/main" id="{3D333F0C-54F7-9F6C-4CE5-8E09AB12842C}"/>
              </a:ext>
            </a:extLst>
          </p:cNvPr>
          <p:cNvPicPr>
            <a:picLocks noChangeAspect="1"/>
          </p:cNvPicPr>
          <p:nvPr/>
        </p:nvPicPr>
        <p:blipFill>
          <a:blip r:embed="rId2" cstate="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5503202" y="2744151"/>
            <a:ext cx="893470" cy="893470"/>
          </a:xfrm>
          <a:prstGeom prst="rect">
            <a:avLst/>
          </a:prstGeom>
        </p:spPr>
      </p:pic>
      <p:pic>
        <p:nvPicPr>
          <p:cNvPr id="10" name="Picture 9">
            <a:extLst>
              <a:ext uri="{FF2B5EF4-FFF2-40B4-BE49-F238E27FC236}">
                <a16:creationId xmlns:a16="http://schemas.microsoft.com/office/drawing/2014/main" id="{65036E75-67B3-79FB-EAE4-246F49384F99}"/>
              </a:ext>
            </a:extLst>
          </p:cNvPr>
          <p:cNvPicPr>
            <a:picLocks noChangeAspect="1"/>
          </p:cNvPicPr>
          <p:nvPr/>
        </p:nvPicPr>
        <p:blipFill>
          <a:blip r:embed="rId3" cstate="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3209501" y="2784669"/>
            <a:ext cx="816189" cy="816189"/>
          </a:xfrm>
          <a:prstGeom prst="rect">
            <a:avLst/>
          </a:prstGeom>
        </p:spPr>
      </p:pic>
      <p:sp>
        <p:nvSpPr>
          <p:cNvPr id="11" name="TextBox 10">
            <a:extLst>
              <a:ext uri="{FF2B5EF4-FFF2-40B4-BE49-F238E27FC236}">
                <a16:creationId xmlns:a16="http://schemas.microsoft.com/office/drawing/2014/main" id="{660FCC36-6666-775E-B0AD-4C40BABCE0F2}"/>
              </a:ext>
            </a:extLst>
          </p:cNvPr>
          <p:cNvSpPr txBox="1"/>
          <p:nvPr/>
        </p:nvSpPr>
        <p:spPr>
          <a:xfrm>
            <a:off x="2963493" y="6171496"/>
            <a:ext cx="1100650" cy="338554"/>
          </a:xfrm>
          <a:prstGeom prst="rect">
            <a:avLst/>
          </a:prstGeom>
          <a:noFill/>
        </p:spPr>
        <p:txBody>
          <a:bodyPr wrap="square" rtlCol="0">
            <a:spAutoFit/>
          </a:bodyPr>
          <a:lstStyle>
            <a:defPPr>
              <a:defRPr lang="en-US"/>
            </a:defPPr>
            <a:lvl1pPr algn="ctr">
              <a:defRPr sz="1600">
                <a:latin typeface="Times New Roman" panose="02020603050405020304" pitchFamily="18" charset="0"/>
                <a:cs typeface="Times New Roman" panose="02020603050405020304" pitchFamily="18" charset="0"/>
              </a:defRPr>
            </a:lvl1pPr>
          </a:lstStyle>
          <a:p>
            <a:r>
              <a:rPr lang="en-IN" dirty="0"/>
              <a:t>Sender 1</a:t>
            </a:r>
          </a:p>
        </p:txBody>
      </p:sp>
      <p:sp>
        <p:nvSpPr>
          <p:cNvPr id="13" name="TextBox 12">
            <a:extLst>
              <a:ext uri="{FF2B5EF4-FFF2-40B4-BE49-F238E27FC236}">
                <a16:creationId xmlns:a16="http://schemas.microsoft.com/office/drawing/2014/main" id="{D5E51C8D-5C18-BE33-2154-186C4789783B}"/>
              </a:ext>
            </a:extLst>
          </p:cNvPr>
          <p:cNvSpPr txBox="1"/>
          <p:nvPr/>
        </p:nvSpPr>
        <p:spPr>
          <a:xfrm>
            <a:off x="5112797" y="3635255"/>
            <a:ext cx="1647630" cy="338554"/>
          </a:xfrm>
          <a:prstGeom prst="rect">
            <a:avLst/>
          </a:prstGeom>
          <a:noFill/>
        </p:spPr>
        <p:txBody>
          <a:bodyPr wrap="square" rtlCol="0">
            <a:spAutoFit/>
          </a:bodyPr>
          <a:lstStyle>
            <a:defPPr>
              <a:defRPr lang="en-US"/>
            </a:defPPr>
            <a:lvl1pPr algn="ctr">
              <a:defRPr sz="1600">
                <a:latin typeface="Times New Roman" panose="02020603050405020304" pitchFamily="18" charset="0"/>
                <a:cs typeface="Times New Roman" panose="02020603050405020304" pitchFamily="18" charset="0"/>
              </a:defRPr>
            </a:lvl1pPr>
          </a:lstStyle>
          <a:p>
            <a:r>
              <a:rPr lang="en-IN" dirty="0"/>
              <a:t>Administrator</a:t>
            </a:r>
          </a:p>
        </p:txBody>
      </p:sp>
      <p:sp>
        <p:nvSpPr>
          <p:cNvPr id="14" name="TextBox 13">
            <a:extLst>
              <a:ext uri="{FF2B5EF4-FFF2-40B4-BE49-F238E27FC236}">
                <a16:creationId xmlns:a16="http://schemas.microsoft.com/office/drawing/2014/main" id="{B0E5C83E-CE88-25E9-3E6E-6EB0DAB526D3}"/>
              </a:ext>
            </a:extLst>
          </p:cNvPr>
          <p:cNvSpPr txBox="1"/>
          <p:nvPr/>
        </p:nvSpPr>
        <p:spPr>
          <a:xfrm>
            <a:off x="2854315" y="3557924"/>
            <a:ext cx="1576500" cy="584775"/>
          </a:xfrm>
          <a:prstGeom prst="rect">
            <a:avLst/>
          </a:prstGeom>
          <a:noFill/>
        </p:spPr>
        <p:txBody>
          <a:bodyPr wrap="square" rtlCol="0">
            <a:spAutoFit/>
          </a:bodyPr>
          <a:lstStyle/>
          <a:p>
            <a:pPr algn="ctr"/>
            <a:r>
              <a:rPr lang="en-IN" sz="1600" dirty="0">
                <a:latin typeface="Times New Roman" panose="02020603050405020304" pitchFamily="18" charset="0"/>
                <a:cs typeface="Times New Roman" panose="02020603050405020304" pitchFamily="18" charset="0"/>
              </a:rPr>
              <a:t>Sub- Administrator</a:t>
            </a:r>
          </a:p>
        </p:txBody>
      </p:sp>
      <p:sp>
        <p:nvSpPr>
          <p:cNvPr id="15" name="TextBox 14">
            <a:extLst>
              <a:ext uri="{FF2B5EF4-FFF2-40B4-BE49-F238E27FC236}">
                <a16:creationId xmlns:a16="http://schemas.microsoft.com/office/drawing/2014/main" id="{FE6BD544-56C7-E22D-7C3D-81DABDEB7683}"/>
              </a:ext>
            </a:extLst>
          </p:cNvPr>
          <p:cNvSpPr txBox="1"/>
          <p:nvPr/>
        </p:nvSpPr>
        <p:spPr>
          <a:xfrm>
            <a:off x="5443009" y="6204219"/>
            <a:ext cx="1100650" cy="338554"/>
          </a:xfrm>
          <a:prstGeom prst="rect">
            <a:avLst/>
          </a:prstGeom>
          <a:noFill/>
        </p:spPr>
        <p:txBody>
          <a:bodyPr wrap="square" rtlCol="0">
            <a:spAutoFit/>
          </a:bodyPr>
          <a:lstStyle>
            <a:defPPr>
              <a:defRPr lang="en-US"/>
            </a:defPPr>
            <a:lvl1pPr algn="ctr">
              <a:defRPr sz="1600">
                <a:latin typeface="Times New Roman" panose="02020603050405020304" pitchFamily="18" charset="0"/>
                <a:cs typeface="Times New Roman" panose="02020603050405020304" pitchFamily="18" charset="0"/>
              </a:defRPr>
            </a:lvl1pPr>
          </a:lstStyle>
          <a:p>
            <a:r>
              <a:rPr lang="en-IN" dirty="0"/>
              <a:t>Sender 2</a:t>
            </a:r>
          </a:p>
        </p:txBody>
      </p:sp>
      <p:sp>
        <p:nvSpPr>
          <p:cNvPr id="16" name="TextBox 15">
            <a:extLst>
              <a:ext uri="{FF2B5EF4-FFF2-40B4-BE49-F238E27FC236}">
                <a16:creationId xmlns:a16="http://schemas.microsoft.com/office/drawing/2014/main" id="{A314CEAF-A084-2C78-2050-9A54D3C577C7}"/>
              </a:ext>
            </a:extLst>
          </p:cNvPr>
          <p:cNvSpPr txBox="1"/>
          <p:nvPr/>
        </p:nvSpPr>
        <p:spPr>
          <a:xfrm>
            <a:off x="7904592" y="6181862"/>
            <a:ext cx="1100650" cy="338554"/>
          </a:xfrm>
          <a:prstGeom prst="rect">
            <a:avLst/>
          </a:prstGeom>
          <a:noFill/>
        </p:spPr>
        <p:txBody>
          <a:bodyPr wrap="square" rtlCol="0">
            <a:spAutoFit/>
          </a:bodyPr>
          <a:lstStyle>
            <a:defPPr>
              <a:defRPr lang="en-US"/>
            </a:defPPr>
            <a:lvl1pPr algn="ctr">
              <a:defRPr sz="1600">
                <a:latin typeface="Times New Roman" panose="02020603050405020304" pitchFamily="18" charset="0"/>
                <a:cs typeface="Times New Roman" panose="02020603050405020304" pitchFamily="18" charset="0"/>
              </a:defRPr>
            </a:lvl1pPr>
          </a:lstStyle>
          <a:p>
            <a:r>
              <a:rPr lang="en-IN" dirty="0"/>
              <a:t>Sender 3</a:t>
            </a:r>
          </a:p>
        </p:txBody>
      </p:sp>
      <p:sp>
        <p:nvSpPr>
          <p:cNvPr id="17" name="TextBox 16">
            <a:extLst>
              <a:ext uri="{FF2B5EF4-FFF2-40B4-BE49-F238E27FC236}">
                <a16:creationId xmlns:a16="http://schemas.microsoft.com/office/drawing/2014/main" id="{7AC80ED2-593A-93E0-A7EB-A24280A0910A}"/>
              </a:ext>
            </a:extLst>
          </p:cNvPr>
          <p:cNvSpPr txBox="1"/>
          <p:nvPr/>
        </p:nvSpPr>
        <p:spPr>
          <a:xfrm>
            <a:off x="9033914" y="3454466"/>
            <a:ext cx="1029530" cy="584775"/>
          </a:xfrm>
          <a:prstGeom prst="rect">
            <a:avLst/>
          </a:prstGeom>
          <a:noFill/>
        </p:spPr>
        <p:txBody>
          <a:bodyPr wrap="square" rtlCol="0">
            <a:spAutoFit/>
          </a:bodyPr>
          <a:lstStyle>
            <a:defPPr>
              <a:defRPr lang="en-US"/>
            </a:defPPr>
            <a:lvl1pPr algn="ctr">
              <a:defRPr sz="1600">
                <a:latin typeface="Times New Roman" panose="02020603050405020304" pitchFamily="18" charset="0"/>
                <a:cs typeface="Times New Roman" panose="02020603050405020304" pitchFamily="18" charset="0"/>
              </a:defRPr>
            </a:lvl1pPr>
          </a:lstStyle>
          <a:p>
            <a:r>
              <a:rPr lang="en-IN" dirty="0"/>
              <a:t>External user</a:t>
            </a:r>
          </a:p>
        </p:txBody>
      </p:sp>
      <p:pic>
        <p:nvPicPr>
          <p:cNvPr id="18" name="Picture 17">
            <a:extLst>
              <a:ext uri="{FF2B5EF4-FFF2-40B4-BE49-F238E27FC236}">
                <a16:creationId xmlns:a16="http://schemas.microsoft.com/office/drawing/2014/main" id="{A79D07BC-6034-F344-EBEA-5FB96A2E3939}"/>
              </a:ext>
            </a:extLst>
          </p:cNvPr>
          <p:cNvPicPr>
            <a:picLocks noChangeAspect="1"/>
          </p:cNvPicPr>
          <p:nvPr/>
        </p:nvPicPr>
        <p:blipFill rotWithShape="1">
          <a:blip r:embed="rId4">
            <a:extLst>
              <a:ext uri="{28A0092B-C50C-407E-A947-70E740481C1C}">
                <a14:useLocalDpi xmlns:a14="http://schemas.microsoft.com/office/drawing/2010/main" val="0"/>
              </a:ext>
            </a:extLst>
          </a:blip>
          <a:srcRect t="10271" b="13262"/>
          <a:stretch/>
        </p:blipFill>
        <p:spPr>
          <a:xfrm>
            <a:off x="4677505" y="1032935"/>
            <a:ext cx="2382632" cy="825357"/>
          </a:xfrm>
          <a:prstGeom prst="rect">
            <a:avLst/>
          </a:prstGeom>
        </p:spPr>
      </p:pic>
      <p:cxnSp>
        <p:nvCxnSpPr>
          <p:cNvPr id="20" name="Connector: Elbow 19">
            <a:extLst>
              <a:ext uri="{FF2B5EF4-FFF2-40B4-BE49-F238E27FC236}">
                <a16:creationId xmlns:a16="http://schemas.microsoft.com/office/drawing/2014/main" id="{EAFBED38-362F-96D9-8696-E95363CDB86F}"/>
              </a:ext>
            </a:extLst>
          </p:cNvPr>
          <p:cNvCxnSpPr>
            <a:cxnSpLocks/>
          </p:cNvCxnSpPr>
          <p:nvPr/>
        </p:nvCxnSpPr>
        <p:spPr>
          <a:xfrm rot="16200000" flipV="1">
            <a:off x="7597703" y="848674"/>
            <a:ext cx="1160045" cy="2362491"/>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cxnSp>
        <p:nvCxnSpPr>
          <p:cNvPr id="23" name="Connector: Elbow 22">
            <a:extLst>
              <a:ext uri="{FF2B5EF4-FFF2-40B4-BE49-F238E27FC236}">
                <a16:creationId xmlns:a16="http://schemas.microsoft.com/office/drawing/2014/main" id="{E87CE9A4-F7C7-6484-BCFD-9BC4280D3C53}"/>
              </a:ext>
            </a:extLst>
          </p:cNvPr>
          <p:cNvCxnSpPr>
            <a:cxnSpLocks/>
          </p:cNvCxnSpPr>
          <p:nvPr/>
        </p:nvCxnSpPr>
        <p:spPr>
          <a:xfrm>
            <a:off x="7307710" y="1197000"/>
            <a:ext cx="2362493" cy="1370541"/>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C06144B8-2348-7244-855E-AEEF526B0080}"/>
              </a:ext>
            </a:extLst>
          </p:cNvPr>
          <p:cNvCxnSpPr>
            <a:cxnSpLocks/>
          </p:cNvCxnSpPr>
          <p:nvPr/>
        </p:nvCxnSpPr>
        <p:spPr>
          <a:xfrm flipH="1" flipV="1">
            <a:off x="5896259" y="1921768"/>
            <a:ext cx="21175" cy="73637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3E131FAD-95BC-92C8-9981-F2B83FF933D9}"/>
              </a:ext>
            </a:extLst>
          </p:cNvPr>
          <p:cNvCxnSpPr>
            <a:cxnSpLocks/>
          </p:cNvCxnSpPr>
          <p:nvPr/>
        </p:nvCxnSpPr>
        <p:spPr>
          <a:xfrm flipH="1" flipV="1">
            <a:off x="6664830" y="4163049"/>
            <a:ext cx="1450936" cy="109100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C0F8F5BF-52D2-894D-9084-FD485F9FD91B}"/>
              </a:ext>
            </a:extLst>
          </p:cNvPr>
          <p:cNvCxnSpPr>
            <a:cxnSpLocks/>
          </p:cNvCxnSpPr>
          <p:nvPr/>
        </p:nvCxnSpPr>
        <p:spPr>
          <a:xfrm flipH="1" flipV="1">
            <a:off x="5981360" y="4182163"/>
            <a:ext cx="1225" cy="105606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016D5CD4-27FB-C4F6-B5E4-E45302ED8B6E}"/>
              </a:ext>
            </a:extLst>
          </p:cNvPr>
          <p:cNvCxnSpPr>
            <a:cxnSpLocks/>
          </p:cNvCxnSpPr>
          <p:nvPr/>
        </p:nvCxnSpPr>
        <p:spPr>
          <a:xfrm flipV="1">
            <a:off x="3628882" y="4139761"/>
            <a:ext cx="1274203" cy="110748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DB75BF7C-0429-8F93-5A45-4774A1203EEA}"/>
              </a:ext>
            </a:extLst>
          </p:cNvPr>
          <p:cNvCxnSpPr/>
          <p:nvPr/>
        </p:nvCxnSpPr>
        <p:spPr>
          <a:xfrm flipV="1">
            <a:off x="3775312" y="1636492"/>
            <a:ext cx="1099553" cy="1078803"/>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sp>
        <p:nvSpPr>
          <p:cNvPr id="41" name="Arrow: Left-Right 40">
            <a:extLst>
              <a:ext uri="{FF2B5EF4-FFF2-40B4-BE49-F238E27FC236}">
                <a16:creationId xmlns:a16="http://schemas.microsoft.com/office/drawing/2014/main" id="{ABD9C7CB-D17D-017E-EEE5-2A340180BED6}"/>
              </a:ext>
            </a:extLst>
          </p:cNvPr>
          <p:cNvSpPr/>
          <p:nvPr/>
        </p:nvSpPr>
        <p:spPr>
          <a:xfrm>
            <a:off x="6510851" y="2862290"/>
            <a:ext cx="2528157" cy="575750"/>
          </a:xfrm>
          <a:prstGeom prst="leftRightArrow">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42" name="Straight Arrow Connector 41">
            <a:extLst>
              <a:ext uri="{FF2B5EF4-FFF2-40B4-BE49-F238E27FC236}">
                <a16:creationId xmlns:a16="http://schemas.microsoft.com/office/drawing/2014/main" id="{A2B1FCF0-7C2D-6076-D3F6-B7FD9D4D5184}"/>
              </a:ext>
            </a:extLst>
          </p:cNvPr>
          <p:cNvCxnSpPr>
            <a:cxnSpLocks/>
          </p:cNvCxnSpPr>
          <p:nvPr/>
        </p:nvCxnSpPr>
        <p:spPr>
          <a:xfrm flipH="1">
            <a:off x="4248920" y="3295406"/>
            <a:ext cx="1046480" cy="377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44" name="TextBox 43">
            <a:extLst>
              <a:ext uri="{FF2B5EF4-FFF2-40B4-BE49-F238E27FC236}">
                <a16:creationId xmlns:a16="http://schemas.microsoft.com/office/drawing/2014/main" id="{D781891C-E3A8-3F6A-A792-4670C9CEEE93}"/>
              </a:ext>
            </a:extLst>
          </p:cNvPr>
          <p:cNvSpPr txBox="1"/>
          <p:nvPr/>
        </p:nvSpPr>
        <p:spPr>
          <a:xfrm>
            <a:off x="7060137" y="3344225"/>
            <a:ext cx="1647630" cy="338554"/>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Secure Channel</a:t>
            </a:r>
          </a:p>
        </p:txBody>
      </p:sp>
      <p:sp>
        <p:nvSpPr>
          <p:cNvPr id="45" name="TextBox 44">
            <a:extLst>
              <a:ext uri="{FF2B5EF4-FFF2-40B4-BE49-F238E27FC236}">
                <a16:creationId xmlns:a16="http://schemas.microsoft.com/office/drawing/2014/main" id="{FD84BDB1-2CC7-E589-7523-D6E39F927ECD}"/>
              </a:ext>
            </a:extLst>
          </p:cNvPr>
          <p:cNvSpPr txBox="1"/>
          <p:nvPr/>
        </p:nvSpPr>
        <p:spPr>
          <a:xfrm>
            <a:off x="6938827" y="2585942"/>
            <a:ext cx="1654376" cy="338554"/>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Trapdoor Request</a:t>
            </a:r>
          </a:p>
        </p:txBody>
      </p:sp>
      <p:sp>
        <p:nvSpPr>
          <p:cNvPr id="46" name="TextBox 45">
            <a:extLst>
              <a:ext uri="{FF2B5EF4-FFF2-40B4-BE49-F238E27FC236}">
                <a16:creationId xmlns:a16="http://schemas.microsoft.com/office/drawing/2014/main" id="{CCAC37A7-4518-F9E8-3584-7A19BA139755}"/>
              </a:ext>
            </a:extLst>
          </p:cNvPr>
          <p:cNvSpPr txBox="1"/>
          <p:nvPr/>
        </p:nvSpPr>
        <p:spPr>
          <a:xfrm>
            <a:off x="4025690" y="2872487"/>
            <a:ext cx="1577790" cy="338554"/>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Updated key(5)</a:t>
            </a:r>
          </a:p>
        </p:txBody>
      </p:sp>
      <p:sp>
        <p:nvSpPr>
          <p:cNvPr id="47" name="TextBox 46">
            <a:extLst>
              <a:ext uri="{FF2B5EF4-FFF2-40B4-BE49-F238E27FC236}">
                <a16:creationId xmlns:a16="http://schemas.microsoft.com/office/drawing/2014/main" id="{4F34490D-0B4E-FE11-890F-D506C45DC721}"/>
              </a:ext>
            </a:extLst>
          </p:cNvPr>
          <p:cNvSpPr txBox="1"/>
          <p:nvPr/>
        </p:nvSpPr>
        <p:spPr>
          <a:xfrm rot="18896589">
            <a:off x="3364799" y="1772399"/>
            <a:ext cx="1737863" cy="338554"/>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Re- encryption(6)</a:t>
            </a:r>
          </a:p>
        </p:txBody>
      </p:sp>
      <p:sp>
        <p:nvSpPr>
          <p:cNvPr id="48" name="TextBox 47">
            <a:extLst>
              <a:ext uri="{FF2B5EF4-FFF2-40B4-BE49-F238E27FC236}">
                <a16:creationId xmlns:a16="http://schemas.microsoft.com/office/drawing/2014/main" id="{FD0CB836-18EE-1D82-0484-2DBB66C34A7C}"/>
              </a:ext>
            </a:extLst>
          </p:cNvPr>
          <p:cNvSpPr txBox="1"/>
          <p:nvPr/>
        </p:nvSpPr>
        <p:spPr>
          <a:xfrm rot="19131716">
            <a:off x="3257354" y="4418020"/>
            <a:ext cx="1626509" cy="338554"/>
          </a:xfrm>
          <a:prstGeom prst="rect">
            <a:avLst/>
          </a:prstGeom>
          <a:noFill/>
        </p:spPr>
        <p:txBody>
          <a:bodyPr wrap="square" rtlCol="0">
            <a:spAutoFit/>
          </a:bodyPr>
          <a:lstStyle>
            <a:defPPr>
              <a:defRPr lang="en-US"/>
            </a:defPPr>
            <a:lvl1pPr>
              <a:defRPr sz="1600">
                <a:latin typeface="Times New Roman" panose="02020603050405020304" pitchFamily="18" charset="0"/>
                <a:cs typeface="Times New Roman" panose="02020603050405020304" pitchFamily="18" charset="0"/>
              </a:defRPr>
            </a:lvl1pPr>
          </a:lstStyle>
          <a:p>
            <a:r>
              <a:rPr lang="en-IN" dirty="0"/>
              <a:t>Encrypted file(1)</a:t>
            </a:r>
          </a:p>
        </p:txBody>
      </p:sp>
      <p:sp>
        <p:nvSpPr>
          <p:cNvPr id="49" name="TextBox 48">
            <a:extLst>
              <a:ext uri="{FF2B5EF4-FFF2-40B4-BE49-F238E27FC236}">
                <a16:creationId xmlns:a16="http://schemas.microsoft.com/office/drawing/2014/main" id="{C0E1D40A-94AB-1A18-219A-83B4A8A52E7A}"/>
              </a:ext>
            </a:extLst>
          </p:cNvPr>
          <p:cNvSpPr txBox="1"/>
          <p:nvPr/>
        </p:nvSpPr>
        <p:spPr>
          <a:xfrm rot="2319014">
            <a:off x="6885369" y="4279295"/>
            <a:ext cx="1403783" cy="584775"/>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Encrypted file(1)</a:t>
            </a:r>
          </a:p>
        </p:txBody>
      </p:sp>
      <p:sp>
        <p:nvSpPr>
          <p:cNvPr id="50" name="TextBox 49">
            <a:extLst>
              <a:ext uri="{FF2B5EF4-FFF2-40B4-BE49-F238E27FC236}">
                <a16:creationId xmlns:a16="http://schemas.microsoft.com/office/drawing/2014/main" id="{20BFDF0A-BB30-E32F-B6F4-1FEC2CB5096A}"/>
              </a:ext>
            </a:extLst>
          </p:cNvPr>
          <p:cNvSpPr txBox="1"/>
          <p:nvPr/>
        </p:nvSpPr>
        <p:spPr>
          <a:xfrm rot="16200000">
            <a:off x="5131676" y="4413921"/>
            <a:ext cx="1091011" cy="584775"/>
          </a:xfrm>
          <a:prstGeom prst="rect">
            <a:avLst/>
          </a:prstGeom>
          <a:noFill/>
        </p:spPr>
        <p:txBody>
          <a:bodyPr wrap="square" rtlCol="0">
            <a:spAutoFit/>
          </a:bodyPr>
          <a:lstStyle>
            <a:defPPr>
              <a:defRPr lang="en-US"/>
            </a:defPPr>
            <a:lvl1pPr>
              <a:defRPr sz="1600">
                <a:latin typeface="Times New Roman" panose="02020603050405020304" pitchFamily="18" charset="0"/>
                <a:cs typeface="Times New Roman" panose="02020603050405020304" pitchFamily="18" charset="0"/>
              </a:defRPr>
            </a:lvl1pPr>
          </a:lstStyle>
          <a:p>
            <a:pPr algn="ctr"/>
            <a:r>
              <a:rPr lang="en-IN" dirty="0"/>
              <a:t>Encrypted</a:t>
            </a:r>
          </a:p>
          <a:p>
            <a:pPr algn="ctr"/>
            <a:r>
              <a:rPr lang="en-IN" dirty="0"/>
              <a:t> file(1)</a:t>
            </a:r>
          </a:p>
        </p:txBody>
      </p:sp>
      <p:sp>
        <p:nvSpPr>
          <p:cNvPr id="51" name="TextBox 50">
            <a:extLst>
              <a:ext uri="{FF2B5EF4-FFF2-40B4-BE49-F238E27FC236}">
                <a16:creationId xmlns:a16="http://schemas.microsoft.com/office/drawing/2014/main" id="{781032CA-D4E9-A517-3875-B5ECB9D05913}"/>
              </a:ext>
            </a:extLst>
          </p:cNvPr>
          <p:cNvSpPr txBox="1"/>
          <p:nvPr/>
        </p:nvSpPr>
        <p:spPr>
          <a:xfrm>
            <a:off x="6996480" y="1448739"/>
            <a:ext cx="2327749" cy="338554"/>
          </a:xfrm>
          <a:prstGeom prst="rect">
            <a:avLst/>
          </a:prstGeom>
          <a:noFill/>
        </p:spPr>
        <p:txBody>
          <a:bodyPr wrap="square" rtlCol="0">
            <a:spAutoFit/>
          </a:bodyPr>
          <a:lstStyle/>
          <a:p>
            <a:pPr algn="ctr"/>
            <a:r>
              <a:rPr lang="en-IN" sz="1600" dirty="0">
                <a:latin typeface="Times New Roman" panose="02020603050405020304" pitchFamily="18" charset="0"/>
                <a:cs typeface="Times New Roman" panose="02020603050405020304" pitchFamily="18" charset="0"/>
              </a:rPr>
              <a:t>Trapdoor verification(3)</a:t>
            </a:r>
          </a:p>
        </p:txBody>
      </p:sp>
      <p:sp>
        <p:nvSpPr>
          <p:cNvPr id="52" name="TextBox 51">
            <a:extLst>
              <a:ext uri="{FF2B5EF4-FFF2-40B4-BE49-F238E27FC236}">
                <a16:creationId xmlns:a16="http://schemas.microsoft.com/office/drawing/2014/main" id="{FFA00D69-F285-4736-BC15-69ECE4599278}"/>
              </a:ext>
            </a:extLst>
          </p:cNvPr>
          <p:cNvSpPr txBox="1"/>
          <p:nvPr/>
        </p:nvSpPr>
        <p:spPr>
          <a:xfrm>
            <a:off x="7787992" y="798830"/>
            <a:ext cx="1872753" cy="338554"/>
          </a:xfrm>
          <a:prstGeom prst="rect">
            <a:avLst/>
          </a:prstGeom>
          <a:noFill/>
        </p:spPr>
        <p:txBody>
          <a:bodyPr wrap="square" rtlCol="0">
            <a:spAutoFit/>
          </a:bodyPr>
          <a:lstStyle/>
          <a:p>
            <a:pPr algn="ctr"/>
            <a:r>
              <a:rPr lang="en-IN" sz="1600" dirty="0">
                <a:latin typeface="Times New Roman" panose="02020603050405020304" pitchFamily="18" charset="0"/>
                <a:cs typeface="Times New Roman" panose="02020603050405020304" pitchFamily="18" charset="0"/>
              </a:rPr>
              <a:t>Get </a:t>
            </a:r>
            <a:r>
              <a:rPr lang="en-IN" sz="1600" dirty="0" err="1">
                <a:latin typeface="Times New Roman" panose="02020603050405020304" pitchFamily="18" charset="0"/>
                <a:cs typeface="Times New Roman" panose="02020603050405020304" pitchFamily="18" charset="0"/>
              </a:rPr>
              <a:t>Ciphertext</a:t>
            </a:r>
            <a:r>
              <a:rPr lang="en-IN" sz="1600" dirty="0">
                <a:latin typeface="Times New Roman" panose="02020603050405020304" pitchFamily="18" charset="0"/>
                <a:cs typeface="Times New Roman" panose="02020603050405020304" pitchFamily="18" charset="0"/>
              </a:rPr>
              <a:t>(4)</a:t>
            </a:r>
          </a:p>
        </p:txBody>
      </p:sp>
      <p:sp>
        <p:nvSpPr>
          <p:cNvPr id="53" name="TextBox 52">
            <a:extLst>
              <a:ext uri="{FF2B5EF4-FFF2-40B4-BE49-F238E27FC236}">
                <a16:creationId xmlns:a16="http://schemas.microsoft.com/office/drawing/2014/main" id="{B16E79B5-9B54-6959-1391-86D14FAC7FA0}"/>
              </a:ext>
            </a:extLst>
          </p:cNvPr>
          <p:cNvSpPr txBox="1"/>
          <p:nvPr/>
        </p:nvSpPr>
        <p:spPr>
          <a:xfrm>
            <a:off x="4932445" y="726783"/>
            <a:ext cx="1872753" cy="338554"/>
          </a:xfrm>
          <a:prstGeom prst="rect">
            <a:avLst/>
          </a:prstGeom>
          <a:noFill/>
        </p:spPr>
        <p:txBody>
          <a:bodyPr wrap="square" rtlCol="0">
            <a:spAutoFit/>
          </a:bodyPr>
          <a:lstStyle>
            <a:defPPr>
              <a:defRPr lang="en-US"/>
            </a:defPPr>
            <a:lvl1pPr>
              <a:defRPr sz="1600">
                <a:latin typeface="Times New Roman" panose="02020603050405020304" pitchFamily="18" charset="0"/>
                <a:cs typeface="Times New Roman" panose="02020603050405020304" pitchFamily="18" charset="0"/>
              </a:defRPr>
            </a:lvl1pPr>
          </a:lstStyle>
          <a:p>
            <a:pPr algn="ctr"/>
            <a:r>
              <a:rPr lang="en-IN" dirty="0"/>
              <a:t>Cloud Server</a:t>
            </a:r>
          </a:p>
        </p:txBody>
      </p:sp>
      <p:sp>
        <p:nvSpPr>
          <p:cNvPr id="2" name="TextBox 1">
            <a:extLst>
              <a:ext uri="{FF2B5EF4-FFF2-40B4-BE49-F238E27FC236}">
                <a16:creationId xmlns:a16="http://schemas.microsoft.com/office/drawing/2014/main" id="{3319DB53-19BE-3B1D-B572-71CF702E3DB1}"/>
              </a:ext>
            </a:extLst>
          </p:cNvPr>
          <p:cNvSpPr txBox="1"/>
          <p:nvPr/>
        </p:nvSpPr>
        <p:spPr>
          <a:xfrm>
            <a:off x="5993334" y="2136290"/>
            <a:ext cx="1378034"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Upload file(2)</a:t>
            </a:r>
            <a:endParaRPr lang="en-IN" sz="1600" dirty="0">
              <a:latin typeface="Times New Roman" panose="02020603050405020304" pitchFamily="18" charset="0"/>
              <a:cs typeface="Times New Roman" panose="02020603050405020304" pitchFamily="18" charset="0"/>
            </a:endParaRPr>
          </a:p>
        </p:txBody>
      </p:sp>
      <p:sp>
        <p:nvSpPr>
          <p:cNvPr id="19" name="Rectangle 18"/>
          <p:cNvSpPr/>
          <p:nvPr/>
        </p:nvSpPr>
        <p:spPr>
          <a:xfrm>
            <a:off x="519407" y="210987"/>
            <a:ext cx="2690160" cy="461665"/>
          </a:xfrm>
          <a:prstGeom prst="rect">
            <a:avLst/>
          </a:prstGeom>
        </p:spPr>
        <p:txBody>
          <a:bodyPr wrap="none">
            <a:spAutoFit/>
          </a:bodyPr>
          <a:lstStyle/>
          <a:p>
            <a:r>
              <a:rPr lang="en-US" sz="2400" b="1" dirty="0">
                <a:solidFill>
                  <a:srgbClr val="0070C0"/>
                </a:solidFill>
                <a:latin typeface="Times New Roman" panose="02020603050405020304" charset="0"/>
                <a:cs typeface="Times New Roman" panose="02020603050405020304" charset="0"/>
              </a:rPr>
              <a:t>SYSTEM MODEL</a:t>
            </a:r>
          </a:p>
        </p:txBody>
      </p:sp>
    </p:spTree>
    <p:extLst>
      <p:ext uri="{BB962C8B-B14F-4D97-AF65-F5344CB8AC3E}">
        <p14:creationId xmlns:p14="http://schemas.microsoft.com/office/powerpoint/2010/main" val="36173055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68387" y="291548"/>
            <a:ext cx="11048741" cy="5750613"/>
          </a:xfrm>
          <a:prstGeom prst="rect">
            <a:avLst/>
          </a:prstGeom>
        </p:spPr>
        <p:txBody>
          <a:bodyPr wrap="square">
            <a:spAutoFit/>
          </a:bodyPr>
          <a:lstStyle/>
          <a:p>
            <a:endParaRPr lang="en-US" sz="2400" b="1" dirty="0">
              <a:solidFill>
                <a:srgbClr val="0070C0"/>
              </a:solidFill>
              <a:latin typeface="Times New Roman" panose="02020603050405020304" charset="0"/>
              <a:cs typeface="Times New Roman" panose="02020603050405020304" charset="0"/>
            </a:endParaRPr>
          </a:p>
          <a:p>
            <a:r>
              <a:rPr lang="en-US" sz="2400" b="1" dirty="0">
                <a:solidFill>
                  <a:srgbClr val="0070C0"/>
                </a:solidFill>
                <a:latin typeface="Times New Roman" panose="02020603050405020304" charset="0"/>
                <a:cs typeface="Times New Roman" panose="02020603050405020304" charset="0"/>
              </a:rPr>
              <a:t>MODULE DESCRIPTION</a:t>
            </a:r>
          </a:p>
          <a:p>
            <a:endParaRPr lang="en-US" sz="2400" b="1" dirty="0">
              <a:solidFill>
                <a:srgbClr val="0070C0"/>
              </a:solidFill>
              <a:latin typeface="Times New Roman" panose="02020603050405020304" charset="0"/>
              <a:cs typeface="Times New Roman" panose="02020603050405020304" charset="0"/>
            </a:endParaRPr>
          </a:p>
          <a:p>
            <a:pPr marL="342900" indent="-342900">
              <a:buFont typeface="Wingdings" panose="05000000000000000000" pitchFamily="2" charset="2"/>
              <a:buChar char="q"/>
            </a:pPr>
            <a:r>
              <a:rPr lang="en-US" sz="2400" b="1" dirty="0">
                <a:latin typeface="Times New Roman" panose="02020603050405020304" charset="0"/>
                <a:cs typeface="Times New Roman" panose="02020603050405020304" charset="0"/>
              </a:rPr>
              <a:t>DATA USER </a:t>
            </a:r>
          </a:p>
          <a:p>
            <a:endParaRPr lang="en-US" sz="2400" b="1" dirty="0">
              <a:latin typeface="Times New Roman" panose="02020603050405020304" charset="0"/>
              <a:cs typeface="Times New Roman" panose="02020603050405020304" charset="0"/>
            </a:endParaRPr>
          </a:p>
          <a:p>
            <a:pPr marL="342900" indent="-342900" algn="just">
              <a:lnSpc>
                <a:spcPct val="150000"/>
              </a:lnSpc>
              <a:buFont typeface="Arial" panose="020B0604020202020204" pitchFamily="34" charset="0"/>
              <a:buChar char="•"/>
            </a:pPr>
            <a:r>
              <a:rPr lang="en-US" sz="2400" dirty="0">
                <a:solidFill>
                  <a:srgbClr val="0D0D0D"/>
                </a:solidFill>
                <a:highlight>
                  <a:srgbClr val="FFFFFF"/>
                </a:highlight>
                <a:latin typeface="Times New Roman" panose="02020603050405020304" pitchFamily="18" charset="0"/>
                <a:cs typeface="Times New Roman" panose="02020603050405020304" pitchFamily="18" charset="0"/>
              </a:rPr>
              <a:t>U</a:t>
            </a: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sers initiate their journey by registering themselves, providing necessary information to create their account securely.</a:t>
            </a:r>
          </a:p>
          <a:p>
            <a:pPr marL="342900" indent="-342900" algn="just">
              <a:lnSpc>
                <a:spcPct val="150000"/>
              </a:lnSpc>
              <a:buFont typeface="Arial" panose="020B0604020202020204" pitchFamily="34" charset="0"/>
              <a:buChar char="•"/>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Once registered, users access the system through a seamless login process, where their identity is verified using PAUKS authentication protocols, guaranteeing secure access tailored to their permissions. </a:t>
            </a:r>
          </a:p>
          <a:p>
            <a:pPr marL="342900" indent="-342900" algn="just">
              <a:lnSpc>
                <a:spcPct val="150000"/>
              </a:lnSpc>
              <a:buFont typeface="Arial" panose="020B0604020202020204" pitchFamily="34" charset="0"/>
              <a:buChar char="•"/>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With access granted, users can effortlessly transmit file to the system's administrators, confident in the confidentiality and integrity of their submissions.</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61071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0485" y="281354"/>
            <a:ext cx="11192607" cy="5724644"/>
          </a:xfrm>
          <a:prstGeom prst="rect">
            <a:avLst/>
          </a:prstGeom>
        </p:spPr>
        <p:txBody>
          <a:bodyPr wrap="square">
            <a:spAutoFit/>
          </a:bodyPr>
          <a:lstStyle/>
          <a:p>
            <a:endParaRPr lang="en-US" sz="2400" b="1" dirty="0">
              <a:solidFill>
                <a:srgbClr val="0070C0"/>
              </a:solidFill>
              <a:latin typeface="Times New Roman" panose="02020603050405020304" charset="0"/>
              <a:cs typeface="Times New Roman" panose="02020603050405020304" charset="0"/>
            </a:endParaRPr>
          </a:p>
          <a:p>
            <a:r>
              <a:rPr lang="en-US" sz="2400" b="1" dirty="0">
                <a:solidFill>
                  <a:srgbClr val="0070C0"/>
                </a:solidFill>
                <a:latin typeface="Times New Roman" panose="02020603050405020304" charset="0"/>
                <a:cs typeface="Times New Roman" panose="02020603050405020304" charset="0"/>
              </a:rPr>
              <a:t>MODULE DESCRIPTION (</a:t>
            </a:r>
            <a:r>
              <a:rPr lang="en-US" sz="2400" b="1" dirty="0" smtClean="0">
                <a:solidFill>
                  <a:srgbClr val="0070C0"/>
                </a:solidFill>
                <a:latin typeface="Times New Roman" panose="02020603050405020304" charset="0"/>
                <a:cs typeface="Times New Roman" panose="02020603050405020304" charset="0"/>
              </a:rPr>
              <a:t>Contd.)</a:t>
            </a:r>
            <a:endParaRPr lang="en-US" sz="2400" b="1" dirty="0">
              <a:solidFill>
                <a:srgbClr val="0070C0"/>
              </a:solidFill>
              <a:latin typeface="Times New Roman" panose="02020603050405020304" charset="0"/>
              <a:cs typeface="Times New Roman" panose="02020603050405020304" charset="0"/>
            </a:endParaRPr>
          </a:p>
          <a:p>
            <a:endParaRPr lang="en-US" b="1" dirty="0">
              <a:solidFill>
                <a:srgbClr val="0070C0"/>
              </a:solidFill>
              <a:latin typeface="Times New Roman" panose="02020603050405020304" charset="0"/>
              <a:cs typeface="Times New Roman" panose="02020603050405020304" charset="0"/>
            </a:endParaRPr>
          </a:p>
          <a:p>
            <a:pPr marL="342900" indent="-342900">
              <a:buFont typeface="Wingdings" panose="05000000000000000000" pitchFamily="2" charset="2"/>
              <a:buChar char="q"/>
            </a:pPr>
            <a:r>
              <a:rPr lang="en-US" sz="2400" b="1" dirty="0">
                <a:latin typeface="Times New Roman" panose="02020603050405020304" charset="0"/>
                <a:cs typeface="Times New Roman" panose="02020603050405020304" charset="0"/>
              </a:rPr>
              <a:t>KEY GENERATION </a:t>
            </a:r>
          </a:p>
          <a:p>
            <a:endParaRPr lang="en-US" sz="2400" b="1" dirty="0">
              <a:latin typeface="Times New Roman" panose="02020603050405020304" charset="0"/>
              <a:cs typeface="Times New Roman" panose="02020603050405020304" charset="0"/>
            </a:endParaRP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Public key authentication and encryption involve a process where systems can securely authenticate their identity or encrypt messages using a pair of cryptographic keys. </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pair consists of a public key, which can be shared openly, and a private key, which must be kept secret.</a:t>
            </a:r>
          </a:p>
          <a:p>
            <a:pPr marL="342900" indent="-342900" algn="just">
              <a:lnSpc>
                <a:spcPct val="150000"/>
              </a:lnSpc>
              <a:buFont typeface="Arial" panose="020B0604020202020204" pitchFamily="34" charset="0"/>
              <a:buChar char="•"/>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This process is pivotal for establishing trust and confidentiality within the system.</a:t>
            </a:r>
          </a:p>
          <a:p>
            <a:pPr marL="342900" indent="-342900" algn="just">
              <a:lnSpc>
                <a:spcPct val="150000"/>
              </a:lnSpc>
              <a:buFont typeface="Arial" panose="020B0604020202020204" pitchFamily="34" charset="0"/>
              <a:buChar char="•"/>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These keys form the foundation of secure communication, enabling users to verify their identities and encrypt sensitive information.</a:t>
            </a:r>
            <a:r>
              <a:rPr lang="en-US" sz="2400" dirty="0">
                <a:latin typeface="Times New Roman" panose="02020603050405020304" pitchFamily="18" charset="0"/>
                <a:cs typeface="Times New Roman" panose="02020603050405020304" pitchFamily="18" charset="0"/>
              </a:rPr>
              <a:t> </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9013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0876" y="439588"/>
            <a:ext cx="11049124" cy="5078313"/>
          </a:xfrm>
          <a:prstGeom prst="rect">
            <a:avLst/>
          </a:prstGeom>
        </p:spPr>
        <p:txBody>
          <a:bodyPr wrap="square">
            <a:spAutoFit/>
          </a:bodyPr>
          <a:lstStyle/>
          <a:p>
            <a:endParaRPr lang="en-US" sz="2400" b="1" dirty="0">
              <a:solidFill>
                <a:srgbClr val="0070C0"/>
              </a:solidFill>
              <a:latin typeface="Times New Roman" panose="02020603050405020304" charset="0"/>
              <a:cs typeface="Times New Roman" panose="02020603050405020304" charset="0"/>
            </a:endParaRPr>
          </a:p>
          <a:p>
            <a:r>
              <a:rPr lang="en-US" sz="2400" b="1" dirty="0">
                <a:solidFill>
                  <a:srgbClr val="0070C0"/>
                </a:solidFill>
                <a:latin typeface="Times New Roman" panose="02020603050405020304" charset="0"/>
                <a:cs typeface="Times New Roman" panose="02020603050405020304" charset="0"/>
              </a:rPr>
              <a:t>MODULE DESCRIPTION (</a:t>
            </a:r>
            <a:r>
              <a:rPr lang="en-US" sz="2400" b="1" dirty="0" smtClean="0">
                <a:solidFill>
                  <a:srgbClr val="0070C0"/>
                </a:solidFill>
                <a:latin typeface="Times New Roman" panose="02020603050405020304" charset="0"/>
                <a:cs typeface="Times New Roman" panose="02020603050405020304" charset="0"/>
              </a:rPr>
              <a:t>Contd.)</a:t>
            </a:r>
            <a:endParaRPr lang="en-US" sz="2400" b="1" dirty="0">
              <a:solidFill>
                <a:srgbClr val="0070C0"/>
              </a:solidFill>
              <a:latin typeface="Times New Roman" panose="02020603050405020304" charset="0"/>
              <a:cs typeface="Times New Roman" panose="02020603050405020304" charset="0"/>
            </a:endParaRPr>
          </a:p>
          <a:p>
            <a:endParaRPr lang="en-US" sz="2400" b="1" dirty="0">
              <a:solidFill>
                <a:srgbClr val="0070C0"/>
              </a:solidFill>
              <a:latin typeface="Times New Roman" panose="02020603050405020304" charset="0"/>
              <a:cs typeface="Times New Roman" panose="02020603050405020304" charset="0"/>
            </a:endParaRPr>
          </a:p>
          <a:p>
            <a:pPr marL="342900" indent="-342900">
              <a:lnSpc>
                <a:spcPct val="150000"/>
              </a:lnSpc>
              <a:buFont typeface="Wingdings" panose="05000000000000000000" pitchFamily="2" charset="2"/>
              <a:buChar char="q"/>
            </a:pPr>
            <a:r>
              <a:rPr lang="en-US" sz="2400" b="1" dirty="0">
                <a:latin typeface="Times New Roman" panose="02020603050405020304" charset="0"/>
                <a:cs typeface="Times New Roman" panose="02020603050405020304" charset="0"/>
              </a:rPr>
              <a:t>ENCRYPTION</a:t>
            </a:r>
          </a:p>
          <a:p>
            <a:pPr marL="342900" indent="-342900" algn="just">
              <a:lnSpc>
                <a:spcPct val="150000"/>
              </a:lnSpc>
              <a:buFont typeface="Arial" panose="020B0604020202020204" pitchFamily="34" charset="0"/>
              <a:buChar char="•"/>
            </a:pPr>
            <a:r>
              <a:rPr lang="en-US" sz="2400" dirty="0">
                <a:latin typeface="Times New Roman" panose="02020603050405020304" charset="0"/>
                <a:cs typeface="Times New Roman" panose="02020603050405020304" charset="0"/>
              </a:rPr>
              <a:t>Encryption process uses sender’s secret key, receiver’s public key and keyword for encryption and produce </a:t>
            </a:r>
            <a:r>
              <a:rPr lang="en-US" sz="2400" dirty="0" err="1">
                <a:latin typeface="Times New Roman" panose="02020603050405020304" charset="0"/>
                <a:cs typeface="Times New Roman" panose="02020603050405020304" charset="0"/>
              </a:rPr>
              <a:t>ciphertext</a:t>
            </a:r>
            <a:r>
              <a:rPr lang="en-US" sz="2400" dirty="0">
                <a:latin typeface="Times New Roman" panose="02020603050405020304" charset="0"/>
                <a:cs typeface="Times New Roman" panose="02020603050405020304" charset="0"/>
              </a:rPr>
              <a:t> as output.</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Encryption is involved in the public key authentication process primarily for security reasons, enhancing the confidentiality, integrity, and authenticity of the communication between parties. </a:t>
            </a:r>
          </a:p>
          <a:p>
            <a:pPr algn="just">
              <a:lnSpc>
                <a:spcPct val="150000"/>
              </a:lnSpc>
            </a:pPr>
            <a:r>
              <a:rPr lang="en-US" sz="2400" b="1" dirty="0">
                <a:latin typeface="Times New Roman" panose="02020603050405020304" charset="0"/>
                <a:cs typeface="Times New Roman" panose="02020603050405020304" charset="0"/>
              </a:rPr>
              <a:t>	</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32442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9671" y="492342"/>
            <a:ext cx="11102214" cy="6924973"/>
          </a:xfrm>
          <a:prstGeom prst="rect">
            <a:avLst/>
          </a:prstGeom>
        </p:spPr>
        <p:txBody>
          <a:bodyPr wrap="square">
            <a:spAutoFit/>
          </a:bodyPr>
          <a:lstStyle/>
          <a:p>
            <a:r>
              <a:rPr lang="en-US" sz="2400" b="1" dirty="0">
                <a:solidFill>
                  <a:srgbClr val="0070C0"/>
                </a:solidFill>
                <a:latin typeface="Times New Roman" panose="02020603050405020304" charset="0"/>
                <a:cs typeface="Times New Roman" panose="02020603050405020304" charset="0"/>
              </a:rPr>
              <a:t>MODULE DESCRIPTION (</a:t>
            </a:r>
            <a:r>
              <a:rPr lang="en-US" sz="2400" b="1" dirty="0" smtClean="0">
                <a:solidFill>
                  <a:srgbClr val="0070C0"/>
                </a:solidFill>
                <a:latin typeface="Times New Roman" panose="02020603050405020304" charset="0"/>
                <a:cs typeface="Times New Roman" panose="02020603050405020304" charset="0"/>
              </a:rPr>
              <a:t>Contd.)</a:t>
            </a:r>
            <a:endParaRPr lang="en-US" sz="2400" b="1" dirty="0">
              <a:solidFill>
                <a:srgbClr val="0070C0"/>
              </a:solidFill>
              <a:latin typeface="Times New Roman" panose="02020603050405020304" charset="0"/>
              <a:cs typeface="Times New Roman" panose="02020603050405020304" charset="0"/>
            </a:endParaRPr>
          </a:p>
          <a:p>
            <a:endParaRPr lang="en-US" sz="2400" b="1" dirty="0">
              <a:solidFill>
                <a:srgbClr val="0070C0"/>
              </a:solidFill>
              <a:latin typeface="Times New Roman" panose="02020603050405020304" charset="0"/>
              <a:cs typeface="Times New Roman" panose="02020603050405020304" charset="0"/>
            </a:endParaRPr>
          </a:p>
          <a:p>
            <a:pPr marL="342900" indent="-342900">
              <a:lnSpc>
                <a:spcPct val="150000"/>
              </a:lnSpc>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INDEXING</a:t>
            </a:r>
          </a:p>
          <a:p>
            <a:pPr marL="342900" indent="-342900" algn="just">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Indexing in the context of searchable encryption, such as the Public-Key Authenticated Encryption with Keyword Search (PAUKS) scheme, involves creating data structures that map keywords to encrypted data without the need for decryption. </a:t>
            </a:r>
          </a:p>
          <a:p>
            <a:pPr marL="342900" indent="-342900" algn="just">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This indexing mechanism accelerates the search process by allowing users to quickly retrieve relevant encrypted information based on specific keywords.</a:t>
            </a:r>
          </a:p>
          <a:p>
            <a:pPr marL="342900" indent="-342900" algn="just">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By utilizing indexing, users can efficiently search and access encrypted data without compromising data security and privacy.</a:t>
            </a:r>
            <a:endParaRPr lang="en-US" sz="24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endParaRPr lang="en-US" sz="2400" b="1" dirty="0">
              <a:latin typeface="Times New Roman" panose="02020603050405020304" pitchFamily="18" charset="0"/>
              <a:cs typeface="Times New Roman" panose="02020603050405020304" pitchFamily="18" charset="0"/>
            </a:endParaRPr>
          </a:p>
          <a:p>
            <a:pPr algn="just"/>
            <a:endParaRPr lang="en-US" sz="2400" b="1" dirty="0">
              <a:solidFill>
                <a:srgbClr val="0070C0"/>
              </a:solidFill>
              <a:latin typeface="Times New Roman" panose="02020603050405020304" pitchFamily="18" charset="0"/>
              <a:cs typeface="Times New Roman" panose="02020603050405020304" pitchFamily="18" charset="0"/>
            </a:endParaRPr>
          </a:p>
          <a:p>
            <a:endParaRPr lang="en-US" sz="2400" b="1" dirty="0">
              <a:solidFill>
                <a:srgbClr val="0070C0"/>
              </a:solidFill>
              <a:latin typeface="Times New Roman" panose="02020603050405020304" charset="0"/>
              <a:cs typeface="Times New Roman" panose="02020603050405020304" charset="0"/>
            </a:endParaRPr>
          </a:p>
          <a:p>
            <a:endParaRPr lang="en-US" sz="2400" b="1" dirty="0">
              <a:solidFill>
                <a:srgbClr val="0070C0"/>
              </a:solidFill>
              <a:latin typeface="Times New Roman" panose="02020603050405020304" charset="0"/>
              <a:cs typeface="Times New Roman" panose="02020603050405020304" charset="0"/>
            </a:endParaRPr>
          </a:p>
        </p:txBody>
      </p:sp>
    </p:spTree>
    <p:extLst>
      <p:ext uri="{BB962C8B-B14F-4D97-AF65-F5344CB8AC3E}">
        <p14:creationId xmlns:p14="http://schemas.microsoft.com/office/powerpoint/2010/main" val="3516136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641350" y="687998"/>
            <a:ext cx="2567940" cy="460375"/>
          </a:xfrm>
          <a:prstGeom prst="rect">
            <a:avLst/>
          </a:prstGeom>
          <a:noFill/>
        </p:spPr>
        <p:txBody>
          <a:bodyPr wrap="none" rtlCol="0">
            <a:spAutoFit/>
          </a:bodyPr>
          <a:lstStyle/>
          <a:p>
            <a:r>
              <a:rPr lang="en-US" sz="2400" b="1" dirty="0">
                <a:solidFill>
                  <a:srgbClr val="0070C0"/>
                </a:solidFill>
                <a:latin typeface="Times New Roman" panose="02020603050405020304" charset="0"/>
                <a:cs typeface="Times New Roman" panose="02020603050405020304" charset="0"/>
              </a:rPr>
              <a:t>PAPER DETAILS</a:t>
            </a:r>
          </a:p>
        </p:txBody>
      </p:sp>
      <p:sp>
        <p:nvSpPr>
          <p:cNvPr id="3" name="Text Box 2"/>
          <p:cNvSpPr txBox="1"/>
          <p:nvPr/>
        </p:nvSpPr>
        <p:spPr>
          <a:xfrm>
            <a:off x="641350" y="1664560"/>
            <a:ext cx="11149135" cy="3785652"/>
          </a:xfrm>
          <a:prstGeom prst="rect">
            <a:avLst/>
          </a:prstGeom>
          <a:noFill/>
        </p:spPr>
        <p:txBody>
          <a:bodyPr wrap="square" rtlCol="0">
            <a:spAutoFit/>
          </a:bodyPr>
          <a:lstStyle/>
          <a:p>
            <a:pPr marL="342900" indent="-342900" algn="just">
              <a:buFont typeface="Wingdings" panose="05000000000000000000" charset="0"/>
              <a:buChar char="Ø"/>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Title			:</a:t>
            </a:r>
            <a:r>
              <a:rPr lang="en-US" sz="2400" dirty="0">
                <a:latin typeface="Times New Roman" panose="02020603050405020304" pitchFamily="18" charset="0"/>
                <a:cs typeface="Times New Roman" panose="02020603050405020304" pitchFamily="18" charset="0"/>
              </a:rPr>
              <a:t>Public-Key Authenticated Encryption With Keyword Search      			 Supporting Constant Trapdoor Generation and Fast Search</a:t>
            </a: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charset="0"/>
              <a:buChar char="Ø"/>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charset="0"/>
              <a:buChar char="Ø"/>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Author		:</a:t>
            </a:r>
            <a:r>
              <a:rPr lang="en-US" sz="2400" dirty="0" err="1">
                <a:latin typeface="Times New Roman" panose="02020603050405020304" pitchFamily="18" charset="0"/>
                <a:cs typeface="Times New Roman" panose="02020603050405020304" pitchFamily="18" charset="0"/>
              </a:rPr>
              <a:t>Hongbo</a:t>
            </a:r>
            <a:r>
              <a:rPr lang="en-US" sz="2400" dirty="0">
                <a:latin typeface="Times New Roman" panose="02020603050405020304" pitchFamily="18" charset="0"/>
                <a:cs typeface="Times New Roman" panose="02020603050405020304" pitchFamily="18" charset="0"/>
              </a:rPr>
              <a:t> Li , </a:t>
            </a:r>
            <a:r>
              <a:rPr lang="en-US" sz="2400" dirty="0" err="1">
                <a:latin typeface="Times New Roman" panose="02020603050405020304" pitchFamily="18" charset="0"/>
                <a:cs typeface="Times New Roman" panose="02020603050405020304" pitchFamily="18" charset="0"/>
              </a:rPr>
              <a:t>Qiong</a:t>
            </a:r>
            <a:r>
              <a:rPr lang="en-US" sz="2400" dirty="0">
                <a:latin typeface="Times New Roman" panose="02020603050405020304" pitchFamily="18" charset="0"/>
                <a:cs typeface="Times New Roman" panose="02020603050405020304" pitchFamily="18" charset="0"/>
              </a:rPr>
              <a:t> Huang , </a:t>
            </a:r>
            <a:r>
              <a:rPr lang="en-US" sz="2400" dirty="0" err="1">
                <a:latin typeface="Times New Roman" panose="02020603050405020304" pitchFamily="18" charset="0"/>
                <a:cs typeface="Times New Roman" panose="02020603050405020304" pitchFamily="18" charset="0"/>
              </a:rPr>
              <a:t>Jianye</a:t>
            </a:r>
            <a:r>
              <a:rPr lang="en-US" sz="2400" dirty="0">
                <a:latin typeface="Times New Roman" panose="02020603050405020304" pitchFamily="18" charset="0"/>
                <a:cs typeface="Times New Roman" panose="02020603050405020304" pitchFamily="18" charset="0"/>
              </a:rPr>
              <a:t> Huang , and Willy </a:t>
            </a:r>
            <a:r>
              <a:rPr lang="en-US" sz="2400" dirty="0" err="1">
                <a:latin typeface="Times New Roman" panose="02020603050405020304" pitchFamily="18" charset="0"/>
                <a:cs typeface="Times New Roman" panose="02020603050405020304" pitchFamily="18" charset="0"/>
              </a:rPr>
              <a:t>Susilo</a:t>
            </a:r>
            <a:r>
              <a:rPr lang="en-US" sz="2400" dirty="0">
                <a:latin typeface="Times New Roman" panose="02020603050405020304" pitchFamily="18" charset="0"/>
                <a:cs typeface="Times New Roman" panose="02020603050405020304" pitchFamily="18" charset="0"/>
              </a:rPr>
              <a:t>.</a:t>
            </a:r>
          </a:p>
          <a:p>
            <a:pPr marL="342900" indent="-342900" algn="just">
              <a:buFont typeface="Wingdings" panose="05000000000000000000" charset="0"/>
              <a:buChar char="Ø"/>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charset="0"/>
              <a:buChar char="Ø"/>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DOI			:</a:t>
            </a:r>
            <a:r>
              <a:rPr lang="en-US" sz="2400" dirty="0">
                <a:latin typeface="Times New Roman" panose="02020603050405020304" pitchFamily="18" charset="0"/>
                <a:cs typeface="Times New Roman" panose="02020603050405020304" pitchFamily="18" charset="0"/>
              </a:rPr>
              <a:t>10.1109/TIFS.2022.3224308</a:t>
            </a:r>
          </a:p>
          <a:p>
            <a:pPr marL="342900" indent="-342900" algn="just">
              <a:buFont typeface="Wingdings" panose="05000000000000000000" charset="0"/>
              <a:buChar char="Ø"/>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charset="0"/>
              <a:buChar char="Ø"/>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Published Year	:</a:t>
            </a:r>
            <a:r>
              <a:rPr lang="en-US" sz="2400" dirty="0">
                <a:latin typeface="Times New Roman" panose="02020603050405020304" pitchFamily="18" charset="0"/>
                <a:cs typeface="Times New Roman" panose="02020603050405020304" pitchFamily="18" charset="0"/>
              </a:rPr>
              <a:t>1 June-2023</a:t>
            </a: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charset="0"/>
              <a:buChar char="Ø"/>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charset="0"/>
              <a:buChar char="Ø"/>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Published in	:</a:t>
            </a:r>
            <a:r>
              <a:rPr lang="en-US" sz="2400" dirty="0">
                <a:latin typeface="Times New Roman" panose="02020603050405020304" pitchFamily="18" charset="0"/>
                <a:cs typeface="Times New Roman" panose="02020603050405020304" pitchFamily="18" charset="0"/>
              </a:rPr>
              <a:t>IEEE Transactions on Information Forensics and Security</a:t>
            </a:r>
          </a:p>
        </p:txBody>
      </p:sp>
      <p:sp>
        <p:nvSpPr>
          <p:cNvPr id="4" name="Rectangle 3"/>
          <p:cNvSpPr/>
          <p:nvPr/>
        </p:nvSpPr>
        <p:spPr>
          <a:xfrm>
            <a:off x="3648808" y="1216152"/>
            <a:ext cx="8080130" cy="7533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43355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9671" y="492342"/>
            <a:ext cx="11102214" cy="5632311"/>
          </a:xfrm>
          <a:prstGeom prst="rect">
            <a:avLst/>
          </a:prstGeom>
        </p:spPr>
        <p:txBody>
          <a:bodyPr wrap="square">
            <a:spAutoFit/>
          </a:bodyPr>
          <a:lstStyle/>
          <a:p>
            <a:r>
              <a:rPr lang="en-US" sz="2400" b="1" dirty="0">
                <a:solidFill>
                  <a:srgbClr val="0070C0"/>
                </a:solidFill>
                <a:latin typeface="Times New Roman" panose="02020603050405020304" charset="0"/>
                <a:cs typeface="Times New Roman" panose="02020603050405020304" charset="0"/>
              </a:rPr>
              <a:t>MODULE DESCRIPTION (</a:t>
            </a:r>
            <a:r>
              <a:rPr lang="en-US" sz="2400" b="1" dirty="0" smtClean="0">
                <a:solidFill>
                  <a:srgbClr val="0070C0"/>
                </a:solidFill>
                <a:latin typeface="Times New Roman" panose="02020603050405020304" charset="0"/>
                <a:cs typeface="Times New Roman" panose="02020603050405020304" charset="0"/>
              </a:rPr>
              <a:t>Contd.)</a:t>
            </a:r>
            <a:endParaRPr lang="en-US" sz="2400" b="1" dirty="0">
              <a:solidFill>
                <a:srgbClr val="0070C0"/>
              </a:solidFill>
              <a:latin typeface="Times New Roman" panose="02020603050405020304" charset="0"/>
              <a:cs typeface="Times New Roman" panose="02020603050405020304" charset="0"/>
            </a:endParaRPr>
          </a:p>
          <a:p>
            <a:endParaRPr lang="en-US" sz="2400" b="1" dirty="0">
              <a:solidFill>
                <a:srgbClr val="0070C0"/>
              </a:solidFill>
              <a:latin typeface="Times New Roman" panose="02020603050405020304" charset="0"/>
              <a:cs typeface="Times New Roman" panose="02020603050405020304" charset="0"/>
            </a:endParaRPr>
          </a:p>
          <a:p>
            <a:pPr marL="342900" indent="-342900">
              <a:lnSpc>
                <a:spcPct val="150000"/>
              </a:lnSpc>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TRAPDOOR GENERATION</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Trapdoor Generation generates trapdoors </a:t>
            </a: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which are special cryptographic keys or tokens that allow users to perform secure searches on encrypted data without revealing the contents of the data itself. </a:t>
            </a:r>
          </a:p>
          <a:p>
            <a:pPr marL="342900" indent="-342900" algn="just">
              <a:lnSpc>
                <a:spcPct val="150000"/>
              </a:lnSpc>
              <a:buFont typeface="Arial" panose="020B0604020202020204" pitchFamily="34" charset="0"/>
              <a:buChar char="•"/>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The trapdoor generation process involves transforming user-provided search queries into encrypted tokens that match encrypted data stored in the system. </a:t>
            </a:r>
          </a:p>
          <a:p>
            <a:pPr marL="342900" indent="-342900" algn="just">
              <a:lnSpc>
                <a:spcPct val="150000"/>
              </a:lnSpc>
              <a:buFont typeface="Arial" panose="020B0604020202020204" pitchFamily="34" charset="0"/>
              <a:buChar char="•"/>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By generating trapdoors, the module enables users to conduct efficient and privacy-preserving searches on sensitive data while mitigating the risk of unauthorized access.</a:t>
            </a:r>
            <a:endParaRPr lang="en-US" sz="2400" dirty="0">
              <a:latin typeface="Times New Roman" panose="02020603050405020304" pitchFamily="18" charset="0"/>
              <a:cs typeface="Times New Roman" panose="02020603050405020304" pitchFamily="18" charset="0"/>
            </a:endParaRPr>
          </a:p>
          <a:p>
            <a:endParaRPr lang="en-US" sz="2400" b="1" dirty="0">
              <a:solidFill>
                <a:srgbClr val="0070C0"/>
              </a:solidFill>
              <a:latin typeface="Times New Roman" panose="02020603050405020304" charset="0"/>
              <a:cs typeface="Times New Roman" panose="02020603050405020304" charset="0"/>
            </a:endParaRPr>
          </a:p>
        </p:txBody>
      </p:sp>
    </p:spTree>
    <p:extLst>
      <p:ext uri="{BB962C8B-B14F-4D97-AF65-F5344CB8AC3E}">
        <p14:creationId xmlns:p14="http://schemas.microsoft.com/office/powerpoint/2010/main" val="30975780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1853" y="375782"/>
            <a:ext cx="11151577" cy="6555641"/>
          </a:xfrm>
          <a:prstGeom prst="rect">
            <a:avLst/>
          </a:prstGeom>
        </p:spPr>
        <p:txBody>
          <a:bodyPr wrap="square">
            <a:spAutoFit/>
          </a:bodyPr>
          <a:lstStyle/>
          <a:p>
            <a:r>
              <a:rPr lang="en-US" sz="2400" b="1" dirty="0">
                <a:solidFill>
                  <a:srgbClr val="0070C0"/>
                </a:solidFill>
                <a:latin typeface="Times New Roman" panose="02020603050405020304" charset="0"/>
                <a:cs typeface="Times New Roman" panose="02020603050405020304" charset="0"/>
              </a:rPr>
              <a:t>MODULE </a:t>
            </a:r>
            <a:r>
              <a:rPr lang="en-US" sz="2400" b="1" dirty="0" smtClean="0">
                <a:solidFill>
                  <a:srgbClr val="0070C0"/>
                </a:solidFill>
                <a:latin typeface="Times New Roman" panose="02020603050405020304" charset="0"/>
                <a:cs typeface="Times New Roman" panose="02020603050405020304" charset="0"/>
              </a:rPr>
              <a:t>DESCRIPTION (Contd.)</a:t>
            </a:r>
            <a:endParaRPr lang="en-US" sz="2400" b="1" dirty="0">
              <a:solidFill>
                <a:srgbClr val="0070C0"/>
              </a:solidFill>
              <a:latin typeface="Times New Roman" panose="02020603050405020304" charset="0"/>
              <a:cs typeface="Times New Roman" panose="02020603050405020304" charset="0"/>
            </a:endParaRPr>
          </a:p>
          <a:p>
            <a:endParaRPr lang="en-US" sz="2400" b="1" dirty="0">
              <a:solidFill>
                <a:srgbClr val="0070C0"/>
              </a:solidFill>
              <a:latin typeface="Times New Roman" panose="02020603050405020304" charset="0"/>
              <a:cs typeface="Times New Roman" panose="02020603050405020304" charset="0"/>
            </a:endParaRPr>
          </a:p>
          <a:p>
            <a:pPr marL="342900" indent="-342900">
              <a:buFont typeface="Wingdings" panose="05000000000000000000" pitchFamily="2" charset="2"/>
              <a:buChar char="q"/>
            </a:pPr>
            <a:r>
              <a:rPr lang="en-US" sz="2400" b="1" dirty="0">
                <a:latin typeface="Times New Roman" panose="02020603050405020304" charset="0"/>
                <a:cs typeface="Times New Roman" panose="02020603050405020304" charset="0"/>
              </a:rPr>
              <a:t>TEST</a:t>
            </a:r>
          </a:p>
          <a:p>
            <a:endParaRPr lang="en-US" sz="2400" b="1" dirty="0">
              <a:latin typeface="Times New Roman" panose="02020603050405020304" charset="0"/>
              <a:cs typeface="Times New Roman" panose="02020603050405020304" charset="0"/>
            </a:endParaRP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test functionality plays a pivotal role in enabling users to efficiently retrieve relevant encrypted information based on specific keywords while maintaining data security and privacy. </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Users can input search queries consisting of keywords, which are then matched against the indexed data structures. </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matching process allows for rapid identification of encrypted data associated with the specified keywords, without compromising the confidentiality of the underlying information. </a:t>
            </a:r>
            <a:r>
              <a:rPr lang="en-US" sz="2400" b="1" dirty="0">
                <a:latin typeface="Times New Roman" panose="02020603050405020304" pitchFamily="18" charset="0"/>
                <a:cs typeface="Times New Roman" panose="02020603050405020304" pitchFamily="18" charset="0"/>
              </a:rPr>
              <a:t> </a:t>
            </a:r>
          </a:p>
          <a:p>
            <a:pPr algn="just">
              <a:lnSpc>
                <a:spcPct val="150000"/>
              </a:lnSpc>
            </a:pP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039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1039" y="550320"/>
            <a:ext cx="11190136" cy="4708981"/>
          </a:xfrm>
          <a:prstGeom prst="rect">
            <a:avLst/>
          </a:prstGeom>
        </p:spPr>
        <p:txBody>
          <a:bodyPr wrap="square">
            <a:spAutoFit/>
          </a:bodyPr>
          <a:lstStyle/>
          <a:p>
            <a:r>
              <a:rPr lang="en-US" sz="2400" b="1" dirty="0">
                <a:solidFill>
                  <a:srgbClr val="0070C0"/>
                </a:solidFill>
                <a:latin typeface="Times New Roman" panose="02020603050405020304" charset="0"/>
                <a:cs typeface="Times New Roman" panose="02020603050405020304" charset="0"/>
              </a:rPr>
              <a:t>MODULE DESCRIPTION (</a:t>
            </a:r>
            <a:r>
              <a:rPr lang="en-US" sz="2400" b="1" dirty="0" smtClean="0">
                <a:solidFill>
                  <a:srgbClr val="0070C0"/>
                </a:solidFill>
                <a:latin typeface="Times New Roman" panose="02020603050405020304" charset="0"/>
                <a:cs typeface="Times New Roman" panose="02020603050405020304" charset="0"/>
              </a:rPr>
              <a:t>Contd.)</a:t>
            </a:r>
            <a:endParaRPr lang="en-US" sz="2400" b="1" dirty="0">
              <a:solidFill>
                <a:srgbClr val="0070C0"/>
              </a:solidFill>
              <a:latin typeface="Times New Roman" panose="02020603050405020304" charset="0"/>
              <a:cs typeface="Times New Roman" panose="02020603050405020304" charset="0"/>
            </a:endParaRPr>
          </a:p>
          <a:p>
            <a:endParaRPr lang="en-US" sz="2400" b="1" dirty="0">
              <a:solidFill>
                <a:srgbClr val="0070C0"/>
              </a:solidFill>
              <a:latin typeface="Times New Roman" panose="02020603050405020304" charset="0"/>
              <a:cs typeface="Times New Roman" panose="02020603050405020304" charset="0"/>
            </a:endParaRPr>
          </a:p>
          <a:p>
            <a:pPr marL="342900" indent="-342900">
              <a:lnSpc>
                <a:spcPct val="150000"/>
              </a:lnSpc>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UPDATE KEY</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Update Module handles the updating of </a:t>
            </a:r>
            <a:r>
              <a:rPr lang="en-US" sz="2400" dirty="0" err="1">
                <a:latin typeface="Times New Roman" panose="02020603050405020304" pitchFamily="18" charset="0"/>
                <a:cs typeface="Times New Roman" panose="02020603050405020304" pitchFamily="18" charset="0"/>
              </a:rPr>
              <a:t>ciphertexts</a:t>
            </a:r>
            <a:r>
              <a:rPr lang="en-US" sz="2400" dirty="0">
                <a:latin typeface="Times New Roman" panose="02020603050405020304" pitchFamily="18" charset="0"/>
                <a:cs typeface="Times New Roman" panose="02020603050405020304" pitchFamily="18" charset="0"/>
              </a:rPr>
              <a:t> stored in the cloud to maintain data consistency and accuracy.</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enables the generation of updating keys for each sender to update the encrypted data securely.</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module supports for constant trapdoor generation.</a:t>
            </a:r>
            <a:r>
              <a:rPr lang="en-US" sz="2400" b="0" i="0" dirty="0">
                <a:solidFill>
                  <a:srgbClr val="0D0D0D"/>
                </a:solidFill>
                <a:effectLst/>
                <a:highlight>
                  <a:srgbClr val="FFFFFF"/>
                </a:highlight>
                <a:latin typeface="Söhne"/>
              </a:rPr>
              <a:t> </a:t>
            </a:r>
          </a:p>
          <a:p>
            <a:pPr marL="342900" indent="-342900" algn="just">
              <a:lnSpc>
                <a:spcPct val="150000"/>
              </a:lnSpc>
              <a:buFont typeface="Arial" panose="020B0604020202020204" pitchFamily="34" charset="0"/>
              <a:buChar char="•"/>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Updating keys is helpful to maintain the integrity and eliminate internal attacks.</a:t>
            </a:r>
            <a:endParaRPr lang="en-US" sz="2400" b="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77127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9333" y="603328"/>
            <a:ext cx="11075836" cy="5262979"/>
          </a:xfrm>
          <a:prstGeom prst="rect">
            <a:avLst/>
          </a:prstGeom>
        </p:spPr>
        <p:txBody>
          <a:bodyPr wrap="square">
            <a:spAutoFit/>
          </a:bodyPr>
          <a:lstStyle/>
          <a:p>
            <a:r>
              <a:rPr lang="en-US" sz="2400" b="1" dirty="0">
                <a:solidFill>
                  <a:srgbClr val="0070C0"/>
                </a:solidFill>
                <a:latin typeface="Times New Roman" panose="02020603050405020304" charset="0"/>
                <a:cs typeface="Times New Roman" panose="02020603050405020304" charset="0"/>
              </a:rPr>
              <a:t>MODULE DESCRIPTION (</a:t>
            </a:r>
            <a:r>
              <a:rPr lang="en-US" sz="2400" b="1" dirty="0" smtClean="0">
                <a:solidFill>
                  <a:srgbClr val="0070C0"/>
                </a:solidFill>
                <a:latin typeface="Times New Roman" panose="02020603050405020304" charset="0"/>
                <a:cs typeface="Times New Roman" panose="02020603050405020304" charset="0"/>
              </a:rPr>
              <a:t>Contd.)</a:t>
            </a:r>
            <a:endParaRPr lang="en-US" sz="2400" b="1" dirty="0">
              <a:solidFill>
                <a:srgbClr val="0070C0"/>
              </a:solidFill>
              <a:latin typeface="Times New Roman" panose="02020603050405020304" charset="0"/>
              <a:cs typeface="Times New Roman" panose="02020603050405020304" charset="0"/>
            </a:endParaRPr>
          </a:p>
          <a:p>
            <a:endParaRPr lang="en-US" sz="2400" b="1" dirty="0">
              <a:solidFill>
                <a:srgbClr val="0070C0"/>
              </a:solidFill>
              <a:latin typeface="Times New Roman" panose="02020603050405020304" charset="0"/>
              <a:cs typeface="Times New Roman" panose="02020603050405020304" charset="0"/>
            </a:endParaRPr>
          </a:p>
          <a:p>
            <a:pPr marL="342900" indent="-342900">
              <a:lnSpc>
                <a:spcPct val="150000"/>
              </a:lnSpc>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RE-ENCRYPTION</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Re-Encryption within a Public-Key Authenticated Encryption with Keyword Search (PEKS) system plays a critical role in enhancing the system's flexibility and security by allowing encrypted data to be securely transformed from one cryptographic key to another without the need to decrypt it first. </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process, known as proxy re-encryption, allows a proxy server to perform re- encryption operations without gaining access to the plaintext contents of the data, thus maintaining confidentiality throughout the transfer process.</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06760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3304" y="702116"/>
            <a:ext cx="11107615" cy="4893647"/>
          </a:xfrm>
          <a:prstGeom prst="rect">
            <a:avLst/>
          </a:prstGeom>
        </p:spPr>
        <p:txBody>
          <a:bodyPr wrap="square">
            <a:spAutoFit/>
          </a:bodyPr>
          <a:lstStyle/>
          <a:p>
            <a:r>
              <a:rPr lang="en-US" sz="2400" b="1" dirty="0">
                <a:solidFill>
                  <a:srgbClr val="0070C0"/>
                </a:solidFill>
                <a:latin typeface="Times New Roman" panose="02020603050405020304" charset="0"/>
                <a:cs typeface="Times New Roman" panose="02020603050405020304" charset="0"/>
              </a:rPr>
              <a:t>MODULE DESCRIPTION (Contd</a:t>
            </a:r>
            <a:r>
              <a:rPr lang="en-US" sz="2400" b="1" dirty="0" smtClean="0">
                <a:solidFill>
                  <a:srgbClr val="0070C0"/>
                </a:solidFill>
                <a:latin typeface="Times New Roman" panose="02020603050405020304" charset="0"/>
                <a:cs typeface="Times New Roman" panose="02020603050405020304" charset="0"/>
              </a:rPr>
              <a:t>.)</a:t>
            </a:r>
            <a:endParaRPr lang="en-US" sz="2400" b="1" dirty="0">
              <a:solidFill>
                <a:srgbClr val="0070C0"/>
              </a:solidFill>
              <a:latin typeface="Times New Roman" panose="02020603050405020304" charset="0"/>
              <a:cs typeface="Times New Roman" panose="02020603050405020304" charset="0"/>
            </a:endParaRPr>
          </a:p>
          <a:p>
            <a:endParaRPr lang="en-US" sz="2400" b="1" dirty="0">
              <a:solidFill>
                <a:srgbClr val="0070C0"/>
              </a:solidFill>
              <a:latin typeface="Times New Roman" panose="02020603050405020304" charset="0"/>
              <a:cs typeface="Times New Roman" panose="02020603050405020304" charset="0"/>
            </a:endParaRPr>
          </a:p>
          <a:p>
            <a:pPr marL="342900" indent="-342900">
              <a:buFont typeface="Wingdings" panose="05000000000000000000" pitchFamily="2" charset="2"/>
              <a:buChar char="q"/>
            </a:pPr>
            <a:r>
              <a:rPr lang="en-US" sz="2400" b="1" dirty="0">
                <a:latin typeface="Times New Roman" panose="02020603050405020304" charset="0"/>
                <a:cs typeface="Times New Roman" panose="02020603050405020304" charset="0"/>
              </a:rPr>
              <a:t>CONSTANT TRAPDOOR GENERATION</a:t>
            </a:r>
          </a:p>
          <a:p>
            <a:pPr marL="342900" indent="-342900">
              <a:buFont typeface="Wingdings" panose="05000000000000000000" pitchFamily="2" charset="2"/>
              <a:buChar char="q"/>
            </a:pPr>
            <a:endParaRPr lang="en-US" sz="2400" b="1" dirty="0">
              <a:latin typeface="Times New Roman" panose="02020603050405020304" charset="0"/>
              <a:cs typeface="Times New Roman" panose="02020603050405020304" charset="0"/>
            </a:endParaRP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Constant trapdoor generation in Public-Key Authenticated Encryption with Keyword Search (PAUKS) is a vital aspect of maintaining the system's efficiency and security. </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ensures that trapdoors, which are cryptographic tokens used to search for specific keywords without exposing the encrypted data, are continually generated and available.</a:t>
            </a:r>
            <a:endParaRPr lang="en-US" sz="2400" b="1"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The trapdoor generation remains constant regardless of the number of users.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59028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4269" y="534044"/>
            <a:ext cx="11169162" cy="5863144"/>
          </a:xfrm>
          <a:prstGeom prst="rect">
            <a:avLst/>
          </a:prstGeom>
        </p:spPr>
        <p:txBody>
          <a:bodyPr wrap="square">
            <a:spAutoFit/>
          </a:bodyPr>
          <a:lstStyle/>
          <a:p>
            <a:r>
              <a:rPr lang="en-US" sz="2400" b="1" dirty="0">
                <a:solidFill>
                  <a:srgbClr val="0070C0"/>
                </a:solidFill>
                <a:latin typeface="Times New Roman" panose="02020603050405020304" charset="0"/>
                <a:cs typeface="Times New Roman" panose="02020603050405020304" charset="0"/>
              </a:rPr>
              <a:t>MODULE DESCRIPTION (Contd</a:t>
            </a:r>
            <a:r>
              <a:rPr lang="en-US" sz="2400" b="1" dirty="0" smtClean="0">
                <a:solidFill>
                  <a:srgbClr val="0070C0"/>
                </a:solidFill>
                <a:latin typeface="Times New Roman" panose="02020603050405020304" charset="0"/>
                <a:cs typeface="Times New Roman" panose="02020603050405020304" charset="0"/>
              </a:rPr>
              <a:t>.)</a:t>
            </a:r>
            <a:endParaRPr lang="en-US" sz="2400" b="1" dirty="0">
              <a:solidFill>
                <a:srgbClr val="0070C0"/>
              </a:solidFill>
              <a:latin typeface="Times New Roman" panose="02020603050405020304" charset="0"/>
              <a:cs typeface="Times New Roman" panose="02020603050405020304" charset="0"/>
            </a:endParaRPr>
          </a:p>
          <a:p>
            <a:endParaRPr lang="en-US" sz="2400" b="1" dirty="0">
              <a:solidFill>
                <a:srgbClr val="0070C0"/>
              </a:solidFill>
              <a:latin typeface="Times New Roman" panose="02020603050405020304" charset="0"/>
              <a:cs typeface="Times New Roman" panose="02020603050405020304" charset="0"/>
            </a:endParaRPr>
          </a:p>
          <a:p>
            <a:pPr marL="342900" indent="-342900">
              <a:buFont typeface="Wingdings" panose="05000000000000000000" pitchFamily="2" charset="2"/>
              <a:buChar char="q"/>
            </a:pPr>
            <a:r>
              <a:rPr lang="en-US" sz="2400" b="1" dirty="0">
                <a:latin typeface="Times New Roman" panose="02020603050405020304" charset="0"/>
                <a:cs typeface="Times New Roman" panose="02020603050405020304" charset="0"/>
              </a:rPr>
              <a:t>UPDATE TEST </a:t>
            </a:r>
          </a:p>
          <a:p>
            <a:endParaRPr lang="en-US" sz="2400" b="1" dirty="0">
              <a:latin typeface="Times New Roman" panose="02020603050405020304" charset="0"/>
              <a:cs typeface="Times New Roman" panose="02020603050405020304" charset="0"/>
            </a:endParaRP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Update test is a process within a cryptographic system that focuses on modifying and improving the search functionality without altering the underlying data structure or compromising security. </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Instead of changing the fundamental architecture, update search aims to refine search algorithms, enhance indexing mechanisms, or optimize keyword retrieval methods.</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ensures that the system remains efficient and effective in retrieving relevant information while maintaining data privacy and integrity. </a:t>
            </a:r>
            <a:endParaRPr lang="en-US" sz="2400" b="1" dirty="0">
              <a:latin typeface="Times New Roman" panose="02020603050405020304" pitchFamily="18" charset="0"/>
              <a:cs typeface="Times New Roman" panose="02020603050405020304" pitchFamily="18" charset="0"/>
            </a:endParaRPr>
          </a:p>
          <a:p>
            <a:pPr algn="just">
              <a:lnSpc>
                <a:spcPct val="150000"/>
              </a:lnSpc>
            </a:pP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42457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343295" y="816469"/>
                <a:ext cx="10914185" cy="5887766"/>
              </a:xfrm>
              <a:prstGeom prst="rect">
                <a:avLst/>
              </a:prstGeom>
            </p:spPr>
            <p:txBody>
              <a:bodyPr wrap="square">
                <a:spAutoFit/>
              </a:bodyPr>
              <a:lstStyle/>
              <a:p>
                <a:pPr indent="0" algn="just">
                  <a:lnSpc>
                    <a:spcPct val="150000"/>
                  </a:lnSpc>
                  <a:spcAft>
                    <a:spcPts val="1000"/>
                  </a:spcAft>
                  <a:buNone/>
                </a:pPr>
                <a:r>
                  <a:rPr lang="en-IN" sz="2400" b="1" dirty="0">
                    <a:latin typeface="Times New Roman" panose="02020603050405020304" pitchFamily="18" charset="0"/>
                    <a:cs typeface="Times New Roman" panose="02020603050405020304" pitchFamily="18" charset="0"/>
                  </a:rPr>
                  <a:t>KEYWORD GENERATION</a:t>
                </a:r>
              </a:p>
              <a:p>
                <a:pPr indent="0" algn="just">
                  <a:lnSpc>
                    <a:spcPct val="150000"/>
                  </a:lnSpc>
                  <a:spcAft>
                    <a:spcPts val="1000"/>
                  </a:spcAft>
                  <a:buNone/>
                </a:pPr>
                <a:r>
                  <a:rPr lang="en-IN" sz="2400" b="1" dirty="0">
                    <a:latin typeface="Times New Roman" panose="02020603050405020304" pitchFamily="18" charset="0"/>
                    <a:cs typeface="Times New Roman" panose="02020603050405020304" pitchFamily="18" charset="0"/>
                  </a:rPr>
                  <a:t>Input </a:t>
                </a:r>
                <a:r>
                  <a:rPr lang="en-IN" sz="2400" dirty="0">
                    <a:latin typeface="Times New Roman" panose="02020603050405020304" pitchFamily="18" charset="0"/>
                    <a:cs typeface="Times New Roman" panose="02020603050405020304" pitchFamily="18" charset="0"/>
                  </a:rPr>
                  <a:t>  :   File and Keyword</a:t>
                </a:r>
              </a:p>
              <a:p>
                <a:pPr indent="0" algn="just">
                  <a:lnSpc>
                    <a:spcPct val="115000"/>
                  </a:lnSpc>
                  <a:spcAft>
                    <a:spcPts val="1000"/>
                  </a:spcAft>
                  <a:buNone/>
                </a:pPr>
                <a:r>
                  <a:rPr lang="en-IN" sz="2400" b="1" dirty="0">
                    <a:latin typeface="Times New Roman" panose="02020603050405020304" pitchFamily="18" charset="0"/>
                    <a:cs typeface="Times New Roman" panose="02020603050405020304" pitchFamily="18" charset="0"/>
                  </a:rPr>
                  <a:t>Output</a:t>
                </a:r>
                <a:r>
                  <a:rPr lang="en-IN" sz="2400" dirty="0">
                    <a:latin typeface="Times New Roman" panose="02020603050405020304" pitchFamily="18" charset="0"/>
                    <a:cs typeface="Times New Roman" panose="02020603050405020304" pitchFamily="18" charset="0"/>
                  </a:rPr>
                  <a:t> :    Generate the secret Key  and public key for the user </a:t>
                </a:r>
              </a:p>
              <a:p>
                <a:pPr indent="0" algn="just">
                  <a:lnSpc>
                    <a:spcPct val="115000"/>
                  </a:lnSpc>
                  <a:spcAft>
                    <a:spcPts val="1000"/>
                  </a:spcAft>
                  <a:buNone/>
                </a:pPr>
                <a:r>
                  <a:rPr lang="en-IN" sz="2400" b="1" dirty="0">
                    <a:latin typeface="Times New Roman" panose="02020603050405020304" pitchFamily="18" charset="0"/>
                    <a:cs typeface="Times New Roman" panose="02020603050405020304" pitchFamily="18" charset="0"/>
                  </a:rPr>
                  <a:t>Algorithm:</a:t>
                </a:r>
                <a:endParaRPr lang="en-IN" sz="2400" dirty="0">
                  <a:latin typeface="Times New Roman" panose="02020603050405020304" pitchFamily="18" charset="0"/>
                  <a:cs typeface="Times New Roman" panose="02020603050405020304" pitchFamily="18" charset="0"/>
                </a:endParaRPr>
              </a:p>
              <a:p>
                <a:pPr lvl="2" indent="-457200" algn="just">
                  <a:lnSpc>
                    <a:spcPct val="115000"/>
                  </a:lnSpc>
                  <a:spcAft>
                    <a:spcPts val="1000"/>
                  </a:spcAft>
                  <a:buFont typeface="+mj-lt"/>
                  <a:buAutoNum type="arabicPeriod"/>
                </a:pPr>
                <a:r>
                  <a:rPr lang="en-IN" sz="2400" dirty="0">
                    <a:latin typeface="Times New Roman" panose="02020603050405020304" pitchFamily="18" charset="0"/>
                    <a:cs typeface="Times New Roman" panose="02020603050405020304" pitchFamily="18" charset="0"/>
                  </a:rPr>
                  <a:t>Randomly choose the secret key x1, x2, x3,x4 and y.</a:t>
                </a:r>
              </a:p>
              <a:p>
                <a:pPr lvl="2" indent="-457200" algn="just">
                  <a:lnSpc>
                    <a:spcPct val="115000"/>
                  </a:lnSpc>
                  <a:spcAft>
                    <a:spcPts val="1000"/>
                  </a:spcAft>
                  <a:buFont typeface="+mj-lt"/>
                  <a:buAutoNum type="arabicPeriod"/>
                </a:pPr>
                <a:r>
                  <a:rPr lang="en-IN" sz="2400" dirty="0">
                    <a:latin typeface="Times New Roman" panose="02020603050405020304" pitchFamily="18" charset="0"/>
                    <a:cs typeface="Times New Roman" panose="02020603050405020304" pitchFamily="18" charset="0"/>
                  </a:rPr>
                  <a:t>Generate the public key for sender and receiver , </a:t>
                </a:r>
              </a:p>
              <a:p>
                <a:pPr marL="1714500" marR="549275" lvl="3" indent="-342900" algn="just">
                  <a:lnSpc>
                    <a:spcPct val="150000"/>
                  </a:lnSpc>
                  <a:buFont typeface="Times New Roman" panose="02020603050405020304" pitchFamily="18" charset="0"/>
                  <a:buChar char="–"/>
                </a:pPr>
                <a14:m>
                  <m:oMath xmlns:m="http://schemas.openxmlformats.org/officeDocument/2006/math">
                    <m:sSub>
                      <m:sSubPr>
                        <m:ctrlPr>
                          <a:rPr lang="en-IN" sz="2400" i="1" smtClean="0">
                            <a:effectLst/>
                            <a:latin typeface="Cambria Math" panose="02040503050406030204" pitchFamily="18" charset="0"/>
                            <a:ea typeface="Times New Roman" panose="02020603050405020304" pitchFamily="18" charset="0"/>
                          </a:rPr>
                        </m:ctrlPr>
                      </m:sSubPr>
                      <m:e>
                        <m:r>
                          <a:rPr lang="en-US" sz="2400" i="1">
                            <a:effectLst/>
                            <a:latin typeface="Cambria Math" panose="02040503050406030204" pitchFamily="18" charset="0"/>
                            <a:ea typeface="Times New Roman" panose="02020603050405020304" pitchFamily="18" charset="0"/>
                          </a:rPr>
                          <m:t>𝑝𝐾</m:t>
                        </m:r>
                      </m:e>
                      <m:sub>
                        <m:sSub>
                          <m:sSubPr>
                            <m:ctrlPr>
                              <a:rPr lang="en-US" sz="2400" i="1" smtClean="0">
                                <a:effectLst/>
                                <a:latin typeface="Cambria Math" panose="02040503050406030204" pitchFamily="18" charset="0"/>
                              </a:rPr>
                            </m:ctrlPr>
                          </m:sSubPr>
                          <m:e>
                            <m:r>
                              <a:rPr lang="en-US" sz="2400" b="0" i="1" smtClean="0">
                                <a:effectLst/>
                                <a:latin typeface="Cambria Math" panose="02040503050406030204" pitchFamily="18" charset="0"/>
                              </a:rPr>
                              <m:t>𝑅</m:t>
                            </m:r>
                          </m:e>
                          <m:sub>
                            <m:r>
                              <a:rPr lang="en-US" sz="2400" b="0" i="1" smtClean="0">
                                <a:effectLst/>
                                <a:latin typeface="Cambria Math" panose="02040503050406030204" pitchFamily="18" charset="0"/>
                              </a:rPr>
                              <m:t>1</m:t>
                            </m:r>
                          </m:sub>
                        </m:sSub>
                      </m:sub>
                    </m:sSub>
                  </m:oMath>
                </a14:m>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t>
                </a:r>
                <a14:m>
                  <m:oMath xmlns:m="http://schemas.openxmlformats.org/officeDocument/2006/math">
                    <m:sSup>
                      <m:sSupPr>
                        <m:ctrlPr>
                          <a:rPr lang="en-IN" sz="2400" i="1">
                            <a:effectLst/>
                            <a:latin typeface="Cambria Math" panose="02040503050406030204" pitchFamily="18" charset="0"/>
                            <a:ea typeface="Times New Roman" panose="02020603050405020304" pitchFamily="18" charset="0"/>
                          </a:rPr>
                        </m:ctrlPr>
                      </m:sSupPr>
                      <m:e>
                        <m:r>
                          <a:rPr lang="en-US" sz="2400" i="1">
                            <a:effectLst/>
                            <a:latin typeface="Cambria Math" panose="02040503050406030204" pitchFamily="18" charset="0"/>
                            <a:ea typeface="Times New Roman" panose="02020603050405020304" pitchFamily="18" charset="0"/>
                          </a:rPr>
                          <m:t>𝑔</m:t>
                        </m:r>
                      </m:e>
                      <m:sup>
                        <m:sSub>
                          <m:sSubPr>
                            <m:ctrlPr>
                              <a:rPr lang="en-IN" sz="2400" i="1">
                                <a:effectLst/>
                                <a:latin typeface="Cambria Math" panose="02040503050406030204" pitchFamily="18" charset="0"/>
                                <a:ea typeface="Times New Roman" panose="02020603050405020304" pitchFamily="18" charset="0"/>
                              </a:rPr>
                            </m:ctrlPr>
                          </m:sSubPr>
                          <m:e>
                            <m:r>
                              <a:rPr lang="en-US" sz="2400" i="1">
                                <a:effectLst/>
                                <a:latin typeface="Cambria Math" panose="02040503050406030204" pitchFamily="18" charset="0"/>
                                <a:ea typeface="Times New Roman" panose="02020603050405020304" pitchFamily="18" charset="0"/>
                              </a:rPr>
                              <m:t>𝑥</m:t>
                            </m:r>
                          </m:e>
                          <m:sub>
                            <m:r>
                              <a:rPr lang="en-US" sz="2400" i="1">
                                <a:effectLst/>
                                <a:latin typeface="Cambria Math" panose="02040503050406030204" pitchFamily="18" charset="0"/>
                                <a:ea typeface="Times New Roman" panose="02020603050405020304" pitchFamily="18" charset="0"/>
                              </a:rPr>
                              <m:t>1</m:t>
                            </m:r>
                          </m:sub>
                        </m:sSub>
                      </m:sup>
                    </m:sSup>
                  </m:oMath>
                </a14:m>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t>
                </a:r>
                <a14:m>
                  <m:oMath xmlns:m="http://schemas.openxmlformats.org/officeDocument/2006/math">
                    <m:sSub>
                      <m:sSubPr>
                        <m:ctrlPr>
                          <a:rPr lang="en-IN" sz="2400" i="1">
                            <a:latin typeface="Cambria Math" panose="02040503050406030204" pitchFamily="18" charset="0"/>
                            <a:ea typeface="Times New Roman" panose="02020603050405020304" pitchFamily="18" charset="0"/>
                          </a:rPr>
                        </m:ctrlPr>
                      </m:sSubPr>
                      <m:e>
                        <m:r>
                          <a:rPr lang="en-US" sz="2400" i="1">
                            <a:latin typeface="Cambria Math" panose="02040503050406030204" pitchFamily="18" charset="0"/>
                            <a:ea typeface="Times New Roman" panose="02020603050405020304" pitchFamily="18" charset="0"/>
                          </a:rPr>
                          <m:t>𝑝𝐾</m:t>
                        </m:r>
                      </m:e>
                      <m:sub>
                        <m:sSub>
                          <m:sSubPr>
                            <m:ctrlPr>
                              <a:rPr lang="en-US" sz="2400" i="1" smtClean="0">
                                <a:latin typeface="Cambria Math" panose="02040503050406030204" pitchFamily="18" charset="0"/>
                              </a:rPr>
                            </m:ctrlPr>
                          </m:sSubPr>
                          <m:e>
                            <m:r>
                              <a:rPr lang="en-US" sz="2400" i="1">
                                <a:latin typeface="Cambria Math" panose="02040503050406030204" pitchFamily="18" charset="0"/>
                              </a:rPr>
                              <m:t>𝑅</m:t>
                            </m:r>
                          </m:e>
                          <m:sub>
                            <m:r>
                              <a:rPr lang="en-US" sz="2400" b="0" i="1" smtClean="0">
                                <a:latin typeface="Cambria Math" panose="02040503050406030204" pitchFamily="18" charset="0"/>
                              </a:rPr>
                              <m:t>2</m:t>
                            </m:r>
                          </m:sub>
                        </m:sSub>
                      </m:sub>
                    </m:sSub>
                  </m:oMath>
                </a14:m>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t>
                </a:r>
                <a14:m>
                  <m:oMath xmlns:m="http://schemas.openxmlformats.org/officeDocument/2006/math">
                    <m:sSup>
                      <m:sSupPr>
                        <m:ctrlPr>
                          <a:rPr lang="en-IN" sz="2400" i="1">
                            <a:effectLst/>
                            <a:latin typeface="Cambria Math" panose="02040503050406030204" pitchFamily="18" charset="0"/>
                            <a:ea typeface="Times New Roman" panose="02020603050405020304" pitchFamily="18" charset="0"/>
                          </a:rPr>
                        </m:ctrlPr>
                      </m:sSupPr>
                      <m:e>
                        <m:r>
                          <a:rPr lang="en-US" sz="2400" i="1">
                            <a:effectLst/>
                            <a:latin typeface="Cambria Math" panose="02040503050406030204" pitchFamily="18" charset="0"/>
                            <a:ea typeface="Times New Roman" panose="02020603050405020304" pitchFamily="18" charset="0"/>
                          </a:rPr>
                          <m:t>𝑔</m:t>
                        </m:r>
                      </m:e>
                      <m:sup>
                        <m:sSub>
                          <m:sSubPr>
                            <m:ctrlPr>
                              <a:rPr lang="en-IN" sz="2400" i="1">
                                <a:effectLst/>
                                <a:latin typeface="Cambria Math" panose="02040503050406030204" pitchFamily="18" charset="0"/>
                                <a:ea typeface="Times New Roman" panose="02020603050405020304" pitchFamily="18" charset="0"/>
                              </a:rPr>
                            </m:ctrlPr>
                          </m:sSubPr>
                          <m:e>
                            <m:r>
                              <a:rPr lang="en-US" sz="2400" i="1">
                                <a:effectLst/>
                                <a:latin typeface="Cambria Math" panose="02040503050406030204" pitchFamily="18" charset="0"/>
                                <a:ea typeface="Times New Roman" panose="02020603050405020304" pitchFamily="18" charset="0"/>
                              </a:rPr>
                              <m:t>𝑥</m:t>
                            </m:r>
                          </m:e>
                          <m:sub>
                            <m:r>
                              <a:rPr lang="en-US" sz="2400" i="1">
                                <a:effectLst/>
                                <a:latin typeface="Cambria Math" panose="02040503050406030204" pitchFamily="18" charset="0"/>
                                <a:ea typeface="Times New Roman" panose="02020603050405020304" pitchFamily="18" charset="0"/>
                              </a:rPr>
                              <m:t>2</m:t>
                            </m:r>
                          </m:sub>
                        </m:sSub>
                      </m:sup>
                    </m:sSup>
                  </m:oMath>
                </a14:m>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t>
                </a:r>
                <a14:m>
                  <m:oMath xmlns:m="http://schemas.openxmlformats.org/officeDocument/2006/math">
                    <m:sSub>
                      <m:sSubPr>
                        <m:ctrlPr>
                          <a:rPr lang="en-IN" sz="2400" i="1">
                            <a:latin typeface="Cambria Math" panose="02040503050406030204" pitchFamily="18" charset="0"/>
                            <a:ea typeface="Times New Roman" panose="02020603050405020304" pitchFamily="18" charset="0"/>
                          </a:rPr>
                        </m:ctrlPr>
                      </m:sSubPr>
                      <m:e>
                        <m:r>
                          <a:rPr lang="en-US" sz="2400" i="1">
                            <a:latin typeface="Cambria Math" panose="02040503050406030204" pitchFamily="18" charset="0"/>
                            <a:ea typeface="Times New Roman" panose="02020603050405020304" pitchFamily="18" charset="0"/>
                          </a:rPr>
                          <m:t>𝑝𝐾</m:t>
                        </m:r>
                      </m:e>
                      <m:sub>
                        <m:sSub>
                          <m:sSubPr>
                            <m:ctrlPr>
                              <a:rPr lang="en-US" sz="2400" i="1">
                                <a:latin typeface="Cambria Math" panose="02040503050406030204" pitchFamily="18" charset="0"/>
                              </a:rPr>
                            </m:ctrlPr>
                          </m:sSubPr>
                          <m:e>
                            <m:r>
                              <a:rPr lang="en-US" sz="2400" i="1">
                                <a:latin typeface="Cambria Math" panose="02040503050406030204" pitchFamily="18" charset="0"/>
                              </a:rPr>
                              <m:t>𝑅</m:t>
                            </m:r>
                          </m:e>
                          <m:sub>
                            <m:r>
                              <a:rPr lang="en-US" sz="2400" b="0" i="1" smtClean="0">
                                <a:latin typeface="Cambria Math" panose="02040503050406030204" pitchFamily="18" charset="0"/>
                              </a:rPr>
                              <m:t>3</m:t>
                            </m:r>
                          </m:sub>
                        </m:sSub>
                      </m:sub>
                    </m:sSub>
                  </m:oMath>
                </a14:m>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t>
                </a:r>
                <a14:m>
                  <m:oMath xmlns:m="http://schemas.openxmlformats.org/officeDocument/2006/math">
                    <m:sSup>
                      <m:sSupPr>
                        <m:ctrlPr>
                          <a:rPr lang="en-IN" sz="2400" i="1">
                            <a:effectLst/>
                            <a:latin typeface="Cambria Math" panose="02040503050406030204" pitchFamily="18" charset="0"/>
                            <a:ea typeface="Times New Roman" panose="02020603050405020304" pitchFamily="18" charset="0"/>
                          </a:rPr>
                        </m:ctrlPr>
                      </m:sSupPr>
                      <m:e>
                        <m:r>
                          <a:rPr lang="en-US" sz="2400" i="1">
                            <a:effectLst/>
                            <a:latin typeface="Cambria Math" panose="02040503050406030204" pitchFamily="18" charset="0"/>
                            <a:ea typeface="Times New Roman" panose="02020603050405020304" pitchFamily="18" charset="0"/>
                          </a:rPr>
                          <m:t>𝑔</m:t>
                        </m:r>
                      </m:e>
                      <m:sup>
                        <m:sSub>
                          <m:sSubPr>
                            <m:ctrlPr>
                              <a:rPr lang="en-IN" sz="2400" i="1">
                                <a:effectLst/>
                                <a:latin typeface="Cambria Math" panose="02040503050406030204" pitchFamily="18" charset="0"/>
                                <a:ea typeface="Times New Roman" panose="02020603050405020304" pitchFamily="18" charset="0"/>
                              </a:rPr>
                            </m:ctrlPr>
                          </m:sSubPr>
                          <m:e>
                            <m:r>
                              <a:rPr lang="en-US" sz="2400" i="1">
                                <a:effectLst/>
                                <a:latin typeface="Cambria Math" panose="02040503050406030204" pitchFamily="18" charset="0"/>
                                <a:ea typeface="Times New Roman" panose="02020603050405020304" pitchFamily="18" charset="0"/>
                              </a:rPr>
                              <m:t>𝑥</m:t>
                            </m:r>
                          </m:e>
                          <m:sub>
                            <m:r>
                              <a:rPr lang="en-US" sz="2400" i="1">
                                <a:effectLst/>
                                <a:latin typeface="Cambria Math" panose="02040503050406030204" pitchFamily="18" charset="0"/>
                                <a:ea typeface="Times New Roman" panose="02020603050405020304" pitchFamily="18" charset="0"/>
                              </a:rPr>
                              <m:t>3</m:t>
                            </m:r>
                          </m:sub>
                        </m:sSub>
                      </m:sup>
                    </m:sSup>
                  </m:oMath>
                </a14:m>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714500" marR="549275" lvl="3" indent="-342900" algn="just">
                  <a:lnSpc>
                    <a:spcPct val="150000"/>
                  </a:lnSpc>
                  <a:buFont typeface="Times New Roman" panose="02020603050405020304" pitchFamily="18" charset="0"/>
                  <a:buChar char="–"/>
                </a:pPr>
                <a14:m>
                  <m:oMath xmlns:m="http://schemas.openxmlformats.org/officeDocument/2006/math">
                    <m:sSub>
                      <m:sSubPr>
                        <m:ctrlPr>
                          <a:rPr lang="en-IN" sz="2400" i="1">
                            <a:latin typeface="Cambria Math" panose="02040503050406030204" pitchFamily="18" charset="0"/>
                            <a:ea typeface="Times New Roman" panose="02020603050405020304" pitchFamily="18" charset="0"/>
                          </a:rPr>
                        </m:ctrlPr>
                      </m:sSubPr>
                      <m:e>
                        <m:r>
                          <a:rPr lang="en-US" sz="2400" b="0" i="1" smtClean="0">
                            <a:latin typeface="Cambria Math" panose="02040503050406030204" pitchFamily="18" charset="0"/>
                            <a:ea typeface="Times New Roman" panose="02020603050405020304" pitchFamily="18" charset="0"/>
                          </a:rPr>
                          <m:t>𝑠</m:t>
                        </m:r>
                        <m:r>
                          <a:rPr lang="en-US" sz="2400" i="1">
                            <a:latin typeface="Cambria Math" panose="02040503050406030204" pitchFamily="18" charset="0"/>
                            <a:ea typeface="Times New Roman" panose="02020603050405020304" pitchFamily="18" charset="0"/>
                          </a:rPr>
                          <m:t>𝐾</m:t>
                        </m:r>
                      </m:e>
                      <m:sub>
                        <m:sSub>
                          <m:sSubPr>
                            <m:ctrlPr>
                              <a:rPr lang="en-US" sz="2400" i="1">
                                <a:latin typeface="Cambria Math" panose="02040503050406030204" pitchFamily="18" charset="0"/>
                              </a:rPr>
                            </m:ctrlPr>
                          </m:sSubPr>
                          <m:e>
                            <m:r>
                              <a:rPr lang="en-US" sz="2400" i="1">
                                <a:latin typeface="Cambria Math" panose="02040503050406030204" pitchFamily="18" charset="0"/>
                              </a:rPr>
                              <m:t>𝑅</m:t>
                            </m:r>
                          </m:e>
                          <m:sub>
                            <m:r>
                              <a:rPr lang="en-US" sz="2400" i="1">
                                <a:latin typeface="Cambria Math" panose="02040503050406030204" pitchFamily="18" charset="0"/>
                              </a:rPr>
                              <m:t>1</m:t>
                            </m:r>
                          </m:sub>
                        </m:sSub>
                      </m:sub>
                    </m:sSub>
                    <m:r>
                      <a:rPr lang="en-US" sz="2400" i="1">
                        <a:latin typeface="Cambria Math" panose="02040503050406030204" pitchFamily="18" charset="0"/>
                      </a:rPr>
                      <m:t> </m:t>
                    </m:r>
                  </m:oMath>
                </a14:m>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en-IN" sz="2400" i="1">
                            <a:effectLst/>
                            <a:latin typeface="Cambria Math" panose="02040503050406030204" pitchFamily="18" charset="0"/>
                            <a:ea typeface="Times New Roman" panose="02020603050405020304" pitchFamily="18" charset="0"/>
                          </a:rPr>
                        </m:ctrlPr>
                      </m:sSubPr>
                      <m:e>
                        <m:r>
                          <a:rPr lang="en-US" sz="2400" i="1">
                            <a:effectLst/>
                            <a:latin typeface="Cambria Math" panose="02040503050406030204" pitchFamily="18" charset="0"/>
                            <a:ea typeface="Times New Roman" panose="02020603050405020304" pitchFamily="18" charset="0"/>
                          </a:rPr>
                          <m:t>𝑥</m:t>
                        </m:r>
                      </m:e>
                      <m:sub>
                        <m:r>
                          <a:rPr lang="en-US" sz="2400" i="1">
                            <a:effectLst/>
                            <a:latin typeface="Cambria Math" panose="02040503050406030204" pitchFamily="18" charset="0"/>
                            <a:ea typeface="Times New Roman" panose="02020603050405020304" pitchFamily="18" charset="0"/>
                          </a:rPr>
                          <m:t>1</m:t>
                        </m:r>
                      </m:sub>
                    </m:sSub>
                  </m:oMath>
                </a14:m>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en-IN" sz="2400" i="1">
                            <a:latin typeface="Cambria Math" panose="02040503050406030204" pitchFamily="18" charset="0"/>
                            <a:ea typeface="Times New Roman" panose="02020603050405020304" pitchFamily="18" charset="0"/>
                          </a:rPr>
                        </m:ctrlPr>
                      </m:sSubPr>
                      <m:e>
                        <m:r>
                          <a:rPr lang="en-US" sz="2400" b="0" i="1" smtClean="0">
                            <a:latin typeface="Cambria Math" panose="02040503050406030204" pitchFamily="18" charset="0"/>
                            <a:ea typeface="Times New Roman" panose="02020603050405020304" pitchFamily="18" charset="0"/>
                          </a:rPr>
                          <m:t>𝑠</m:t>
                        </m:r>
                        <m:r>
                          <a:rPr lang="en-US" sz="2400" i="1">
                            <a:latin typeface="Cambria Math" panose="02040503050406030204" pitchFamily="18" charset="0"/>
                            <a:ea typeface="Times New Roman" panose="02020603050405020304" pitchFamily="18" charset="0"/>
                          </a:rPr>
                          <m:t>𝐾</m:t>
                        </m:r>
                      </m:e>
                      <m:sub>
                        <m:sSub>
                          <m:sSubPr>
                            <m:ctrlPr>
                              <a:rPr lang="en-US" sz="2400" i="1">
                                <a:latin typeface="Cambria Math" panose="02040503050406030204" pitchFamily="18" charset="0"/>
                              </a:rPr>
                            </m:ctrlPr>
                          </m:sSubPr>
                          <m:e>
                            <m:r>
                              <a:rPr lang="en-US" sz="2400" i="1">
                                <a:latin typeface="Cambria Math" panose="02040503050406030204" pitchFamily="18" charset="0"/>
                              </a:rPr>
                              <m:t>𝑅</m:t>
                            </m:r>
                          </m:e>
                          <m:sub>
                            <m:r>
                              <a:rPr lang="en-US" sz="2400" i="1">
                                <a:latin typeface="Cambria Math" panose="02040503050406030204" pitchFamily="18" charset="0"/>
                              </a:rPr>
                              <m:t>2</m:t>
                            </m:r>
                          </m:sub>
                        </m:sSub>
                      </m:sub>
                    </m:sSub>
                    <m:r>
                      <a:rPr lang="en-US" sz="2400" i="1">
                        <a:latin typeface="Cambria Math" panose="02040503050406030204" pitchFamily="18" charset="0"/>
                      </a:rPr>
                      <m:t> </m:t>
                    </m:r>
                  </m:oMath>
                </a14:m>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en-IN" sz="2400" i="1">
                            <a:effectLst/>
                            <a:latin typeface="Cambria Math" panose="02040503050406030204" pitchFamily="18" charset="0"/>
                            <a:ea typeface="Times New Roman" panose="02020603050405020304" pitchFamily="18" charset="0"/>
                          </a:rPr>
                        </m:ctrlPr>
                      </m:sSubPr>
                      <m:e>
                        <m:r>
                          <a:rPr lang="en-US" sz="2400" i="1">
                            <a:effectLst/>
                            <a:latin typeface="Cambria Math" panose="02040503050406030204" pitchFamily="18" charset="0"/>
                            <a:ea typeface="Times New Roman" panose="02020603050405020304" pitchFamily="18" charset="0"/>
                          </a:rPr>
                          <m:t>𝑥</m:t>
                        </m:r>
                      </m:e>
                      <m:sub>
                        <m:r>
                          <a:rPr lang="en-US" sz="2400" i="1">
                            <a:effectLst/>
                            <a:latin typeface="Cambria Math" panose="02040503050406030204" pitchFamily="18" charset="0"/>
                            <a:ea typeface="Times New Roman" panose="02020603050405020304" pitchFamily="18" charset="0"/>
                          </a:rPr>
                          <m:t>2</m:t>
                        </m:r>
                      </m:sub>
                    </m:sSub>
                  </m:oMath>
                </a14:m>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en-IN" sz="2400" i="1">
                            <a:latin typeface="Cambria Math" panose="02040503050406030204" pitchFamily="18" charset="0"/>
                            <a:ea typeface="Times New Roman" panose="02020603050405020304" pitchFamily="18" charset="0"/>
                          </a:rPr>
                        </m:ctrlPr>
                      </m:sSubPr>
                      <m:e>
                        <m:r>
                          <a:rPr lang="en-US" sz="2400" b="0" i="1" smtClean="0">
                            <a:latin typeface="Cambria Math" panose="02040503050406030204" pitchFamily="18" charset="0"/>
                            <a:ea typeface="Times New Roman" panose="02020603050405020304" pitchFamily="18" charset="0"/>
                          </a:rPr>
                          <m:t>𝑠</m:t>
                        </m:r>
                        <m:r>
                          <a:rPr lang="en-US" sz="2400" i="1">
                            <a:latin typeface="Cambria Math" panose="02040503050406030204" pitchFamily="18" charset="0"/>
                            <a:ea typeface="Times New Roman" panose="02020603050405020304" pitchFamily="18" charset="0"/>
                          </a:rPr>
                          <m:t>𝐾</m:t>
                        </m:r>
                      </m:e>
                      <m:sub>
                        <m:sSub>
                          <m:sSubPr>
                            <m:ctrlPr>
                              <a:rPr lang="en-US" sz="2400" i="1">
                                <a:latin typeface="Cambria Math" panose="02040503050406030204" pitchFamily="18" charset="0"/>
                              </a:rPr>
                            </m:ctrlPr>
                          </m:sSubPr>
                          <m:e>
                            <m:r>
                              <a:rPr lang="en-US" sz="2400" i="1">
                                <a:latin typeface="Cambria Math" panose="02040503050406030204" pitchFamily="18" charset="0"/>
                              </a:rPr>
                              <m:t>𝑅</m:t>
                            </m:r>
                          </m:e>
                          <m:sub>
                            <m:r>
                              <a:rPr lang="en-US" sz="2400" i="1">
                                <a:latin typeface="Cambria Math" panose="02040503050406030204" pitchFamily="18" charset="0"/>
                              </a:rPr>
                              <m:t>3</m:t>
                            </m:r>
                          </m:sub>
                        </m:sSub>
                      </m:sub>
                    </m:sSub>
                  </m:oMath>
                </a14:m>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en-IN" sz="2400" i="1">
                            <a:effectLst/>
                            <a:latin typeface="Cambria Math" panose="02040503050406030204" pitchFamily="18" charset="0"/>
                            <a:ea typeface="Times New Roman" panose="02020603050405020304" pitchFamily="18" charset="0"/>
                          </a:rPr>
                        </m:ctrlPr>
                      </m:sSubPr>
                      <m:e>
                        <m:r>
                          <a:rPr lang="en-US" sz="2400" i="1">
                            <a:effectLst/>
                            <a:latin typeface="Cambria Math" panose="02040503050406030204" pitchFamily="18" charset="0"/>
                            <a:ea typeface="Times New Roman" panose="02020603050405020304" pitchFamily="18" charset="0"/>
                          </a:rPr>
                          <m:t>𝑥</m:t>
                        </m:r>
                      </m:e>
                      <m:sub>
                        <m:r>
                          <a:rPr lang="en-US" sz="2400" i="1">
                            <a:effectLst/>
                            <a:latin typeface="Cambria Math" panose="02040503050406030204" pitchFamily="18" charset="0"/>
                            <a:ea typeface="Times New Roman" panose="02020603050405020304" pitchFamily="18" charset="0"/>
                          </a:rPr>
                          <m:t>3</m:t>
                        </m:r>
                      </m:sub>
                    </m:sSub>
                  </m:oMath>
                </a14:m>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en-IN" sz="2400" i="1" smtClean="0">
                            <a:effectLst/>
                            <a:latin typeface="Cambria Math" panose="02040503050406030204" pitchFamily="18" charset="0"/>
                            <a:ea typeface="Times New Roman" panose="02020603050405020304" pitchFamily="18" charset="0"/>
                          </a:rPr>
                        </m:ctrlPr>
                      </m:sSubPr>
                      <m:e>
                        <m:r>
                          <a:rPr lang="en-US" sz="2400" i="1">
                            <a:effectLst/>
                            <a:latin typeface="Cambria Math" panose="02040503050406030204" pitchFamily="18" charset="0"/>
                            <a:ea typeface="Times New Roman" panose="02020603050405020304" pitchFamily="18" charset="0"/>
                          </a:rPr>
                          <m:t>𝑠𝐾</m:t>
                        </m:r>
                      </m:e>
                      <m:sub>
                        <m:sSub>
                          <m:sSubPr>
                            <m:ctrlPr>
                              <a:rPr lang="en-US" sz="2400" i="1" smtClean="0">
                                <a:effectLst/>
                                <a:latin typeface="Cambria Math" panose="02040503050406030204" pitchFamily="18" charset="0"/>
                              </a:rPr>
                            </m:ctrlPr>
                          </m:sSubPr>
                          <m:e>
                            <m:r>
                              <a:rPr lang="en-US" sz="2400" b="0" i="1" smtClean="0">
                                <a:effectLst/>
                                <a:latin typeface="Cambria Math" panose="02040503050406030204" pitchFamily="18" charset="0"/>
                              </a:rPr>
                              <m:t>𝑅</m:t>
                            </m:r>
                          </m:e>
                          <m:sub>
                            <m:r>
                              <a:rPr lang="en-US" sz="2400" b="0" i="1" smtClean="0">
                                <a:effectLst/>
                                <a:latin typeface="Cambria Math" panose="02040503050406030204" pitchFamily="18" charset="0"/>
                              </a:rPr>
                              <m:t>4</m:t>
                            </m:r>
                          </m:sub>
                        </m:sSub>
                      </m:sub>
                    </m:sSub>
                  </m:oMath>
                </a14:m>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sSub>
                      <m:sSubPr>
                        <m:ctrlPr>
                          <a:rPr lang="en-IN" sz="2400" i="1">
                            <a:effectLst/>
                            <a:latin typeface="Cambria Math" panose="02040503050406030204" pitchFamily="18" charset="0"/>
                            <a:ea typeface="Times New Roman" panose="02020603050405020304" pitchFamily="18" charset="0"/>
                          </a:rPr>
                        </m:ctrlPr>
                      </m:sSubPr>
                      <m:e>
                        <m:r>
                          <a:rPr lang="en-US" sz="2400" i="1">
                            <a:effectLst/>
                            <a:latin typeface="Cambria Math" panose="02040503050406030204" pitchFamily="18" charset="0"/>
                            <a:ea typeface="Times New Roman" panose="02020603050405020304" pitchFamily="18" charset="0"/>
                          </a:rPr>
                          <m:t>𝑥</m:t>
                        </m:r>
                      </m:e>
                      <m:sub>
                        <m:r>
                          <a:rPr lang="en-US" sz="2400" i="1">
                            <a:effectLst/>
                            <a:latin typeface="Cambria Math" panose="02040503050406030204" pitchFamily="18" charset="0"/>
                            <a:ea typeface="Times New Roman" panose="02020603050405020304" pitchFamily="18" charset="0"/>
                          </a:rPr>
                          <m:t>4</m:t>
                        </m:r>
                      </m:sub>
                    </m:sSub>
                  </m:oMath>
                </a14:m>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714500" marR="549275" lvl="3" indent="-342900" algn="just">
                  <a:lnSpc>
                    <a:spcPct val="150000"/>
                  </a:lnSpc>
                  <a:buFont typeface="Times New Roman" panose="02020603050405020304" pitchFamily="18" charset="0"/>
                  <a:buChar char="–"/>
                </a:pPr>
                <a14:m>
                  <m:oMath xmlns:m="http://schemas.openxmlformats.org/officeDocument/2006/math">
                    <m:sSub>
                      <m:sSubPr>
                        <m:ctrlPr>
                          <a:rPr lang="en-IN" sz="2400" i="1">
                            <a:effectLst/>
                            <a:latin typeface="Cambria Math" panose="02040503050406030204" pitchFamily="18" charset="0"/>
                            <a:ea typeface="Times New Roman" panose="02020603050405020304" pitchFamily="18" charset="0"/>
                          </a:rPr>
                        </m:ctrlPr>
                      </m:sSubPr>
                      <m:e>
                        <m:r>
                          <a:rPr lang="en-US" sz="2400" i="1">
                            <a:effectLst/>
                            <a:latin typeface="Cambria Math" panose="02040503050406030204" pitchFamily="18" charset="0"/>
                            <a:ea typeface="Times New Roman" panose="02020603050405020304" pitchFamily="18" charset="0"/>
                          </a:rPr>
                          <m:t>𝑝𝐾</m:t>
                        </m:r>
                      </m:e>
                      <m:sub>
                        <m:r>
                          <a:rPr lang="en-US" sz="2400" i="1">
                            <a:effectLst/>
                            <a:latin typeface="Cambria Math" panose="02040503050406030204" pitchFamily="18" charset="0"/>
                            <a:ea typeface="Times New Roman" panose="02020603050405020304" pitchFamily="18" charset="0"/>
                          </a:rPr>
                          <m:t>𝑆</m:t>
                        </m:r>
                      </m:sub>
                    </m:sSub>
                  </m:oMath>
                </a14:m>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t>
                </a:r>
                <a14:m>
                  <m:oMath xmlns:m="http://schemas.openxmlformats.org/officeDocument/2006/math">
                    <m:sSup>
                      <m:sSupPr>
                        <m:ctrlPr>
                          <a:rPr lang="en-IN" sz="2400" i="1">
                            <a:effectLst/>
                            <a:latin typeface="Cambria Math" panose="02040503050406030204" pitchFamily="18" charset="0"/>
                            <a:ea typeface="Times New Roman" panose="02020603050405020304" pitchFamily="18" charset="0"/>
                          </a:rPr>
                        </m:ctrlPr>
                      </m:sSupPr>
                      <m:e>
                        <m:r>
                          <a:rPr lang="en-US" sz="2400" i="1">
                            <a:effectLst/>
                            <a:latin typeface="Cambria Math" panose="02040503050406030204" pitchFamily="18" charset="0"/>
                            <a:ea typeface="Times New Roman" panose="02020603050405020304" pitchFamily="18" charset="0"/>
                          </a:rPr>
                          <m:t>𝑔</m:t>
                        </m:r>
                      </m:e>
                      <m:sup>
                        <m:r>
                          <a:rPr lang="en-US" sz="2400" i="1">
                            <a:effectLst/>
                            <a:latin typeface="Cambria Math" panose="02040503050406030204" pitchFamily="18" charset="0"/>
                            <a:ea typeface="Times New Roman" panose="02020603050405020304" pitchFamily="18" charset="0"/>
                          </a:rPr>
                          <m:t>𝑦</m:t>
                        </m:r>
                      </m:sup>
                    </m:sSup>
                  </m:oMath>
                </a14:m>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714500" marR="551180" lvl="3" indent="-342900" algn="just">
                  <a:lnSpc>
                    <a:spcPct val="150000"/>
                  </a:lnSpc>
                  <a:spcAft>
                    <a:spcPts val="1200"/>
                  </a:spcAft>
                  <a:buFont typeface="Times New Roman" panose="02020603050405020304" pitchFamily="18" charset="0"/>
                  <a:buChar char="–"/>
                </a:pPr>
                <a14:m>
                  <m:oMath xmlns:m="http://schemas.openxmlformats.org/officeDocument/2006/math">
                    <m:sSub>
                      <m:sSubPr>
                        <m:ctrlPr>
                          <a:rPr lang="en-IN" sz="2400" i="1">
                            <a:effectLst/>
                            <a:latin typeface="Cambria Math" panose="02040503050406030204" pitchFamily="18" charset="0"/>
                            <a:ea typeface="Times New Roman" panose="02020603050405020304" pitchFamily="18" charset="0"/>
                          </a:rPr>
                        </m:ctrlPr>
                      </m:sSubPr>
                      <m:e>
                        <m:r>
                          <a:rPr lang="en-US" sz="2400" i="1">
                            <a:effectLst/>
                            <a:latin typeface="Cambria Math" panose="02040503050406030204" pitchFamily="18" charset="0"/>
                            <a:ea typeface="Times New Roman" panose="02020603050405020304" pitchFamily="18" charset="0"/>
                          </a:rPr>
                          <m:t>𝑠𝐾</m:t>
                        </m:r>
                      </m:e>
                      <m:sub>
                        <m:r>
                          <a:rPr lang="en-US" sz="2400" i="1">
                            <a:effectLst/>
                            <a:latin typeface="Cambria Math" panose="02040503050406030204" pitchFamily="18" charset="0"/>
                            <a:ea typeface="Times New Roman" panose="02020603050405020304" pitchFamily="18" charset="0"/>
                          </a:rPr>
                          <m:t>𝑆</m:t>
                        </m:r>
                      </m:sub>
                    </m:sSub>
                  </m:oMath>
                </a14:m>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 y.</a:t>
                </a:r>
                <a:endParaRPr lang="en-US" sz="2400" b="1" dirty="0">
                  <a:solidFill>
                    <a:srgbClr val="0070C0"/>
                  </a:solidFill>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343295" y="816469"/>
                <a:ext cx="10914185" cy="5887766"/>
              </a:xfrm>
              <a:prstGeom prst="rect">
                <a:avLst/>
              </a:prstGeom>
              <a:blipFill>
                <a:blip r:embed="rId2"/>
                <a:stretch>
                  <a:fillRect l="-838" b="-1967"/>
                </a:stretch>
              </a:blipFill>
            </p:spPr>
            <p:txBody>
              <a:bodyPr/>
              <a:lstStyle/>
              <a:p>
                <a:r>
                  <a:rPr lang="en-IN">
                    <a:noFill/>
                  </a:rPr>
                  <a:t> </a:t>
                </a:r>
              </a:p>
            </p:txBody>
          </p:sp>
        </mc:Fallback>
      </mc:AlternateContent>
      <p:sp>
        <p:nvSpPr>
          <p:cNvPr id="4" name="TextBox 3">
            <a:extLst>
              <a:ext uri="{FF2B5EF4-FFF2-40B4-BE49-F238E27FC236}">
                <a16:creationId xmlns:a16="http://schemas.microsoft.com/office/drawing/2014/main" id="{5F9237C9-A74E-84AB-9B3B-DF3BD9EE7861}"/>
              </a:ext>
            </a:extLst>
          </p:cNvPr>
          <p:cNvSpPr txBox="1"/>
          <p:nvPr/>
        </p:nvSpPr>
        <p:spPr>
          <a:xfrm>
            <a:off x="343295" y="236502"/>
            <a:ext cx="6098058" cy="579967"/>
          </a:xfrm>
          <a:prstGeom prst="rect">
            <a:avLst/>
          </a:prstGeom>
          <a:noFill/>
        </p:spPr>
        <p:txBody>
          <a:bodyPr wrap="square">
            <a:spAutoFit/>
          </a:bodyPr>
          <a:lstStyle/>
          <a:p>
            <a:pPr>
              <a:lnSpc>
                <a:spcPct val="150000"/>
              </a:lnSpc>
            </a:pPr>
            <a:r>
              <a:rPr lang="en-US" sz="2400" b="1" dirty="0">
                <a:solidFill>
                  <a:srgbClr val="0070C0"/>
                </a:solidFill>
                <a:latin typeface="Times New Roman" panose="02020603050405020304" charset="0"/>
                <a:cs typeface="Times New Roman" panose="02020603050405020304" charset="0"/>
              </a:rPr>
              <a:t>ALGORITHM DESCRIPTION </a:t>
            </a:r>
          </a:p>
        </p:txBody>
      </p:sp>
    </p:spTree>
    <p:extLst>
      <p:ext uri="{BB962C8B-B14F-4D97-AF65-F5344CB8AC3E}">
        <p14:creationId xmlns:p14="http://schemas.microsoft.com/office/powerpoint/2010/main" val="35238134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D01EB01-5C02-E0FD-AA41-783BE02ACA11}"/>
                  </a:ext>
                </a:extLst>
              </p:cNvPr>
              <p:cNvSpPr txBox="1"/>
              <p:nvPr/>
            </p:nvSpPr>
            <p:spPr>
              <a:xfrm>
                <a:off x="429397" y="922036"/>
                <a:ext cx="10938819" cy="5353325"/>
              </a:xfrm>
              <a:prstGeom prst="rect">
                <a:avLst/>
              </a:prstGeom>
              <a:noFill/>
            </p:spPr>
            <p:txBody>
              <a:bodyPr wrap="square">
                <a:spAutoFit/>
              </a:bodyPr>
              <a:lstStyle/>
              <a:p>
                <a:pPr>
                  <a:lnSpc>
                    <a:spcPct val="150000"/>
                  </a:lnSpc>
                </a:pPr>
                <a:r>
                  <a:rPr lang="en-US" sz="2400" b="1" dirty="0">
                    <a:latin typeface="Times New Roman" panose="02020603050405020304" pitchFamily="18" charset="0"/>
                    <a:cs typeface="Times New Roman" panose="02020603050405020304" pitchFamily="18" charset="0"/>
                  </a:rPr>
                  <a:t>ENCRYPTION</a:t>
                </a:r>
              </a:p>
              <a:p>
                <a:pPr>
                  <a:lnSpc>
                    <a:spcPct val="150000"/>
                  </a:lnSpc>
                </a:pPr>
                <a:r>
                  <a:rPr lang="en-US" sz="2400" b="1" dirty="0">
                    <a:latin typeface="Times New Roman" panose="02020603050405020304" pitchFamily="18" charset="0"/>
                    <a:cs typeface="Times New Roman" panose="02020603050405020304" pitchFamily="18" charset="0"/>
                  </a:rPr>
                  <a:t>Input:</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40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𝑝𝑘</m:t>
                        </m:r>
                      </m:e>
                      <m:sub>
                        <m:r>
                          <a:rPr lang="en-US" sz="2400" b="0" i="1" smtClean="0">
                            <a:latin typeface="Cambria Math" panose="02040503050406030204" pitchFamily="18" charset="0"/>
                            <a:cs typeface="Times New Roman" panose="02020603050405020304" pitchFamily="18" charset="0"/>
                          </a:rPr>
                          <m:t>𝑅</m:t>
                        </m:r>
                      </m:sub>
                    </m:sSub>
                  </m:oMath>
                </a14:m>
                <a:r>
                  <a:rPr lang="en-US"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40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𝑠𝑘</m:t>
                        </m:r>
                      </m:e>
                      <m:sub>
                        <m:r>
                          <a:rPr lang="en-US" sz="2400" b="0" i="1" smtClean="0">
                            <a:latin typeface="Cambria Math" panose="02040503050406030204" pitchFamily="18" charset="0"/>
                            <a:cs typeface="Times New Roman" panose="02020603050405020304" pitchFamily="18" charset="0"/>
                          </a:rPr>
                          <m:t>𝑆</m:t>
                        </m:r>
                      </m:sub>
                    </m:sSub>
                  </m:oMath>
                </a14:m>
                <a:r>
                  <a:rPr lang="en-US" sz="2400" dirty="0">
                    <a:latin typeface="Times New Roman" panose="02020603050405020304" pitchFamily="18" charset="0"/>
                    <a:cs typeface="Times New Roman" panose="02020603050405020304" pitchFamily="18" charset="0"/>
                  </a:rPr>
                  <a:t> </a:t>
                </a:r>
              </a:p>
              <a:p>
                <a:pPr>
                  <a:lnSpc>
                    <a:spcPct val="150000"/>
                  </a:lnSpc>
                </a:pPr>
                <a:r>
                  <a:rPr lang="en-US" sz="2400" b="1" dirty="0">
                    <a:latin typeface="Times New Roman" panose="02020603050405020304" pitchFamily="18" charset="0"/>
                    <a:cs typeface="Times New Roman" panose="02020603050405020304" pitchFamily="18" charset="0"/>
                  </a:rPr>
                  <a:t>Output: </a:t>
                </a:r>
                <a:r>
                  <a:rPr lang="en-US" sz="2400" dirty="0">
                    <a:latin typeface="Times New Roman" panose="02020603050405020304" pitchFamily="18" charset="0"/>
                    <a:cs typeface="Times New Roman" panose="02020603050405020304" pitchFamily="18" charset="0"/>
                  </a:rPr>
                  <a:t>Ciphertext</a:t>
                </a:r>
                <a:endParaRPr lang="en-US" sz="2400" b="1" dirty="0">
                  <a:latin typeface="Times New Roman" panose="02020603050405020304" pitchFamily="18" charset="0"/>
                  <a:cs typeface="Times New Roman" panose="02020603050405020304" pitchFamily="18" charset="0"/>
                </a:endParaRPr>
              </a:p>
              <a:p>
                <a:pPr>
                  <a:lnSpc>
                    <a:spcPct val="150000"/>
                  </a:lnSpc>
                </a:pPr>
                <a:r>
                  <a:rPr lang="en-US" sz="2400" b="1" dirty="0">
                    <a:latin typeface="Times New Roman" panose="02020603050405020304" pitchFamily="18" charset="0"/>
                    <a:cs typeface="Times New Roman" panose="02020603050405020304" pitchFamily="18" charset="0"/>
                  </a:rPr>
                  <a:t>Algorithm:</a:t>
                </a:r>
              </a:p>
              <a:p>
                <a:pPr marL="457200" indent="-4572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Generate four secure Hash functions </a:t>
                </a:r>
              </a:p>
              <a:p>
                <a:pPr>
                  <a:lnSpc>
                    <a:spcPct val="150000"/>
                  </a:lnSpc>
                </a:pPr>
                <a:r>
                  <a:rPr lang="en-US" sz="2400" dirty="0">
                    <a:latin typeface="Times New Roman" panose="02020603050405020304" pitchFamily="18" charset="0"/>
                    <a:cs typeface="Times New Roman" panose="02020603050405020304" pitchFamily="18" charset="0"/>
                  </a:rPr>
                  <a:t>	</a:t>
                </a:r>
                <a:r>
                  <a:rPr lang="en-US" sz="2000" dirty="0">
                    <a:cs typeface="Times New Roman" panose="02020603050405020304" pitchFamily="18" charset="0"/>
                  </a:rPr>
                  <a:t> </a:t>
                </a:r>
                <a14:m>
                  <m:oMath xmlns:m="http://schemas.openxmlformats.org/officeDocument/2006/math">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cs typeface="Times New Roman" panose="02020603050405020304" pitchFamily="18" charset="0"/>
                          </a:rPr>
                          <m:t>𝐻</m:t>
                        </m:r>
                      </m:e>
                      <m:sub>
                        <m:r>
                          <a:rPr lang="en-US" sz="2000" b="0" i="1" smtClean="0">
                            <a:latin typeface="Cambria Math" panose="02040503050406030204" pitchFamily="18" charset="0"/>
                            <a:cs typeface="Times New Roman" panose="02020603050405020304" pitchFamily="18" charset="0"/>
                          </a:rPr>
                          <m:t>1</m:t>
                        </m:r>
                      </m:sub>
                    </m:sSub>
                  </m:oMath>
                </a14:m>
                <a:r>
                  <a:rPr lang="en-US" sz="2000" dirty="0">
                    <a:latin typeface="Times New Roman" panose="02020603050405020304" pitchFamily="18" charset="0"/>
                    <a:cs typeface="Times New Roman" panose="02020603050405020304" pitchFamily="18" charset="0"/>
                  </a:rPr>
                  <a:t>:G </a:t>
                </a:r>
                <a14:m>
                  <m:oMath xmlns:m="http://schemas.openxmlformats.org/officeDocument/2006/math">
                    <m:r>
                      <a:rPr lang="en-US" sz="20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000" dirty="0">
                    <a:latin typeface="Times New Roman" panose="02020603050405020304" pitchFamily="18" charset="0"/>
                    <a:cs typeface="Times New Roman" panose="02020603050405020304" pitchFamily="18" charset="0"/>
                  </a:rPr>
                  <a:t> {0,1}*→</a:t>
                </a:r>
                <a:r>
                  <a:rPr lang="en-US" sz="2000" dirty="0"/>
                  <a:t> </a:t>
                </a:r>
                <a14:m>
                  <m:oMath xmlns:m="http://schemas.openxmlformats.org/officeDocument/2006/math">
                    <m:sSub>
                      <m:sSubPr>
                        <m:ctrlPr>
                          <a:rPr lang="en-US" sz="2000" i="1">
                            <a:latin typeface="Cambria Math" panose="02040503050406030204" pitchFamily="18" charset="0"/>
                          </a:rPr>
                        </m:ctrlPr>
                      </m:sSubPr>
                      <m:e>
                        <m:r>
                          <m:rPr>
                            <m:sty m:val="p"/>
                          </m:rPr>
                          <a:rPr lang="en-US" sz="2000">
                            <a:latin typeface="Cambria Math" panose="02040503050406030204" pitchFamily="18" charset="0"/>
                          </a:rPr>
                          <m:t>Z</m:t>
                        </m:r>
                      </m:e>
                      <m:sub>
                        <m:r>
                          <m:rPr>
                            <m:sty m:val="p"/>
                          </m:rPr>
                          <a:rPr lang="en-US" sz="2000">
                            <a:latin typeface="Cambria Math" panose="02040503050406030204" pitchFamily="18" charset="0"/>
                          </a:rPr>
                          <m:t>p</m:t>
                        </m:r>
                      </m:sub>
                    </m:sSub>
                    <m:r>
                      <a:rPr lang="en-US" sz="2000" b="0" i="0" smtClean="0">
                        <a:latin typeface="Cambria Math" panose="02040503050406030204" pitchFamily="18" charset="0"/>
                      </a:rPr>
                      <m:t>,</m:t>
                    </m:r>
                  </m:oMath>
                </a14:m>
                <a:r>
                  <a:rPr lang="en-US" sz="20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000" i="1">
                            <a:latin typeface="Cambria Math" panose="02040503050406030204" pitchFamily="18" charset="0"/>
                          </a:rPr>
                        </m:ctrlPr>
                      </m:sSubPr>
                      <m:e>
                        <m:r>
                          <m:rPr>
                            <m:sty m:val="p"/>
                          </m:rPr>
                          <a:rPr lang="en-US" sz="2000">
                            <a:latin typeface="Cambria Math" panose="02040503050406030204" pitchFamily="18" charset="0"/>
                          </a:rPr>
                          <m:t>H</m:t>
                        </m:r>
                      </m:e>
                      <m:sub>
                        <m:r>
                          <a:rPr lang="en-US" sz="2000">
                            <a:latin typeface="Cambria Math" panose="02040503050406030204" pitchFamily="18" charset="0"/>
                          </a:rPr>
                          <m:t>2</m:t>
                        </m:r>
                      </m:sub>
                    </m:sSub>
                    <m:r>
                      <a:rPr lang="en-US" sz="2000" b="0" i="1" smtClean="0">
                        <a:latin typeface="Cambria Math" panose="02040503050406030204" pitchFamily="18" charset="0"/>
                      </a:rPr>
                      <m:t>:</m:t>
                    </m:r>
                    <m:r>
                      <m:rPr>
                        <m:sty m:val="p"/>
                      </m:rPr>
                      <a:rPr lang="en-US" sz="2000" b="0" i="0" smtClean="0">
                        <a:latin typeface="Cambria Math" panose="02040503050406030204" pitchFamily="18" charset="0"/>
                      </a:rPr>
                      <m:t>G</m:t>
                    </m:r>
                    <m:r>
                      <a:rPr lang="en-US" sz="2000" b="0" i="0" smtClean="0">
                        <a:latin typeface="Cambria Math" panose="02040503050406030204" pitchFamily="18" charset="0"/>
                      </a:rPr>
                      <m:t> </m:t>
                    </m:r>
                  </m:oMath>
                </a14:m>
                <a:r>
                  <a:rPr lang="en-US" sz="2000"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en-US" sz="2000" i="1">
                            <a:latin typeface="Cambria Math" panose="02040503050406030204" pitchFamily="18" charset="0"/>
                          </a:rPr>
                        </m:ctrlPr>
                      </m:sSubPr>
                      <m:e>
                        <m:r>
                          <m:rPr>
                            <m:sty m:val="p"/>
                          </m:rPr>
                          <a:rPr lang="en-US" sz="2000" b="0" i="0" smtClean="0">
                            <a:latin typeface="Cambria Math" panose="02040503050406030204" pitchFamily="18" charset="0"/>
                          </a:rPr>
                          <m:t>Z</m:t>
                        </m:r>
                      </m:e>
                      <m:sub>
                        <m:r>
                          <m:rPr>
                            <m:sty m:val="p"/>
                          </m:rPr>
                          <a:rPr lang="en-US" sz="2000" b="0" i="0" smtClean="0">
                            <a:latin typeface="Cambria Math" panose="02040503050406030204" pitchFamily="18" charset="0"/>
                          </a:rPr>
                          <m:t>p</m:t>
                        </m:r>
                      </m:sub>
                    </m:sSub>
                  </m:oMath>
                </a14:m>
                <a:r>
                  <a:rPr lang="en-US" sz="20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000" i="1">
                            <a:latin typeface="Cambria Math" panose="02040503050406030204" pitchFamily="18" charset="0"/>
                          </a:rPr>
                        </m:ctrlPr>
                      </m:sSubPr>
                      <m:e>
                        <m:r>
                          <m:rPr>
                            <m:sty m:val="p"/>
                          </m:rPr>
                          <a:rPr lang="en-US" sz="2000">
                            <a:latin typeface="Cambria Math" panose="02040503050406030204" pitchFamily="18" charset="0"/>
                          </a:rPr>
                          <m:t>H</m:t>
                        </m:r>
                      </m:e>
                      <m:sub>
                        <m:r>
                          <a:rPr lang="en-US" sz="2000" smtClean="0">
                            <a:latin typeface="Cambria Math" panose="02040503050406030204" pitchFamily="18" charset="0"/>
                          </a:rPr>
                          <m:t>3</m:t>
                        </m:r>
                      </m:sub>
                    </m:sSub>
                    <m:r>
                      <a:rPr lang="en-US" sz="2000" b="0" i="0" smtClean="0">
                        <a:latin typeface="Cambria Math" panose="02040503050406030204" pitchFamily="18" charset="0"/>
                      </a:rPr>
                      <m:t>:</m:t>
                    </m:r>
                    <m:r>
                      <m:rPr>
                        <m:sty m:val="p"/>
                      </m:rPr>
                      <a:rPr lang="en-US" sz="2000" b="0" i="0" smtClean="0">
                        <a:latin typeface="Cambria Math" panose="02040503050406030204" pitchFamily="18" charset="0"/>
                      </a:rPr>
                      <m:t>G</m:t>
                    </m:r>
                  </m:oMath>
                </a14:m>
                <a:r>
                  <a:rPr lang="en-US" sz="2000"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en-US" sz="2000" i="1">
                            <a:latin typeface="Cambria Math" panose="02040503050406030204" pitchFamily="18" charset="0"/>
                          </a:rPr>
                        </m:ctrlPr>
                      </m:sSubPr>
                      <m:e>
                        <m:r>
                          <m:rPr>
                            <m:sty m:val="p"/>
                          </m:rPr>
                          <a:rPr lang="en-US" sz="2000" b="0" i="0" smtClean="0">
                            <a:latin typeface="Cambria Math" panose="02040503050406030204" pitchFamily="18" charset="0"/>
                          </a:rPr>
                          <m:t>Z</m:t>
                        </m:r>
                      </m:e>
                      <m:sub>
                        <m:r>
                          <m:rPr>
                            <m:sty m:val="p"/>
                          </m:rPr>
                          <a:rPr lang="en-US" sz="2000" b="0" i="0" smtClean="0">
                            <a:latin typeface="Cambria Math" panose="02040503050406030204" pitchFamily="18" charset="0"/>
                          </a:rPr>
                          <m:t>p</m:t>
                        </m:r>
                      </m:sub>
                    </m:sSub>
                  </m:oMath>
                </a14:m>
                <a:r>
                  <a:rPr lang="en-US" sz="20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00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𝐻</m:t>
                        </m:r>
                      </m:e>
                      <m:sub>
                        <m:r>
                          <a:rPr lang="en-US" sz="2000" b="0" i="1" smtClean="0">
                            <a:latin typeface="Cambria Math" panose="02040503050406030204" pitchFamily="18" charset="0"/>
                            <a:cs typeface="Times New Roman" panose="02020603050405020304" pitchFamily="18" charset="0"/>
                          </a:rPr>
                          <m:t>4</m:t>
                        </m:r>
                      </m:sub>
                    </m:sSub>
                  </m:oMath>
                </a14:m>
                <a:r>
                  <a:rPr lang="en-US" sz="2000" dirty="0">
                    <a:latin typeface="Times New Roman" panose="02020603050405020304" pitchFamily="18" charset="0"/>
                    <a:cs typeface="Times New Roman" panose="02020603050405020304" pitchFamily="18" charset="0"/>
                  </a:rPr>
                  <a:t>:{0,1}*→G</a:t>
                </a:r>
              </a:p>
              <a:p>
                <a:pPr marL="457200" indent="-457200">
                  <a:lnSpc>
                    <a:spcPct val="150000"/>
                  </a:lnSpc>
                  <a:buAutoNum type="arabicPeriod" startAt="2"/>
                </a:pPr>
                <a:r>
                  <a:rPr lang="en-US" sz="2400" dirty="0">
                    <a:latin typeface="Times New Roman" panose="02020603050405020304" pitchFamily="18" charset="0"/>
                    <a:cs typeface="Times New Roman" panose="02020603050405020304" pitchFamily="18" charset="0"/>
                  </a:rPr>
                  <a:t>Encrypts the given text. </a:t>
                </a:r>
              </a:p>
              <a:p>
                <a:pPr>
                  <a:lnSpc>
                    <a:spcPct val="150000"/>
                  </a:lnSpc>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C</a:t>
                </a:r>
                <a:r>
                  <a:rPr lang="en-US" sz="2000" baseline="-25000" dirty="0">
                    <a:effectLst/>
                    <a:latin typeface="Times New Roman" panose="02020603050405020304" pitchFamily="18" charset="0"/>
                    <a:ea typeface="Times New Roman" panose="02020603050405020304" pitchFamily="18" charset="0"/>
                  </a:rPr>
                  <a:t>1</a:t>
                </a:r>
                <a:r>
                  <a:rPr lang="en-US" sz="2000" dirty="0">
                    <a:effectLst/>
                    <a:latin typeface="Times New Roman" panose="02020603050405020304" pitchFamily="18" charset="0"/>
                    <a:ea typeface="Times New Roman" panose="02020603050405020304" pitchFamily="18" charset="0"/>
                  </a:rPr>
                  <a:t>= </a:t>
                </a:r>
                <a14:m>
                  <m:oMath xmlns:m="http://schemas.openxmlformats.org/officeDocument/2006/math">
                    <m:sSup>
                      <m:sSupPr>
                        <m:ctrlPr>
                          <a:rPr lang="en-IN" sz="2000" i="1">
                            <a:effectLst/>
                            <a:latin typeface="Cambria Math" panose="02040503050406030204" pitchFamily="18" charset="0"/>
                            <a:ea typeface="Times New Roman" panose="02020603050405020304" pitchFamily="18" charset="0"/>
                          </a:rPr>
                        </m:ctrlPr>
                      </m:sSupPr>
                      <m:e>
                        <m:d>
                          <m:dPr>
                            <m:ctrlPr>
                              <a:rPr lang="en-IN" sz="2000" i="1">
                                <a:effectLst/>
                                <a:latin typeface="Cambria Math" panose="02040503050406030204" pitchFamily="18" charset="0"/>
                                <a:ea typeface="Times New Roman" panose="02020603050405020304" pitchFamily="18" charset="0"/>
                              </a:rPr>
                            </m:ctrlPr>
                          </m:dPr>
                          <m:e>
                            <m:sSubSup>
                              <m:sSubSupPr>
                                <m:ctrlPr>
                                  <a:rPr lang="en-IN" sz="2000" i="1">
                                    <a:effectLst/>
                                    <a:latin typeface="Cambria Math" panose="02040503050406030204" pitchFamily="18" charset="0"/>
                                    <a:ea typeface="Times New Roman" panose="02020603050405020304" pitchFamily="18" charset="0"/>
                                  </a:rPr>
                                </m:ctrlPr>
                              </m:sSubSupPr>
                              <m:e>
                                <m:r>
                                  <a:rPr lang="en-US" sz="2000" i="1">
                                    <a:effectLst/>
                                    <a:latin typeface="Cambria Math" panose="02040503050406030204" pitchFamily="18" charset="0"/>
                                    <a:ea typeface="Times New Roman" panose="02020603050405020304" pitchFamily="18" charset="0"/>
                                  </a:rPr>
                                  <m:t>𝑝𝐾</m:t>
                                </m:r>
                              </m:e>
                              <m:sub>
                                <m:sSub>
                                  <m:sSubPr>
                                    <m:ctrlPr>
                                      <a:rPr lang="en-IN" sz="2000" i="1">
                                        <a:effectLst/>
                                        <a:latin typeface="Cambria Math" panose="02040503050406030204" pitchFamily="18" charset="0"/>
                                        <a:ea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rPr>
                                      <m:t>𝑅</m:t>
                                    </m:r>
                                  </m:e>
                                  <m:sub>
                                    <m:r>
                                      <a:rPr lang="en-US" sz="2000" i="1">
                                        <a:effectLst/>
                                        <a:latin typeface="Cambria Math" panose="02040503050406030204" pitchFamily="18" charset="0"/>
                                        <a:ea typeface="Times New Roman" panose="02020603050405020304" pitchFamily="18" charset="0"/>
                                      </a:rPr>
                                      <m:t>2</m:t>
                                    </m:r>
                                  </m:sub>
                                </m:sSub>
                              </m:sub>
                              <m:sup>
                                <m:r>
                                  <a:rPr lang="en-US" sz="2000" i="1">
                                    <a:effectLst/>
                                    <a:latin typeface="Cambria Math" panose="02040503050406030204" pitchFamily="18" charset="0"/>
                                    <a:ea typeface="Times New Roman" panose="02020603050405020304" pitchFamily="18" charset="0"/>
                                  </a:rPr>
                                  <m:t>𝐻</m:t>
                                </m:r>
                                <m:r>
                                  <a:rPr lang="en-US" sz="2000" i="1">
                                    <a:effectLst/>
                                    <a:latin typeface="Cambria Math" panose="02040503050406030204" pitchFamily="18" charset="0"/>
                                    <a:ea typeface="Times New Roman" panose="02020603050405020304" pitchFamily="18" charset="0"/>
                                  </a:rPr>
                                  <m:t>1</m:t>
                                </m:r>
                                <m:d>
                                  <m:dPr>
                                    <m:ctrlPr>
                                      <a:rPr lang="en-IN" sz="2000" i="1">
                                        <a:effectLst/>
                                        <a:latin typeface="Cambria Math" panose="02040503050406030204" pitchFamily="18" charset="0"/>
                                        <a:ea typeface="Times New Roman" panose="02020603050405020304" pitchFamily="18" charset="0"/>
                                      </a:rPr>
                                    </m:ctrlPr>
                                  </m:dPr>
                                  <m:e>
                                    <m:sSubSup>
                                      <m:sSubSupPr>
                                        <m:ctrlPr>
                                          <a:rPr lang="en-IN" sz="2000" i="1">
                                            <a:effectLst/>
                                            <a:latin typeface="Cambria Math" panose="02040503050406030204" pitchFamily="18" charset="0"/>
                                            <a:ea typeface="Times New Roman" panose="02020603050405020304" pitchFamily="18" charset="0"/>
                                          </a:rPr>
                                        </m:ctrlPr>
                                      </m:sSubSupPr>
                                      <m:e>
                                        <m:r>
                                          <a:rPr lang="en-US" sz="2000" i="1">
                                            <a:effectLst/>
                                            <a:latin typeface="Cambria Math" panose="02040503050406030204" pitchFamily="18" charset="0"/>
                                            <a:ea typeface="Times New Roman" panose="02020603050405020304" pitchFamily="18" charset="0"/>
                                          </a:rPr>
                                          <m:t>𝑝𝐾</m:t>
                                        </m:r>
                                      </m:e>
                                      <m:sub>
                                        <m:sSub>
                                          <m:sSubPr>
                                            <m:ctrlPr>
                                              <a:rPr lang="en-IN" sz="2000" i="1">
                                                <a:effectLst/>
                                                <a:latin typeface="Cambria Math" panose="02040503050406030204" pitchFamily="18" charset="0"/>
                                                <a:ea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rPr>
                                              <m:t>𝑅</m:t>
                                            </m:r>
                                          </m:e>
                                          <m:sub>
                                            <m:r>
                                              <a:rPr lang="en-US" sz="2000" i="1">
                                                <a:effectLst/>
                                                <a:latin typeface="Cambria Math" panose="02040503050406030204" pitchFamily="18" charset="0"/>
                                                <a:ea typeface="Times New Roman" panose="02020603050405020304" pitchFamily="18" charset="0"/>
                                              </a:rPr>
                                              <m:t>1</m:t>
                                            </m:r>
                                          </m:sub>
                                        </m:sSub>
                                      </m:sub>
                                      <m:sup>
                                        <m:sSub>
                                          <m:sSubPr>
                                            <m:ctrlPr>
                                              <a:rPr lang="en-IN" sz="2000" i="1">
                                                <a:effectLst/>
                                                <a:latin typeface="Cambria Math" panose="02040503050406030204" pitchFamily="18" charset="0"/>
                                                <a:ea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rPr>
                                              <m:t>𝑠𝐾</m:t>
                                            </m:r>
                                          </m:e>
                                          <m:sub>
                                            <m:r>
                                              <a:rPr lang="en-US" sz="2000" i="1">
                                                <a:effectLst/>
                                                <a:latin typeface="Cambria Math" panose="02040503050406030204" pitchFamily="18" charset="0"/>
                                                <a:ea typeface="Times New Roman" panose="02020603050405020304" pitchFamily="18" charset="0"/>
                                              </a:rPr>
                                              <m:t>𝑆</m:t>
                                            </m:r>
                                          </m:sub>
                                        </m:sSub>
                                      </m:sup>
                                    </m:sSubSup>
                                    <m:r>
                                      <a:rPr lang="en-US" sz="2000" i="1">
                                        <a:effectLst/>
                                        <a:latin typeface="Cambria Math" panose="02040503050406030204" pitchFamily="18" charset="0"/>
                                        <a:ea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rPr>
                                      <m:t>𝑤</m:t>
                                    </m:r>
                                  </m:e>
                                </m:d>
                              </m:sup>
                            </m:sSubSup>
                            <m:r>
                              <a:rPr lang="en-US" sz="2000" i="1">
                                <a:effectLst/>
                                <a:latin typeface="Cambria Math" panose="02040503050406030204" pitchFamily="18" charset="0"/>
                                <a:ea typeface="Times New Roman" panose="02020603050405020304" pitchFamily="18" charset="0"/>
                              </a:rPr>
                              <m:t>.</m:t>
                            </m:r>
                            <m:sSub>
                              <m:sSubPr>
                                <m:ctrlPr>
                                  <a:rPr lang="en-IN" sz="2000" i="1">
                                    <a:effectLst/>
                                    <a:latin typeface="Cambria Math" panose="02040503050406030204" pitchFamily="18" charset="0"/>
                                    <a:ea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rPr>
                                  <m:t>𝑝𝐾</m:t>
                                </m:r>
                              </m:e>
                              <m:sub>
                                <m:sSub>
                                  <m:sSubPr>
                                    <m:ctrlPr>
                                      <a:rPr lang="en-IN" sz="2000" i="1">
                                        <a:effectLst/>
                                        <a:latin typeface="Cambria Math" panose="02040503050406030204" pitchFamily="18" charset="0"/>
                                        <a:ea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rPr>
                                      <m:t>𝑅</m:t>
                                    </m:r>
                                  </m:e>
                                  <m:sub>
                                    <m:r>
                                      <a:rPr lang="en-US" sz="2000" i="1">
                                        <a:effectLst/>
                                        <a:latin typeface="Cambria Math" panose="02040503050406030204" pitchFamily="18" charset="0"/>
                                        <a:ea typeface="Times New Roman" panose="02020603050405020304" pitchFamily="18" charset="0"/>
                                      </a:rPr>
                                      <m:t>3</m:t>
                                    </m:r>
                                  </m:sub>
                                </m:sSub>
                              </m:sub>
                            </m:sSub>
                          </m:e>
                        </m:d>
                      </m:e>
                      <m:sup>
                        <m:r>
                          <a:rPr lang="en-US" sz="2000" i="1">
                            <a:effectLst/>
                            <a:latin typeface="Cambria Math" panose="02040503050406030204" pitchFamily="18" charset="0"/>
                            <a:ea typeface="Times New Roman" panose="02020603050405020304" pitchFamily="18" charset="0"/>
                          </a:rPr>
                          <m:t>𝑟</m:t>
                        </m:r>
                        <m:r>
                          <a:rPr lang="en-US" sz="2000" i="1">
                            <a:effectLst/>
                            <a:latin typeface="Cambria Math" panose="02040503050406030204" pitchFamily="18" charset="0"/>
                            <a:ea typeface="Times New Roman" panose="02020603050405020304" pitchFamily="18" charset="0"/>
                          </a:rPr>
                          <m:t>1</m:t>
                        </m:r>
                      </m:sup>
                    </m:sSup>
                  </m:oMath>
                </a14:m>
                <a:endParaRPr lang="en-US" sz="2000" dirty="0">
                  <a:latin typeface="Times New Roman" panose="02020603050405020304" pitchFamily="18" charset="0"/>
                  <a:cs typeface="Times New Roman" panose="02020603050405020304" pitchFamily="18" charset="0"/>
                </a:endParaRPr>
              </a:p>
              <a:p>
                <a:pPr>
                  <a:lnSpc>
                    <a:spcPct val="150000"/>
                  </a:lnSpc>
                </a:pPr>
                <a:r>
                  <a:rPr lang="en-US" sz="2000" dirty="0">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C</a:t>
                </a:r>
                <a:r>
                  <a:rPr lang="en-US" sz="2000" baseline="-25000" dirty="0">
                    <a:effectLst/>
                    <a:latin typeface="Times New Roman" panose="02020603050405020304" pitchFamily="18" charset="0"/>
                    <a:ea typeface="Times New Roman" panose="02020603050405020304" pitchFamily="18" charset="0"/>
                  </a:rPr>
                  <a:t>2</a:t>
                </a:r>
                <a:r>
                  <a:rPr lang="en-US" sz="2000" dirty="0">
                    <a:effectLst/>
                    <a:latin typeface="Times New Roman" panose="02020603050405020304" pitchFamily="18" charset="0"/>
                    <a:ea typeface="Times New Roman" panose="02020603050405020304" pitchFamily="18" charset="0"/>
                  </a:rPr>
                  <a:t> = </a:t>
                </a:r>
                <a14:m>
                  <m:oMath xmlns:m="http://schemas.openxmlformats.org/officeDocument/2006/math">
                    <m:sSup>
                      <m:sSupPr>
                        <m:ctrlPr>
                          <a:rPr lang="en-IN" sz="2000" i="1">
                            <a:effectLst/>
                            <a:latin typeface="Cambria Math" panose="02040503050406030204" pitchFamily="18" charset="0"/>
                            <a:ea typeface="Times New Roman" panose="02020603050405020304" pitchFamily="18" charset="0"/>
                          </a:rPr>
                        </m:ctrlPr>
                      </m:sSupPr>
                      <m:e>
                        <m:r>
                          <a:rPr lang="en-US" sz="2000" i="1">
                            <a:effectLst/>
                            <a:latin typeface="Cambria Math" panose="02040503050406030204" pitchFamily="18" charset="0"/>
                            <a:ea typeface="Times New Roman" panose="02020603050405020304" pitchFamily="18" charset="0"/>
                          </a:rPr>
                          <m:t>𝑔</m:t>
                        </m:r>
                      </m:e>
                      <m:sup>
                        <m:r>
                          <a:rPr lang="en-US" sz="2000" i="1">
                            <a:effectLst/>
                            <a:latin typeface="Cambria Math" panose="02040503050406030204" pitchFamily="18" charset="0"/>
                            <a:ea typeface="Times New Roman" panose="02020603050405020304" pitchFamily="18" charset="0"/>
                          </a:rPr>
                          <m:t>𝑟</m:t>
                        </m:r>
                        <m:r>
                          <a:rPr lang="en-US" sz="2000" i="1">
                            <a:effectLst/>
                            <a:latin typeface="Cambria Math" panose="02040503050406030204" pitchFamily="18" charset="0"/>
                            <a:ea typeface="Times New Roman" panose="02020603050405020304" pitchFamily="18" charset="0"/>
                          </a:rPr>
                          <m:t>1</m:t>
                        </m:r>
                      </m:sup>
                    </m:sSup>
                  </m:oMath>
                </a14:m>
                <a:endParaRPr lang="en-US" sz="2000" b="0" dirty="0">
                  <a:effectLst/>
                  <a:latin typeface="Times New Roman" panose="02020603050405020304" pitchFamily="18" charset="0"/>
                  <a:ea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9D01EB01-5C02-E0FD-AA41-783BE02ACA11}"/>
                  </a:ext>
                </a:extLst>
              </p:cNvPr>
              <p:cNvSpPr txBox="1">
                <a:spLocks noRot="1" noChangeAspect="1" noMove="1" noResize="1" noEditPoints="1" noAdjustHandles="1" noChangeArrowheads="1" noChangeShapeType="1" noTextEdit="1"/>
              </p:cNvSpPr>
              <p:nvPr/>
            </p:nvSpPr>
            <p:spPr>
              <a:xfrm>
                <a:off x="429397" y="922036"/>
                <a:ext cx="10938819" cy="5353325"/>
              </a:xfrm>
              <a:prstGeom prst="rect">
                <a:avLst/>
              </a:prstGeom>
              <a:blipFill>
                <a:blip r:embed="rId2"/>
                <a:stretch>
                  <a:fillRect l="-836" b="-1139"/>
                </a:stretch>
              </a:blipFill>
            </p:spPr>
            <p:txBody>
              <a:bodyPr/>
              <a:lstStyle/>
              <a:p>
                <a:r>
                  <a:rPr lang="en-IN">
                    <a:noFill/>
                  </a:rPr>
                  <a:t> </a:t>
                </a:r>
              </a:p>
            </p:txBody>
          </p:sp>
        </mc:Fallback>
      </mc:AlternateContent>
      <p:sp>
        <p:nvSpPr>
          <p:cNvPr id="5" name="TextBox 4">
            <a:extLst>
              <a:ext uri="{FF2B5EF4-FFF2-40B4-BE49-F238E27FC236}">
                <a16:creationId xmlns:a16="http://schemas.microsoft.com/office/drawing/2014/main" id="{7BD4E554-175D-BE03-21E3-B7E50B5794CE}"/>
              </a:ext>
            </a:extLst>
          </p:cNvPr>
          <p:cNvSpPr txBox="1"/>
          <p:nvPr/>
        </p:nvSpPr>
        <p:spPr>
          <a:xfrm>
            <a:off x="429397" y="368723"/>
            <a:ext cx="6098058" cy="738664"/>
          </a:xfrm>
          <a:prstGeom prst="rect">
            <a:avLst/>
          </a:prstGeom>
          <a:noFill/>
        </p:spPr>
        <p:txBody>
          <a:bodyPr wrap="square">
            <a:spAutoFit/>
          </a:bodyPr>
          <a:lstStyle/>
          <a:p>
            <a:r>
              <a:rPr lang="en-US" sz="2400" b="1" dirty="0">
                <a:solidFill>
                  <a:srgbClr val="0070C0"/>
                </a:solidFill>
                <a:latin typeface="Times New Roman" panose="02020603050405020304" charset="0"/>
                <a:cs typeface="Times New Roman" panose="02020603050405020304" charset="0"/>
              </a:rPr>
              <a:t>ALGORITHM DESCRIPTION (</a:t>
            </a:r>
            <a:r>
              <a:rPr lang="en-US" sz="2400" b="1" dirty="0" smtClean="0">
                <a:solidFill>
                  <a:srgbClr val="0070C0"/>
                </a:solidFill>
                <a:latin typeface="Times New Roman" panose="02020603050405020304" charset="0"/>
                <a:cs typeface="Times New Roman" panose="02020603050405020304" charset="0"/>
              </a:rPr>
              <a:t>Contd.)</a:t>
            </a:r>
            <a:endParaRPr lang="en-US" sz="2400" b="1" dirty="0">
              <a:solidFill>
                <a:srgbClr val="0070C0"/>
              </a:solidFill>
              <a:latin typeface="Times New Roman" panose="02020603050405020304" charset="0"/>
              <a:cs typeface="Times New Roman" panose="02020603050405020304" charset="0"/>
            </a:endParaRPr>
          </a:p>
          <a:p>
            <a:endParaRPr lang="en-US" sz="1800" b="1" dirty="0">
              <a:solidFill>
                <a:srgbClr val="0070C0"/>
              </a:solidFill>
              <a:latin typeface="Times New Roman" panose="02020603050405020304" charset="0"/>
              <a:cs typeface="Times New Roman" panose="02020603050405020304" charset="0"/>
            </a:endParaRPr>
          </a:p>
        </p:txBody>
      </p:sp>
    </p:spTree>
    <p:extLst>
      <p:ext uri="{BB962C8B-B14F-4D97-AF65-F5344CB8AC3E}">
        <p14:creationId xmlns:p14="http://schemas.microsoft.com/office/powerpoint/2010/main" val="21877838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9B702C-B047-AACC-E2B7-08EBC43E3316}"/>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A92E20F-2700-EB04-DB88-D6DC3E51D7D7}"/>
                  </a:ext>
                </a:extLst>
              </p:cNvPr>
              <p:cNvSpPr txBox="1"/>
              <p:nvPr/>
            </p:nvSpPr>
            <p:spPr>
              <a:xfrm>
                <a:off x="429397" y="1107387"/>
                <a:ext cx="10938819" cy="2742995"/>
              </a:xfrm>
              <a:prstGeom prst="rect">
                <a:avLst/>
              </a:prstGeom>
              <a:noFill/>
            </p:spPr>
            <p:txBody>
              <a:bodyPr wrap="square">
                <a:spAutoFit/>
              </a:bodyPr>
              <a:lstStyle/>
              <a:p>
                <a:pPr>
                  <a:lnSpc>
                    <a:spcPct val="150000"/>
                  </a:lnSpc>
                </a:pPr>
                <a:r>
                  <a:rPr lang="en-US" sz="2400" b="1" dirty="0">
                    <a:latin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a:t>
                </a:r>
                <a:r>
                  <a:rPr lang="en-US" sz="2400" baseline="-25000" dirty="0">
                    <a:effectLst/>
                    <a:latin typeface="Times New Roman" panose="02020603050405020304" pitchFamily="18" charset="0"/>
                    <a:ea typeface="Times New Roman" panose="02020603050405020304" pitchFamily="18" charset="0"/>
                  </a:rPr>
                  <a:t>3</a:t>
                </a:r>
                <a:r>
                  <a:rPr lang="en-US" sz="2400" dirty="0">
                    <a:effectLst/>
                    <a:latin typeface="Times New Roman" panose="02020603050405020304" pitchFamily="18" charset="0"/>
                    <a:ea typeface="Times New Roman" panose="02020603050405020304" pitchFamily="18" charset="0"/>
                  </a:rPr>
                  <a:t> =</a:t>
                </a:r>
                <a14:m>
                  <m:oMath xmlns:m="http://schemas.openxmlformats.org/officeDocument/2006/math">
                    <m:sSup>
                      <m:sSupPr>
                        <m:ctrlPr>
                          <a:rPr lang="en-IN" sz="2400" i="1">
                            <a:effectLst/>
                            <a:latin typeface="Cambria Math" panose="02040503050406030204" pitchFamily="18" charset="0"/>
                            <a:ea typeface="Times New Roman" panose="02020603050405020304" pitchFamily="18" charset="0"/>
                          </a:rPr>
                        </m:ctrlPr>
                      </m:sSupPr>
                      <m:e>
                        <m:d>
                          <m:dPr>
                            <m:ctrlPr>
                              <a:rPr lang="en-IN" sz="2400" i="1">
                                <a:effectLst/>
                                <a:latin typeface="Cambria Math" panose="02040503050406030204" pitchFamily="18" charset="0"/>
                                <a:ea typeface="Times New Roman" panose="02020603050405020304" pitchFamily="18" charset="0"/>
                              </a:rPr>
                            </m:ctrlPr>
                          </m:dPr>
                          <m:e>
                            <m:sSubSup>
                              <m:sSubSupPr>
                                <m:ctrlPr>
                                  <a:rPr lang="en-IN" sz="2400" i="1">
                                    <a:effectLst/>
                                    <a:latin typeface="Cambria Math" panose="02040503050406030204" pitchFamily="18" charset="0"/>
                                    <a:ea typeface="Times New Roman" panose="02020603050405020304" pitchFamily="18" charset="0"/>
                                  </a:rPr>
                                </m:ctrlPr>
                              </m:sSubSupPr>
                              <m:e>
                                <m:r>
                                  <a:rPr lang="en-US" sz="2400" i="1">
                                    <a:effectLst/>
                                    <a:latin typeface="Cambria Math" panose="02040503050406030204" pitchFamily="18" charset="0"/>
                                    <a:ea typeface="Times New Roman" panose="02020603050405020304" pitchFamily="18" charset="0"/>
                                  </a:rPr>
                                  <m:t>𝑝𝐾</m:t>
                                </m:r>
                              </m:e>
                              <m:sub>
                                <m:sSub>
                                  <m:sSubPr>
                                    <m:ctrlPr>
                                      <a:rPr lang="en-IN" sz="2400" i="1">
                                        <a:effectLst/>
                                        <a:latin typeface="Cambria Math" panose="02040503050406030204" pitchFamily="18" charset="0"/>
                                        <a:ea typeface="Times New Roman" panose="02020603050405020304" pitchFamily="18" charset="0"/>
                                      </a:rPr>
                                    </m:ctrlPr>
                                  </m:sSubPr>
                                  <m:e>
                                    <m:r>
                                      <a:rPr lang="en-US" sz="2400" i="1">
                                        <a:effectLst/>
                                        <a:latin typeface="Cambria Math" panose="02040503050406030204" pitchFamily="18" charset="0"/>
                                        <a:ea typeface="Times New Roman" panose="02020603050405020304" pitchFamily="18" charset="0"/>
                                      </a:rPr>
                                      <m:t>𝑅</m:t>
                                    </m:r>
                                  </m:e>
                                  <m:sub>
                                    <m:r>
                                      <a:rPr lang="en-US" sz="2400" i="1">
                                        <a:effectLst/>
                                        <a:latin typeface="Cambria Math" panose="02040503050406030204" pitchFamily="18" charset="0"/>
                                        <a:ea typeface="Times New Roman" panose="02020603050405020304" pitchFamily="18" charset="0"/>
                                      </a:rPr>
                                      <m:t>2</m:t>
                                    </m:r>
                                  </m:sub>
                                </m:sSub>
                              </m:sub>
                              <m:sup>
                                <m:r>
                                  <a:rPr lang="en-US" sz="2400" i="1">
                                    <a:effectLst/>
                                    <a:latin typeface="Cambria Math" panose="02040503050406030204" pitchFamily="18" charset="0"/>
                                    <a:ea typeface="Times New Roman" panose="02020603050405020304" pitchFamily="18" charset="0"/>
                                  </a:rPr>
                                  <m:t>𝐻</m:t>
                                </m:r>
                                <m:r>
                                  <a:rPr lang="en-US" sz="2400" i="1">
                                    <a:effectLst/>
                                    <a:latin typeface="Cambria Math" panose="02040503050406030204" pitchFamily="18" charset="0"/>
                                    <a:ea typeface="Times New Roman" panose="02020603050405020304" pitchFamily="18" charset="0"/>
                                  </a:rPr>
                                  <m:t>2</m:t>
                                </m:r>
                                <m:d>
                                  <m:dPr>
                                    <m:ctrlPr>
                                      <a:rPr lang="en-IN" sz="2400" i="1">
                                        <a:effectLst/>
                                        <a:latin typeface="Cambria Math" panose="02040503050406030204" pitchFamily="18" charset="0"/>
                                        <a:ea typeface="Times New Roman" panose="02020603050405020304" pitchFamily="18" charset="0"/>
                                      </a:rPr>
                                    </m:ctrlPr>
                                  </m:dPr>
                                  <m:e>
                                    <m:sSubSup>
                                      <m:sSubSupPr>
                                        <m:ctrlPr>
                                          <a:rPr lang="en-IN" sz="2400" i="1">
                                            <a:effectLst/>
                                            <a:latin typeface="Cambria Math" panose="02040503050406030204" pitchFamily="18" charset="0"/>
                                            <a:ea typeface="Times New Roman" panose="02020603050405020304" pitchFamily="18" charset="0"/>
                                          </a:rPr>
                                        </m:ctrlPr>
                                      </m:sSubSupPr>
                                      <m:e>
                                        <m:r>
                                          <a:rPr lang="en-US" sz="2400" i="1">
                                            <a:effectLst/>
                                            <a:latin typeface="Cambria Math" panose="02040503050406030204" pitchFamily="18" charset="0"/>
                                            <a:ea typeface="Times New Roman" panose="02020603050405020304" pitchFamily="18" charset="0"/>
                                          </a:rPr>
                                          <m:t>𝑝𝐾</m:t>
                                        </m:r>
                                      </m:e>
                                      <m:sub>
                                        <m:sSub>
                                          <m:sSubPr>
                                            <m:ctrlPr>
                                              <a:rPr lang="en-IN" sz="2400" i="1">
                                                <a:effectLst/>
                                                <a:latin typeface="Cambria Math" panose="02040503050406030204" pitchFamily="18" charset="0"/>
                                                <a:ea typeface="Times New Roman" panose="02020603050405020304" pitchFamily="18" charset="0"/>
                                              </a:rPr>
                                            </m:ctrlPr>
                                          </m:sSubPr>
                                          <m:e>
                                            <m:r>
                                              <a:rPr lang="en-US" sz="2400" i="1">
                                                <a:effectLst/>
                                                <a:latin typeface="Cambria Math" panose="02040503050406030204" pitchFamily="18" charset="0"/>
                                                <a:ea typeface="Times New Roman" panose="02020603050405020304" pitchFamily="18" charset="0"/>
                                              </a:rPr>
                                              <m:t>𝑅</m:t>
                                            </m:r>
                                          </m:e>
                                          <m:sub>
                                            <m:r>
                                              <a:rPr lang="en-US" sz="2400" i="1">
                                                <a:effectLst/>
                                                <a:latin typeface="Cambria Math" panose="02040503050406030204" pitchFamily="18" charset="0"/>
                                                <a:ea typeface="Times New Roman" panose="02020603050405020304" pitchFamily="18" charset="0"/>
                                              </a:rPr>
                                              <m:t>1</m:t>
                                            </m:r>
                                          </m:sub>
                                        </m:sSub>
                                      </m:sub>
                                      <m:sup>
                                        <m:sSub>
                                          <m:sSubPr>
                                            <m:ctrlPr>
                                              <a:rPr lang="en-IN" sz="2400" i="1">
                                                <a:effectLst/>
                                                <a:latin typeface="Cambria Math" panose="02040503050406030204" pitchFamily="18" charset="0"/>
                                                <a:ea typeface="Times New Roman" panose="02020603050405020304" pitchFamily="18" charset="0"/>
                                              </a:rPr>
                                            </m:ctrlPr>
                                          </m:sSubPr>
                                          <m:e>
                                            <m:r>
                                              <a:rPr lang="en-US" sz="2400" i="1">
                                                <a:effectLst/>
                                                <a:latin typeface="Cambria Math" panose="02040503050406030204" pitchFamily="18" charset="0"/>
                                                <a:ea typeface="Times New Roman" panose="02020603050405020304" pitchFamily="18" charset="0"/>
                                              </a:rPr>
                                              <m:t>𝑠𝐾</m:t>
                                            </m:r>
                                          </m:e>
                                          <m:sub>
                                            <m:r>
                                              <a:rPr lang="en-US" sz="2400" i="1">
                                                <a:effectLst/>
                                                <a:latin typeface="Cambria Math" panose="02040503050406030204" pitchFamily="18" charset="0"/>
                                                <a:ea typeface="Times New Roman" panose="02020603050405020304" pitchFamily="18" charset="0"/>
                                              </a:rPr>
                                              <m:t>𝑆</m:t>
                                            </m:r>
                                          </m:sub>
                                        </m:sSub>
                                      </m:sup>
                                    </m:sSubSup>
                                  </m:e>
                                </m:d>
                              </m:sup>
                            </m:sSubSup>
                            <m:r>
                              <a:rPr lang="en-US" sz="2400" i="1">
                                <a:effectLst/>
                                <a:latin typeface="Cambria Math" panose="02040503050406030204" pitchFamily="18" charset="0"/>
                                <a:ea typeface="Times New Roman" panose="02020603050405020304" pitchFamily="18" charset="0"/>
                              </a:rPr>
                              <m:t>.</m:t>
                            </m:r>
                            <m:sSub>
                              <m:sSubPr>
                                <m:ctrlPr>
                                  <a:rPr lang="en-IN" sz="2400" i="1">
                                    <a:effectLst/>
                                    <a:latin typeface="Cambria Math" panose="02040503050406030204" pitchFamily="18" charset="0"/>
                                    <a:ea typeface="Times New Roman" panose="02020603050405020304" pitchFamily="18" charset="0"/>
                                  </a:rPr>
                                </m:ctrlPr>
                              </m:sSubPr>
                              <m:e>
                                <m:r>
                                  <a:rPr lang="en-US" sz="2400" i="1">
                                    <a:effectLst/>
                                    <a:latin typeface="Cambria Math" panose="02040503050406030204" pitchFamily="18" charset="0"/>
                                    <a:ea typeface="Times New Roman" panose="02020603050405020304" pitchFamily="18" charset="0"/>
                                  </a:rPr>
                                  <m:t>𝑝𝐾</m:t>
                                </m:r>
                              </m:e>
                              <m:sub>
                                <m:sSub>
                                  <m:sSubPr>
                                    <m:ctrlPr>
                                      <a:rPr lang="en-IN" sz="2400" i="1">
                                        <a:effectLst/>
                                        <a:latin typeface="Cambria Math" panose="02040503050406030204" pitchFamily="18" charset="0"/>
                                        <a:ea typeface="Times New Roman" panose="02020603050405020304" pitchFamily="18" charset="0"/>
                                      </a:rPr>
                                    </m:ctrlPr>
                                  </m:sSubPr>
                                  <m:e>
                                    <m:r>
                                      <a:rPr lang="en-US" sz="2400" i="1">
                                        <a:effectLst/>
                                        <a:latin typeface="Cambria Math" panose="02040503050406030204" pitchFamily="18" charset="0"/>
                                        <a:ea typeface="Times New Roman" panose="02020603050405020304" pitchFamily="18" charset="0"/>
                                      </a:rPr>
                                      <m:t>𝑅</m:t>
                                    </m:r>
                                  </m:e>
                                  <m:sub>
                                    <m:r>
                                      <a:rPr lang="en-US" sz="2400" i="1">
                                        <a:effectLst/>
                                        <a:latin typeface="Cambria Math" panose="02040503050406030204" pitchFamily="18" charset="0"/>
                                        <a:ea typeface="Times New Roman" panose="02020603050405020304" pitchFamily="18" charset="0"/>
                                      </a:rPr>
                                      <m:t>3</m:t>
                                    </m:r>
                                  </m:sub>
                                </m:sSub>
                              </m:sub>
                            </m:sSub>
                          </m:e>
                        </m:d>
                      </m:e>
                      <m:sup>
                        <m:r>
                          <a:rPr lang="en-US" sz="2400" i="1">
                            <a:effectLst/>
                            <a:latin typeface="Cambria Math" panose="02040503050406030204" pitchFamily="18" charset="0"/>
                            <a:ea typeface="Times New Roman" panose="02020603050405020304" pitchFamily="18" charset="0"/>
                          </a:rPr>
                          <m:t>𝑟</m:t>
                        </m:r>
                        <m:r>
                          <a:rPr lang="en-US" sz="2400" i="1">
                            <a:effectLst/>
                            <a:latin typeface="Cambria Math" panose="02040503050406030204" pitchFamily="18" charset="0"/>
                            <a:ea typeface="Times New Roman" panose="02020603050405020304" pitchFamily="18" charset="0"/>
                          </a:rPr>
                          <m:t>2</m:t>
                        </m:r>
                      </m:sup>
                    </m:sSup>
                  </m:oMath>
                </a14:m>
                <a:r>
                  <a:rPr lang="en-US" sz="2400" dirty="0">
                    <a:effectLst/>
                    <a:latin typeface="Times New Roman" panose="02020603050405020304" pitchFamily="18" charset="0"/>
                    <a:ea typeface="Times New Roman" panose="02020603050405020304" pitchFamily="18" charset="0"/>
                  </a:rPr>
                  <a:t>.</a:t>
                </a:r>
                <a14:m>
                  <m:oMath xmlns:m="http://schemas.openxmlformats.org/officeDocument/2006/math">
                    <m:sSup>
                      <m:sSupPr>
                        <m:ctrlPr>
                          <a:rPr lang="en-IN" sz="2400" i="1">
                            <a:effectLst/>
                            <a:latin typeface="Cambria Math" panose="02040503050406030204" pitchFamily="18" charset="0"/>
                            <a:ea typeface="Times New Roman" panose="02020603050405020304" pitchFamily="18" charset="0"/>
                          </a:rPr>
                        </m:ctrlPr>
                      </m:sSupPr>
                      <m:e>
                        <m:r>
                          <a:rPr lang="en-US" sz="2400" i="1">
                            <a:effectLst/>
                            <a:latin typeface="Cambria Math" panose="02040503050406030204" pitchFamily="18" charset="0"/>
                            <a:ea typeface="Times New Roman" panose="02020603050405020304" pitchFamily="18" charset="0"/>
                          </a:rPr>
                          <m:t>𝑔</m:t>
                        </m:r>
                      </m:e>
                      <m:sup>
                        <m:r>
                          <a:rPr lang="en-US" sz="2400" i="1">
                            <a:effectLst/>
                            <a:latin typeface="Cambria Math" panose="02040503050406030204" pitchFamily="18" charset="0"/>
                            <a:ea typeface="Times New Roman" panose="02020603050405020304" pitchFamily="18" charset="0"/>
                          </a:rPr>
                          <m:t>𝐻</m:t>
                        </m:r>
                        <m:r>
                          <a:rPr lang="en-US" sz="2400" i="1">
                            <a:effectLst/>
                            <a:latin typeface="Cambria Math" panose="02040503050406030204" pitchFamily="18" charset="0"/>
                            <a:ea typeface="Times New Roman" panose="02020603050405020304" pitchFamily="18" charset="0"/>
                          </a:rPr>
                          <m:t>3</m:t>
                        </m:r>
                        <m:d>
                          <m:dPr>
                            <m:ctrlPr>
                              <a:rPr lang="en-IN" sz="2400" i="1">
                                <a:effectLst/>
                                <a:latin typeface="Cambria Math" panose="02040503050406030204" pitchFamily="18" charset="0"/>
                                <a:ea typeface="Times New Roman" panose="02020603050405020304" pitchFamily="18" charset="0"/>
                              </a:rPr>
                            </m:ctrlPr>
                          </m:dPr>
                          <m:e>
                            <m:sSubSup>
                              <m:sSubSupPr>
                                <m:ctrlPr>
                                  <a:rPr lang="en-IN" sz="2400" i="1">
                                    <a:effectLst/>
                                    <a:latin typeface="Cambria Math" panose="02040503050406030204" pitchFamily="18" charset="0"/>
                                    <a:ea typeface="Times New Roman" panose="02020603050405020304" pitchFamily="18" charset="0"/>
                                  </a:rPr>
                                </m:ctrlPr>
                              </m:sSubSupPr>
                              <m:e>
                                <m:r>
                                  <a:rPr lang="en-US" sz="2400" i="1">
                                    <a:effectLst/>
                                    <a:latin typeface="Cambria Math" panose="02040503050406030204" pitchFamily="18" charset="0"/>
                                    <a:ea typeface="Times New Roman" panose="02020603050405020304" pitchFamily="18" charset="0"/>
                                  </a:rPr>
                                  <m:t>𝑝𝐾</m:t>
                                </m:r>
                              </m:e>
                              <m:sub>
                                <m:sSub>
                                  <m:sSubPr>
                                    <m:ctrlPr>
                                      <a:rPr lang="en-IN" sz="2400" i="1">
                                        <a:effectLst/>
                                        <a:latin typeface="Cambria Math" panose="02040503050406030204" pitchFamily="18" charset="0"/>
                                        <a:ea typeface="Times New Roman" panose="02020603050405020304" pitchFamily="18" charset="0"/>
                                      </a:rPr>
                                    </m:ctrlPr>
                                  </m:sSubPr>
                                  <m:e>
                                    <m:r>
                                      <a:rPr lang="en-US" sz="2400" i="1">
                                        <a:effectLst/>
                                        <a:latin typeface="Cambria Math" panose="02040503050406030204" pitchFamily="18" charset="0"/>
                                        <a:ea typeface="Times New Roman" panose="02020603050405020304" pitchFamily="18" charset="0"/>
                                      </a:rPr>
                                      <m:t>𝑅</m:t>
                                    </m:r>
                                  </m:e>
                                  <m:sub>
                                    <m:r>
                                      <a:rPr lang="en-US" sz="2400" i="1">
                                        <a:effectLst/>
                                        <a:latin typeface="Cambria Math" panose="02040503050406030204" pitchFamily="18" charset="0"/>
                                        <a:ea typeface="Times New Roman" panose="02020603050405020304" pitchFamily="18" charset="0"/>
                                      </a:rPr>
                                      <m:t>1</m:t>
                                    </m:r>
                                  </m:sub>
                                </m:sSub>
                              </m:sub>
                              <m:sup>
                                <m:sSub>
                                  <m:sSubPr>
                                    <m:ctrlPr>
                                      <a:rPr lang="en-IN" sz="2400" i="1">
                                        <a:effectLst/>
                                        <a:latin typeface="Cambria Math" panose="02040503050406030204" pitchFamily="18" charset="0"/>
                                        <a:ea typeface="Times New Roman" panose="02020603050405020304" pitchFamily="18" charset="0"/>
                                      </a:rPr>
                                    </m:ctrlPr>
                                  </m:sSubPr>
                                  <m:e>
                                    <m:r>
                                      <a:rPr lang="en-US" sz="2400" i="1">
                                        <a:effectLst/>
                                        <a:latin typeface="Cambria Math" panose="02040503050406030204" pitchFamily="18" charset="0"/>
                                        <a:ea typeface="Times New Roman" panose="02020603050405020304" pitchFamily="18" charset="0"/>
                                      </a:rPr>
                                      <m:t>𝑠𝐾</m:t>
                                    </m:r>
                                  </m:e>
                                  <m:sub>
                                    <m:r>
                                      <a:rPr lang="en-US" sz="2400" i="1">
                                        <a:effectLst/>
                                        <a:latin typeface="Cambria Math" panose="02040503050406030204" pitchFamily="18" charset="0"/>
                                        <a:ea typeface="Times New Roman" panose="02020603050405020304" pitchFamily="18" charset="0"/>
                                      </a:rPr>
                                      <m:t>𝑆</m:t>
                                    </m:r>
                                  </m:sub>
                                </m:sSub>
                              </m:sup>
                            </m:sSubSup>
                          </m:e>
                        </m:d>
                        <m:r>
                          <a:rPr lang="en-US" sz="2400" i="1">
                            <a:effectLst/>
                            <a:latin typeface="Cambria Math" panose="02040503050406030204" pitchFamily="18" charset="0"/>
                            <a:ea typeface="Times New Roman" panose="02020603050405020304" pitchFamily="18" charset="0"/>
                          </a:rPr>
                          <m:t>.</m:t>
                        </m:r>
                        <m:r>
                          <a:rPr lang="en-US" sz="2400" i="1">
                            <a:effectLst/>
                            <a:latin typeface="Cambria Math" panose="02040503050406030204" pitchFamily="18" charset="0"/>
                            <a:ea typeface="Times New Roman" panose="02020603050405020304" pitchFamily="18" charset="0"/>
                          </a:rPr>
                          <m:t>𝑟</m:t>
                        </m:r>
                        <m:r>
                          <a:rPr lang="en-US" sz="2400" i="1">
                            <a:effectLst/>
                            <a:latin typeface="Cambria Math" panose="02040503050406030204" pitchFamily="18" charset="0"/>
                            <a:ea typeface="Times New Roman" panose="02020603050405020304" pitchFamily="18" charset="0"/>
                          </a:rPr>
                          <m:t>1</m:t>
                        </m:r>
                      </m:sup>
                    </m:sSup>
                  </m:oMath>
                </a14:m>
                <a:endParaRPr lang="en-US" sz="2400" dirty="0">
                  <a:effectLst/>
                  <a:latin typeface="Times New Roman" panose="02020603050405020304" pitchFamily="18" charset="0"/>
                  <a:ea typeface="Times New Roman" panose="02020603050405020304" pitchFamily="18" charset="0"/>
                </a:endParaRPr>
              </a:p>
              <a:p>
                <a:pPr>
                  <a:lnSpc>
                    <a:spcPct val="150000"/>
                  </a:lnSpc>
                </a:pPr>
                <a:r>
                  <a:rPr lang="en-US" sz="2400" dirty="0">
                    <a:effectLst/>
                    <a:latin typeface="Times New Roman" panose="02020603050405020304" pitchFamily="18" charset="0"/>
                    <a:ea typeface="Times New Roman" panose="02020603050405020304" pitchFamily="18" charset="0"/>
                  </a:rPr>
                  <a:t>		 C</a:t>
                </a:r>
                <a:r>
                  <a:rPr lang="en-US" sz="2400" baseline="-25000" dirty="0">
                    <a:effectLst/>
                    <a:latin typeface="Times New Roman" panose="02020603050405020304" pitchFamily="18" charset="0"/>
                    <a:ea typeface="Times New Roman" panose="02020603050405020304" pitchFamily="18" charset="0"/>
                  </a:rPr>
                  <a:t>4</a:t>
                </a:r>
                <a:r>
                  <a:rPr lang="en-US" sz="2400" dirty="0">
                    <a:effectLst/>
                    <a:latin typeface="Times New Roman" panose="02020603050405020304" pitchFamily="18" charset="0"/>
                    <a:ea typeface="Times New Roman" panose="02020603050405020304" pitchFamily="18" charset="0"/>
                  </a:rPr>
                  <a:t> = </a:t>
                </a:r>
                <a14:m>
                  <m:oMath xmlns:m="http://schemas.openxmlformats.org/officeDocument/2006/math">
                    <m:sSup>
                      <m:sSupPr>
                        <m:ctrlPr>
                          <a:rPr lang="en-IN" sz="2400" i="1">
                            <a:effectLst/>
                            <a:latin typeface="Cambria Math" panose="02040503050406030204" pitchFamily="18" charset="0"/>
                            <a:ea typeface="Times New Roman" panose="02020603050405020304" pitchFamily="18" charset="0"/>
                          </a:rPr>
                        </m:ctrlPr>
                      </m:sSupPr>
                      <m:e>
                        <m:r>
                          <a:rPr lang="en-US" sz="2400" i="1">
                            <a:effectLst/>
                            <a:latin typeface="Cambria Math" panose="02040503050406030204" pitchFamily="18" charset="0"/>
                            <a:ea typeface="Times New Roman" panose="02020603050405020304" pitchFamily="18" charset="0"/>
                          </a:rPr>
                          <m:t>𝐻</m:t>
                        </m:r>
                        <m:r>
                          <a:rPr lang="en-US" sz="2400" i="1">
                            <a:effectLst/>
                            <a:latin typeface="Cambria Math" panose="02040503050406030204" pitchFamily="18" charset="0"/>
                            <a:ea typeface="Times New Roman" panose="02020603050405020304" pitchFamily="18" charset="0"/>
                          </a:rPr>
                          <m:t>4(</m:t>
                        </m:r>
                        <m:r>
                          <a:rPr lang="en-US" sz="2400" i="1">
                            <a:effectLst/>
                            <a:latin typeface="Cambria Math" panose="02040503050406030204" pitchFamily="18" charset="0"/>
                            <a:ea typeface="Times New Roman" panose="02020603050405020304" pitchFamily="18" charset="0"/>
                          </a:rPr>
                          <m:t>𝑤</m:t>
                        </m:r>
                        <m:r>
                          <a:rPr lang="en-US" sz="2400" i="1">
                            <a:effectLst/>
                            <a:latin typeface="Cambria Math" panose="02040503050406030204" pitchFamily="18" charset="0"/>
                            <a:ea typeface="Times New Roman" panose="02020603050405020304" pitchFamily="18" charset="0"/>
                          </a:rPr>
                          <m:t>)</m:t>
                        </m:r>
                      </m:e>
                      <m:sup>
                        <m:r>
                          <a:rPr lang="en-US" sz="2400" i="1">
                            <a:effectLst/>
                            <a:latin typeface="Cambria Math" panose="02040503050406030204" pitchFamily="18" charset="0"/>
                            <a:ea typeface="Times New Roman" panose="02020603050405020304" pitchFamily="18" charset="0"/>
                          </a:rPr>
                          <m:t>𝑟</m:t>
                        </m:r>
                        <m:r>
                          <a:rPr lang="en-US" sz="2400" i="1">
                            <a:effectLst/>
                            <a:latin typeface="Cambria Math" panose="02040503050406030204" pitchFamily="18" charset="0"/>
                            <a:ea typeface="Times New Roman" panose="02020603050405020304" pitchFamily="18" charset="0"/>
                          </a:rPr>
                          <m:t>2</m:t>
                        </m:r>
                      </m:sup>
                    </m:sSup>
                  </m:oMath>
                </a14:m>
                <a:endParaRPr lang="en-US" sz="2400" dirty="0">
                  <a:effectLst/>
                  <a:latin typeface="Times New Roman" panose="02020603050405020304" pitchFamily="18" charset="0"/>
                  <a:ea typeface="Times New Roman" panose="02020603050405020304" pitchFamily="18" charset="0"/>
                </a:endParaRPr>
              </a:p>
              <a:p>
                <a:pPr>
                  <a:lnSpc>
                    <a:spcPct val="150000"/>
                  </a:lnSpc>
                </a:pPr>
                <a:r>
                  <a:rPr lang="en-US" sz="2400" dirty="0">
                    <a:effectLst/>
                    <a:latin typeface="Times New Roman" panose="02020603050405020304" pitchFamily="18" charset="0"/>
                    <a:ea typeface="Times New Roman" panose="02020603050405020304" pitchFamily="18" charset="0"/>
                  </a:rPr>
                  <a:t>		 C</a:t>
                </a:r>
                <a:r>
                  <a:rPr lang="en-US" sz="2400" baseline="-25000" dirty="0">
                    <a:effectLst/>
                    <a:latin typeface="Times New Roman" panose="02020603050405020304" pitchFamily="18" charset="0"/>
                    <a:ea typeface="Times New Roman" panose="02020603050405020304" pitchFamily="18" charset="0"/>
                  </a:rPr>
                  <a:t>5</a:t>
                </a:r>
                <a:r>
                  <a:rPr lang="en-US" sz="2400" dirty="0">
                    <a:effectLst/>
                    <a:latin typeface="Times New Roman" panose="02020603050405020304" pitchFamily="18" charset="0"/>
                    <a:ea typeface="Times New Roman" panose="02020603050405020304" pitchFamily="18" charset="0"/>
                  </a:rPr>
                  <a:t> =</a:t>
                </a:r>
                <a14:m>
                  <m:oMath xmlns:m="http://schemas.openxmlformats.org/officeDocument/2006/math">
                    <m:sSup>
                      <m:sSupPr>
                        <m:ctrlPr>
                          <a:rPr lang="en-IN" sz="2400" i="1">
                            <a:effectLst/>
                            <a:latin typeface="Cambria Math" panose="02040503050406030204" pitchFamily="18" charset="0"/>
                            <a:ea typeface="Times New Roman" panose="02020603050405020304" pitchFamily="18" charset="0"/>
                          </a:rPr>
                        </m:ctrlPr>
                      </m:sSupPr>
                      <m:e>
                        <m:r>
                          <a:rPr lang="en-US" sz="2400" b="0" i="1" smtClean="0">
                            <a:effectLst/>
                            <a:latin typeface="Cambria Math" panose="02040503050406030204" pitchFamily="18" charset="0"/>
                            <a:ea typeface="Times New Roman" panose="02020603050405020304" pitchFamily="18" charset="0"/>
                          </a:rPr>
                          <m:t> </m:t>
                        </m:r>
                        <m:r>
                          <a:rPr lang="en-US" sz="2400" i="1">
                            <a:effectLst/>
                            <a:latin typeface="Cambria Math" panose="02040503050406030204" pitchFamily="18" charset="0"/>
                            <a:ea typeface="Times New Roman" panose="02020603050405020304" pitchFamily="18" charset="0"/>
                          </a:rPr>
                          <m:t>𝐻</m:t>
                        </m:r>
                        <m:r>
                          <a:rPr lang="en-US" sz="2400" i="1">
                            <a:effectLst/>
                            <a:latin typeface="Cambria Math" panose="02040503050406030204" pitchFamily="18" charset="0"/>
                            <a:ea typeface="Times New Roman" panose="02020603050405020304" pitchFamily="18" charset="0"/>
                          </a:rPr>
                          <m:t>(</m:t>
                        </m:r>
                        <m:sSub>
                          <m:sSubPr>
                            <m:ctrlPr>
                              <a:rPr lang="en-IN" sz="2400" i="1">
                                <a:effectLst/>
                                <a:latin typeface="Cambria Math" panose="02040503050406030204" pitchFamily="18" charset="0"/>
                                <a:ea typeface="Times New Roman" panose="02020603050405020304" pitchFamily="18" charset="0"/>
                              </a:rPr>
                            </m:ctrlPr>
                          </m:sSubPr>
                          <m:e>
                            <m:r>
                              <a:rPr lang="en-US" sz="2400" i="1">
                                <a:effectLst/>
                                <a:latin typeface="Cambria Math" panose="02040503050406030204" pitchFamily="18" charset="0"/>
                                <a:ea typeface="Times New Roman" panose="02020603050405020304" pitchFamily="18" charset="0"/>
                              </a:rPr>
                              <m:t>𝐶</m:t>
                            </m:r>
                          </m:e>
                          <m:sub>
                            <m:r>
                              <a:rPr lang="en-US" sz="2400" i="1">
                                <a:effectLst/>
                                <a:latin typeface="Cambria Math" panose="02040503050406030204" pitchFamily="18" charset="0"/>
                                <a:ea typeface="Times New Roman" panose="02020603050405020304" pitchFamily="18" charset="0"/>
                              </a:rPr>
                              <m:t>1</m:t>
                            </m:r>
                          </m:sub>
                        </m:sSub>
                        <m:r>
                          <a:rPr lang="en-US" sz="2400" i="1">
                            <a:effectLst/>
                            <a:latin typeface="Cambria Math" panose="02040503050406030204" pitchFamily="18" charset="0"/>
                            <a:ea typeface="Times New Roman" panose="02020603050405020304" pitchFamily="18" charset="0"/>
                          </a:rPr>
                          <m:t>, </m:t>
                        </m:r>
                        <m:sSub>
                          <m:sSubPr>
                            <m:ctrlPr>
                              <a:rPr lang="en-IN" sz="2400" i="1">
                                <a:effectLst/>
                                <a:latin typeface="Cambria Math" panose="02040503050406030204" pitchFamily="18" charset="0"/>
                                <a:ea typeface="Times New Roman" panose="02020603050405020304" pitchFamily="18" charset="0"/>
                              </a:rPr>
                            </m:ctrlPr>
                          </m:sSubPr>
                          <m:e>
                            <m:r>
                              <a:rPr lang="en-US" sz="2400" i="1">
                                <a:effectLst/>
                                <a:latin typeface="Cambria Math" panose="02040503050406030204" pitchFamily="18" charset="0"/>
                                <a:ea typeface="Times New Roman" panose="02020603050405020304" pitchFamily="18" charset="0"/>
                              </a:rPr>
                              <m:t>𝐶</m:t>
                            </m:r>
                          </m:e>
                          <m:sub>
                            <m:r>
                              <a:rPr lang="en-US" sz="2400" i="1">
                                <a:effectLst/>
                                <a:latin typeface="Cambria Math" panose="02040503050406030204" pitchFamily="18" charset="0"/>
                                <a:ea typeface="Times New Roman" panose="02020603050405020304" pitchFamily="18" charset="0"/>
                              </a:rPr>
                              <m:t>2</m:t>
                            </m:r>
                          </m:sub>
                        </m:sSub>
                        <m:r>
                          <a:rPr lang="en-US" sz="2400" i="1">
                            <a:effectLst/>
                            <a:latin typeface="Cambria Math" panose="02040503050406030204" pitchFamily="18" charset="0"/>
                            <a:ea typeface="Times New Roman" panose="02020603050405020304" pitchFamily="18" charset="0"/>
                          </a:rPr>
                          <m:t>, </m:t>
                        </m:r>
                        <m:sSub>
                          <m:sSubPr>
                            <m:ctrlPr>
                              <a:rPr lang="en-IN" sz="2400" i="1">
                                <a:effectLst/>
                                <a:latin typeface="Cambria Math" panose="02040503050406030204" pitchFamily="18" charset="0"/>
                                <a:ea typeface="Times New Roman" panose="02020603050405020304" pitchFamily="18" charset="0"/>
                              </a:rPr>
                            </m:ctrlPr>
                          </m:sSubPr>
                          <m:e>
                            <m:r>
                              <a:rPr lang="en-US" sz="2400" i="1">
                                <a:effectLst/>
                                <a:latin typeface="Cambria Math" panose="02040503050406030204" pitchFamily="18" charset="0"/>
                                <a:ea typeface="Times New Roman" panose="02020603050405020304" pitchFamily="18" charset="0"/>
                              </a:rPr>
                              <m:t>𝐶</m:t>
                            </m:r>
                          </m:e>
                          <m:sub>
                            <m:r>
                              <a:rPr lang="en-US" sz="2400" i="1">
                                <a:effectLst/>
                                <a:latin typeface="Cambria Math" panose="02040503050406030204" pitchFamily="18" charset="0"/>
                                <a:ea typeface="Times New Roman" panose="02020603050405020304" pitchFamily="18" charset="0"/>
                              </a:rPr>
                              <m:t>3</m:t>
                            </m:r>
                          </m:sub>
                        </m:sSub>
                        <m:r>
                          <a:rPr lang="en-US" sz="2400" i="1">
                            <a:effectLst/>
                            <a:latin typeface="Cambria Math" panose="02040503050406030204" pitchFamily="18" charset="0"/>
                            <a:ea typeface="Times New Roman" panose="02020603050405020304" pitchFamily="18" charset="0"/>
                          </a:rPr>
                          <m:t>, </m:t>
                        </m:r>
                        <m:sSub>
                          <m:sSubPr>
                            <m:ctrlPr>
                              <a:rPr lang="en-IN" sz="2400" i="1">
                                <a:effectLst/>
                                <a:latin typeface="Cambria Math" panose="02040503050406030204" pitchFamily="18" charset="0"/>
                                <a:ea typeface="Times New Roman" panose="02020603050405020304" pitchFamily="18" charset="0"/>
                              </a:rPr>
                            </m:ctrlPr>
                          </m:sSubPr>
                          <m:e>
                            <m:r>
                              <a:rPr lang="en-US" sz="2400" i="1">
                                <a:effectLst/>
                                <a:latin typeface="Cambria Math" panose="02040503050406030204" pitchFamily="18" charset="0"/>
                                <a:ea typeface="Times New Roman" panose="02020603050405020304" pitchFamily="18" charset="0"/>
                              </a:rPr>
                              <m:t>𝐶</m:t>
                            </m:r>
                          </m:e>
                          <m:sub>
                            <m:r>
                              <a:rPr lang="en-US" sz="2400" i="1">
                                <a:effectLst/>
                                <a:latin typeface="Cambria Math" panose="02040503050406030204" pitchFamily="18" charset="0"/>
                                <a:ea typeface="Times New Roman" panose="02020603050405020304" pitchFamily="18" charset="0"/>
                              </a:rPr>
                              <m:t>4</m:t>
                            </m:r>
                          </m:sub>
                        </m:sSub>
                        <m:r>
                          <a:rPr lang="en-US" sz="2400" i="1">
                            <a:effectLst/>
                            <a:latin typeface="Cambria Math" panose="02040503050406030204" pitchFamily="18" charset="0"/>
                            <a:ea typeface="Times New Roman" panose="02020603050405020304" pitchFamily="18" charset="0"/>
                          </a:rPr>
                          <m:t>)</m:t>
                        </m:r>
                      </m:e>
                      <m:sup>
                        <m:r>
                          <a:rPr lang="en-US" sz="2400" i="1">
                            <a:effectLst/>
                            <a:latin typeface="Cambria Math" panose="02040503050406030204" pitchFamily="18" charset="0"/>
                            <a:ea typeface="Times New Roman" panose="02020603050405020304" pitchFamily="18" charset="0"/>
                          </a:rPr>
                          <m:t>𝑟</m:t>
                        </m:r>
                        <m:r>
                          <a:rPr lang="en-US" sz="2400" i="1">
                            <a:effectLst/>
                            <a:latin typeface="Cambria Math" panose="02040503050406030204" pitchFamily="18" charset="0"/>
                            <a:ea typeface="Times New Roman" panose="02020603050405020304" pitchFamily="18" charset="0"/>
                          </a:rPr>
                          <m:t>1</m:t>
                        </m:r>
                      </m:sup>
                    </m:sSup>
                  </m:oMath>
                </a14:m>
                <a:r>
                  <a:rPr lang="en-US" sz="2400" dirty="0">
                    <a:latin typeface="Times New Roman" panose="02020603050405020304" pitchFamily="18" charset="0"/>
                    <a:cs typeface="Times New Roman" panose="02020603050405020304" pitchFamily="18" charset="0"/>
                  </a:rPr>
                  <a:t>         </a:t>
                </a:r>
              </a:p>
              <a:p>
                <a:endParaRPr lang="en-US" sz="2400" b="1" dirty="0">
                  <a:latin typeface="Times New Roman" panose="02020603050405020304" pitchFamily="18"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FA92E20F-2700-EB04-DB88-D6DC3E51D7D7}"/>
                  </a:ext>
                </a:extLst>
              </p:cNvPr>
              <p:cNvSpPr txBox="1">
                <a:spLocks noRot="1" noChangeAspect="1" noMove="1" noResize="1" noEditPoints="1" noAdjustHandles="1" noChangeArrowheads="1" noChangeShapeType="1" noTextEdit="1"/>
              </p:cNvSpPr>
              <p:nvPr/>
            </p:nvSpPr>
            <p:spPr>
              <a:xfrm>
                <a:off x="429397" y="1107387"/>
                <a:ext cx="10938819" cy="2742995"/>
              </a:xfrm>
              <a:prstGeom prst="rect">
                <a:avLst/>
              </a:prstGeom>
              <a:blipFill>
                <a:blip r:embed="rId2"/>
                <a:stretch>
                  <a:fillRect/>
                </a:stretch>
              </a:blipFill>
            </p:spPr>
            <p:txBody>
              <a:bodyPr/>
              <a:lstStyle/>
              <a:p>
                <a:r>
                  <a:rPr lang="en-IN">
                    <a:noFill/>
                  </a:rPr>
                  <a:t> </a:t>
                </a:r>
              </a:p>
            </p:txBody>
          </p:sp>
        </mc:Fallback>
      </mc:AlternateContent>
      <p:sp>
        <p:nvSpPr>
          <p:cNvPr id="5" name="TextBox 4">
            <a:extLst>
              <a:ext uri="{FF2B5EF4-FFF2-40B4-BE49-F238E27FC236}">
                <a16:creationId xmlns:a16="http://schemas.microsoft.com/office/drawing/2014/main" id="{9901A81F-0E41-642C-D06D-874CC6EB8AE3}"/>
              </a:ext>
            </a:extLst>
          </p:cNvPr>
          <p:cNvSpPr txBox="1"/>
          <p:nvPr/>
        </p:nvSpPr>
        <p:spPr>
          <a:xfrm>
            <a:off x="429397" y="368723"/>
            <a:ext cx="6098058" cy="738664"/>
          </a:xfrm>
          <a:prstGeom prst="rect">
            <a:avLst/>
          </a:prstGeom>
          <a:noFill/>
        </p:spPr>
        <p:txBody>
          <a:bodyPr wrap="square">
            <a:spAutoFit/>
          </a:bodyPr>
          <a:lstStyle/>
          <a:p>
            <a:r>
              <a:rPr lang="en-US" sz="2400" b="1" dirty="0">
                <a:solidFill>
                  <a:srgbClr val="0070C0"/>
                </a:solidFill>
                <a:latin typeface="Times New Roman" panose="02020603050405020304" charset="0"/>
                <a:cs typeface="Times New Roman" panose="02020603050405020304" charset="0"/>
              </a:rPr>
              <a:t>ALGORITHM DESCRIPTION (</a:t>
            </a:r>
            <a:r>
              <a:rPr lang="en-US" sz="2400" b="1" dirty="0" smtClean="0">
                <a:solidFill>
                  <a:srgbClr val="0070C0"/>
                </a:solidFill>
                <a:latin typeface="Times New Roman" panose="02020603050405020304" charset="0"/>
                <a:cs typeface="Times New Roman" panose="02020603050405020304" charset="0"/>
              </a:rPr>
              <a:t>Contd.)</a:t>
            </a:r>
            <a:endParaRPr lang="en-US" sz="2400" b="1" dirty="0">
              <a:solidFill>
                <a:srgbClr val="0070C0"/>
              </a:solidFill>
              <a:latin typeface="Times New Roman" panose="02020603050405020304" charset="0"/>
              <a:cs typeface="Times New Roman" panose="02020603050405020304" charset="0"/>
            </a:endParaRPr>
          </a:p>
          <a:p>
            <a:endParaRPr lang="en-US" sz="1800" b="1" dirty="0">
              <a:solidFill>
                <a:srgbClr val="0070C0"/>
              </a:solidFill>
              <a:latin typeface="Times New Roman" panose="02020603050405020304" charset="0"/>
              <a:cs typeface="Times New Roman" panose="02020603050405020304" charset="0"/>
            </a:endParaRPr>
          </a:p>
        </p:txBody>
      </p:sp>
    </p:spTree>
    <p:extLst>
      <p:ext uri="{BB962C8B-B14F-4D97-AF65-F5344CB8AC3E}">
        <p14:creationId xmlns:p14="http://schemas.microsoft.com/office/powerpoint/2010/main" val="28717189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455" y="276694"/>
            <a:ext cx="11335090" cy="6370975"/>
          </a:xfrm>
          <a:prstGeom prst="rect">
            <a:avLst/>
          </a:prstGeom>
        </p:spPr>
        <p:txBody>
          <a:bodyPr wrap="square">
            <a:spAutoFit/>
          </a:bodyPr>
          <a:lstStyle/>
          <a:p>
            <a:r>
              <a:rPr lang="en-US" sz="2400" b="1" dirty="0">
                <a:solidFill>
                  <a:srgbClr val="0070C0"/>
                </a:solidFill>
                <a:latin typeface="Times New Roman" panose="02020603050405020304" charset="0"/>
                <a:cs typeface="Times New Roman" panose="02020603050405020304" charset="0"/>
              </a:rPr>
              <a:t>ALGORITHM DESCRIPTION (</a:t>
            </a:r>
            <a:r>
              <a:rPr lang="en-US" sz="2400" b="1" dirty="0" smtClean="0">
                <a:solidFill>
                  <a:srgbClr val="0070C0"/>
                </a:solidFill>
                <a:latin typeface="Times New Roman" panose="02020603050405020304" charset="0"/>
                <a:cs typeface="Times New Roman" panose="02020603050405020304" charset="0"/>
              </a:rPr>
              <a:t>Contd.)</a:t>
            </a:r>
            <a:endParaRPr lang="en-US" sz="2400" b="1" dirty="0">
              <a:solidFill>
                <a:srgbClr val="0070C0"/>
              </a:solidFill>
              <a:latin typeface="Times New Roman" panose="02020603050405020304" charset="0"/>
              <a:cs typeface="Times New Roman" panose="02020603050405020304" charset="0"/>
            </a:endParaRPr>
          </a:p>
          <a:p>
            <a:endParaRPr lang="en-US" sz="2400" b="1" dirty="0">
              <a:solidFill>
                <a:srgbClr val="0070C0"/>
              </a:solidFill>
              <a:latin typeface="Times New Roman" panose="02020603050405020304" charset="0"/>
              <a:cs typeface="Times New Roman" panose="02020603050405020304" charset="0"/>
            </a:endParaRPr>
          </a:p>
          <a:p>
            <a:pPr>
              <a:lnSpc>
                <a:spcPct val="150000"/>
              </a:lnSpc>
            </a:pPr>
            <a:r>
              <a:rPr lang="en-US" sz="2400" b="1" dirty="0">
                <a:latin typeface="Times New Roman" panose="02020603050405020304" pitchFamily="18" charset="0"/>
                <a:cs typeface="Times New Roman" panose="02020603050405020304" pitchFamily="18" charset="0"/>
              </a:rPr>
              <a:t>INSERT INDEX </a:t>
            </a:r>
          </a:p>
          <a:p>
            <a:pPr>
              <a:lnSpc>
                <a:spcPct val="150000"/>
              </a:lnSpc>
            </a:pPr>
            <a:r>
              <a:rPr lang="en-US" sz="2400" b="1" dirty="0">
                <a:latin typeface="Times New Roman" panose="02020603050405020304" pitchFamily="18" charset="0"/>
                <a:cs typeface="Times New Roman" panose="02020603050405020304" pitchFamily="18" charset="0"/>
              </a:rPr>
              <a:t>Input:</a:t>
            </a:r>
            <a:r>
              <a:rPr lang="en-US" sz="2400" dirty="0">
                <a:latin typeface="Times New Roman" panose="02020603050405020304" pitchFamily="18" charset="0"/>
                <a:cs typeface="Times New Roman" panose="02020603050405020304" pitchFamily="18" charset="0"/>
              </a:rPr>
              <a:t> C, H </a:t>
            </a:r>
          </a:p>
          <a:p>
            <a:pPr>
              <a:lnSpc>
                <a:spcPct val="150000"/>
              </a:lnSpc>
            </a:pPr>
            <a:r>
              <a:rPr lang="en-US" sz="2400" b="1" dirty="0">
                <a:latin typeface="Times New Roman" panose="02020603050405020304" pitchFamily="18" charset="0"/>
                <a:cs typeface="Times New Roman" panose="02020603050405020304" pitchFamily="18" charset="0"/>
              </a:rPr>
              <a:t>Output: </a:t>
            </a:r>
            <a:r>
              <a:rPr lang="en-US" sz="2400" dirty="0">
                <a:latin typeface="Times New Roman" panose="02020603050405020304" pitchFamily="18" charset="0"/>
                <a:cs typeface="Times New Roman" panose="02020603050405020304" pitchFamily="18" charset="0"/>
              </a:rPr>
              <a:t>H </a:t>
            </a:r>
          </a:p>
          <a:p>
            <a:pPr>
              <a:lnSpc>
                <a:spcPct val="150000"/>
              </a:lnSpc>
            </a:pPr>
            <a:r>
              <a:rPr lang="en-US" sz="2400" b="1" dirty="0">
                <a:latin typeface="Times New Roman" panose="02020603050405020304" pitchFamily="18" charset="0"/>
                <a:cs typeface="Times New Roman" panose="02020603050405020304" pitchFamily="18" charset="0"/>
              </a:rPr>
              <a:t>Algorithm:</a:t>
            </a:r>
          </a:p>
          <a:p>
            <a:pPr marL="457200" indent="-4572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Generate the inverted index</a:t>
            </a:r>
            <a:r>
              <a:rPr lang="en-US" sz="105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H = &lt;No., Label Cipher, Pointer &gt;</a:t>
            </a:r>
            <a:endParaRPr lang="en-US" sz="2400" dirty="0">
              <a:latin typeface="Times New Roman" panose="02020603050405020304" pitchFamily="18" charset="0"/>
              <a:cs typeface="Times New Roman" panose="02020603050405020304" pitchFamily="18" charset="0"/>
            </a:endParaRPr>
          </a:p>
          <a:p>
            <a:pPr marL="457200" indent="-4572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Set the </a:t>
            </a:r>
            <a:r>
              <a:rPr lang="en-US" sz="2400" dirty="0" err="1">
                <a:latin typeface="Times New Roman" panose="02020603050405020304" pitchFamily="18" charset="0"/>
                <a:cs typeface="Times New Roman" panose="02020603050405020304" pitchFamily="18" charset="0"/>
              </a:rPr>
              <a:t>ptr</a:t>
            </a:r>
            <a:r>
              <a:rPr lang="en-US" sz="2400" dirty="0">
                <a:latin typeface="Times New Roman" panose="02020603050405020304" pitchFamily="18" charset="0"/>
                <a:cs typeface="Times New Roman" panose="02020603050405020304" pitchFamily="18" charset="0"/>
              </a:rPr>
              <a:t> = H and </a:t>
            </a:r>
            <a:r>
              <a:rPr lang="en-US" sz="2400" dirty="0" err="1">
                <a:latin typeface="Times New Roman" panose="02020603050405020304" pitchFamily="18" charset="0"/>
                <a:cs typeface="Times New Roman" panose="02020603050405020304" pitchFamily="18" charset="0"/>
              </a:rPr>
              <a:t>iseql</a:t>
            </a:r>
            <a:r>
              <a:rPr lang="en-US" sz="2400" dirty="0">
                <a:latin typeface="Times New Roman" panose="02020603050405020304" pitchFamily="18" charset="0"/>
                <a:cs typeface="Times New Roman" panose="02020603050405020304" pitchFamily="18" charset="0"/>
              </a:rPr>
              <a:t>=0</a:t>
            </a:r>
            <a:endParaRPr lang="en-US" sz="2400" b="1" dirty="0">
              <a:solidFill>
                <a:srgbClr val="0070C0"/>
              </a:solidFill>
              <a:latin typeface="Times New Roman" panose="02020603050405020304" charset="0"/>
              <a:cs typeface="Times New Roman" panose="02020603050405020304" charset="0"/>
            </a:endParaRPr>
          </a:p>
          <a:p>
            <a:pPr marL="457200" indent="-4572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Compute while loop for the equality test and set the if condition, </a:t>
            </a:r>
          </a:p>
          <a:p>
            <a:pPr>
              <a:lnSpc>
                <a:spcPct val="150000"/>
              </a:lnSpc>
            </a:pPr>
            <a:r>
              <a:rPr lang="en-US" sz="2400" dirty="0">
                <a:latin typeface="Times New Roman" panose="02020603050405020304" pitchFamily="18" charset="0"/>
                <a:cs typeface="Times New Roman" panose="02020603050405020304" pitchFamily="18" charset="0"/>
              </a:rPr>
              <a:t> 	3.1. </a:t>
            </a:r>
            <a:r>
              <a:rPr lang="en-US" sz="2400" dirty="0" err="1">
                <a:latin typeface="Times New Roman" panose="02020603050405020304" pitchFamily="18" charset="0"/>
                <a:cs typeface="Times New Roman" panose="02020603050405020304" pitchFamily="18" charset="0"/>
              </a:rPr>
              <a:t>Iseql</a:t>
            </a:r>
            <a:r>
              <a:rPr lang="en-US" sz="2400" dirty="0">
                <a:latin typeface="Times New Roman" panose="02020603050405020304" pitchFamily="18" charset="0"/>
                <a:cs typeface="Times New Roman" panose="02020603050405020304" pitchFamily="18" charset="0"/>
              </a:rPr>
              <a:t> = equality Test (PP, </a:t>
            </a:r>
            <a:r>
              <a:rPr lang="en-US" sz="2400" dirty="0" err="1">
                <a:latin typeface="Times New Roman" panose="02020603050405020304" pitchFamily="18" charset="0"/>
                <a:cs typeface="Times New Roman" panose="02020603050405020304" pitchFamily="18" charset="0"/>
              </a:rPr>
              <a:t>ptr.LabelCipher</a:t>
            </a:r>
            <a:r>
              <a:rPr lang="en-US" sz="2400" dirty="0">
                <a:latin typeface="Times New Roman" panose="02020603050405020304" pitchFamily="18" charset="0"/>
                <a:cs typeface="Times New Roman" panose="02020603050405020304" pitchFamily="18" charset="0"/>
              </a:rPr>
              <a:t>, C) is true, return H. </a:t>
            </a:r>
          </a:p>
          <a:p>
            <a:pPr>
              <a:lnSpc>
                <a:spcPct val="150000"/>
              </a:lnSpc>
            </a:pPr>
            <a:r>
              <a:rPr lang="en-US" sz="2400" dirty="0">
                <a:latin typeface="Times New Roman" panose="02020603050405020304" pitchFamily="18" charset="0"/>
                <a:cs typeface="Times New Roman" panose="02020603050405020304" pitchFamily="18" charset="0"/>
              </a:rPr>
              <a:t>	3.2. Else move to </a:t>
            </a:r>
            <a:r>
              <a:rPr lang="en-US" sz="2400" dirty="0" err="1">
                <a:latin typeface="Times New Roman" panose="02020603050405020304" pitchFamily="18" charset="0"/>
                <a:cs typeface="Times New Roman" panose="02020603050405020304" pitchFamily="18" charset="0"/>
              </a:rPr>
              <a:t>ptr.nextnode</a:t>
            </a:r>
            <a:r>
              <a:rPr lang="en-US" sz="2400" dirty="0">
                <a:latin typeface="Times New Roman" panose="02020603050405020304" pitchFamily="18" charset="0"/>
                <a:cs typeface="Times New Roman" panose="02020603050405020304" pitchFamily="18" charset="0"/>
              </a:rPr>
              <a:t> </a:t>
            </a:r>
          </a:p>
          <a:p>
            <a:pPr>
              <a:lnSpc>
                <a:spcPct val="150000"/>
              </a:lnSpc>
            </a:pPr>
            <a:r>
              <a:rPr lang="en-US" sz="2400" dirty="0">
                <a:latin typeface="Times New Roman" panose="02020603050405020304" pitchFamily="18" charset="0"/>
                <a:cs typeface="Times New Roman" panose="02020603050405020304" pitchFamily="18" charset="0"/>
              </a:rPr>
              <a:t>4.   Insert the C into </a:t>
            </a:r>
            <a:r>
              <a:rPr lang="en-US" sz="2400" dirty="0" err="1">
                <a:latin typeface="Times New Roman" panose="02020603050405020304" pitchFamily="18" charset="0"/>
                <a:cs typeface="Times New Roman" panose="02020603050405020304" pitchFamily="18" charset="0"/>
              </a:rPr>
              <a:t>ptr.Pointer</a:t>
            </a:r>
            <a:r>
              <a:rPr lang="en-US"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883320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4784" y="360486"/>
            <a:ext cx="11025553" cy="6740307"/>
          </a:xfrm>
          <a:prstGeom prst="rect">
            <a:avLst/>
          </a:prstGeom>
        </p:spPr>
        <p:txBody>
          <a:bodyPr wrap="square">
            <a:spAutoFit/>
          </a:bodyPr>
          <a:lstStyle/>
          <a:p>
            <a:r>
              <a:rPr lang="en-IN" sz="2400" b="1" dirty="0">
                <a:solidFill>
                  <a:schemeClr val="accent1">
                    <a:lumMod val="75000"/>
                  </a:schemeClr>
                </a:solidFill>
                <a:latin typeface="Times New Roman" panose="02020603050405020304" pitchFamily="18" charset="0"/>
                <a:cs typeface="Times New Roman" panose="02020603050405020304" pitchFamily="18" charset="0"/>
              </a:rPr>
              <a:t>OVERVIEW</a:t>
            </a:r>
          </a:p>
          <a:p>
            <a:pPr marL="1714500" lvl="3"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Introduction</a:t>
            </a:r>
          </a:p>
          <a:p>
            <a:pPr marL="1714500" lvl="3"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Abstract</a:t>
            </a:r>
          </a:p>
          <a:p>
            <a:pPr marL="1714500" lvl="3"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Literature Survey</a:t>
            </a:r>
          </a:p>
          <a:p>
            <a:pPr marL="1714500" lvl="3"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Problem Statement</a:t>
            </a:r>
          </a:p>
          <a:p>
            <a:pPr marL="1714500" lvl="3"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Objectives</a:t>
            </a:r>
          </a:p>
          <a:p>
            <a:pPr marL="1714500" lvl="3"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Scope</a:t>
            </a:r>
          </a:p>
          <a:p>
            <a:pPr marL="1714500" lvl="3"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System Architecture</a:t>
            </a:r>
          </a:p>
          <a:p>
            <a:pPr marL="1714500" lvl="3"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System Model</a:t>
            </a:r>
          </a:p>
          <a:p>
            <a:pPr marL="1714500" lvl="3"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Module Description</a:t>
            </a:r>
          </a:p>
          <a:p>
            <a:pPr marL="1714500" lvl="3"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Algorithm Description</a:t>
            </a:r>
          </a:p>
          <a:p>
            <a:pPr marL="1714500" lvl="3"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UML Diagrams</a:t>
            </a:r>
          </a:p>
          <a:p>
            <a:pPr marL="1714500" lvl="3"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Implementation</a:t>
            </a:r>
          </a:p>
          <a:p>
            <a:pPr marL="1714500" lvl="3"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Performance Analysis</a:t>
            </a:r>
          </a:p>
          <a:p>
            <a:pPr marL="1714500" lvl="3"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Conclusion </a:t>
            </a:r>
          </a:p>
          <a:p>
            <a:pPr marL="1714500" lvl="3"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Future Works</a:t>
            </a:r>
          </a:p>
          <a:p>
            <a:pPr marL="1714500" lvl="3"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References</a:t>
            </a:r>
          </a:p>
          <a:p>
            <a:endParaRPr lang="en-IN" sz="2400" b="1"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72689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463455" y="1209509"/>
                <a:ext cx="11265089" cy="5082610"/>
              </a:xfrm>
              <a:prstGeom prst="rect">
                <a:avLst/>
              </a:prstGeom>
            </p:spPr>
            <p:txBody>
              <a:bodyPr wrap="square">
                <a:spAutoFit/>
              </a:bodyPr>
              <a:lstStyle/>
              <a:p>
                <a:pPr>
                  <a:lnSpc>
                    <a:spcPct val="150000"/>
                  </a:lnSpc>
                </a:pPr>
                <a:r>
                  <a:rPr lang="en-US" sz="2400" b="1" dirty="0">
                    <a:latin typeface="Times New Roman" panose="02020603050405020304" charset="0"/>
                    <a:cs typeface="Times New Roman" panose="02020603050405020304" charset="0"/>
                  </a:rPr>
                  <a:t>TRAPDOOR GENERATION AND SEARCHING</a:t>
                </a:r>
              </a:p>
              <a:p>
                <a:pPr>
                  <a:lnSpc>
                    <a:spcPct val="150000"/>
                  </a:lnSpc>
                </a:pPr>
                <a:r>
                  <a:rPr lang="en-US" sz="2400" b="1" dirty="0">
                    <a:latin typeface="Times New Roman" panose="02020603050405020304" pitchFamily="18" charset="0"/>
                    <a:cs typeface="Times New Roman" panose="02020603050405020304" pitchFamily="18" charset="0"/>
                  </a:rPr>
                  <a:t>Input   :</a:t>
                </a:r>
                <a:r>
                  <a:rPr lang="en-US" sz="2400" dirty="0">
                    <a:latin typeface="Times New Roman" panose="02020603050405020304" pitchFamily="18" charset="0"/>
                    <a:cs typeface="Times New Roman" panose="02020603050405020304" pitchFamily="18" charset="0"/>
                  </a:rPr>
                  <a:t> Cipher text C and keyword .</a:t>
                </a:r>
              </a:p>
              <a:p>
                <a:pPr>
                  <a:lnSpc>
                    <a:spcPct val="150000"/>
                  </a:lnSpc>
                </a:pPr>
                <a:r>
                  <a:rPr lang="en-US" sz="2400" b="1" dirty="0">
                    <a:latin typeface="Times New Roman" panose="02020603050405020304" pitchFamily="18" charset="0"/>
                    <a:cs typeface="Times New Roman" panose="02020603050405020304" pitchFamily="18" charset="0"/>
                  </a:rPr>
                  <a:t>Output : </a:t>
                </a:r>
                <a:r>
                  <a:rPr lang="en-US" sz="2400" dirty="0">
                    <a:latin typeface="Times New Roman" panose="02020603050405020304" pitchFamily="18" charset="0"/>
                    <a:cs typeface="Times New Roman" panose="02020603050405020304" pitchFamily="18" charset="0"/>
                  </a:rPr>
                  <a:t>Constant size Trapdoor, Test. </a:t>
                </a:r>
              </a:p>
              <a:p>
                <a:pPr>
                  <a:lnSpc>
                    <a:spcPct val="150000"/>
                  </a:lnSpc>
                </a:pPr>
                <a:r>
                  <a:rPr lang="en-US" sz="2400" b="1" dirty="0">
                    <a:latin typeface="Times New Roman" panose="02020603050405020304" pitchFamily="18" charset="0"/>
                    <a:cs typeface="Times New Roman" panose="02020603050405020304" pitchFamily="18" charset="0"/>
                  </a:rPr>
                  <a:t>Algorithm:</a:t>
                </a:r>
                <a:endParaRPr lang="en-US" sz="2400" dirty="0">
                  <a:solidFill>
                    <a:srgbClr val="0070C0"/>
                  </a:solidFill>
                  <a:latin typeface="Times New Roman" panose="02020603050405020304" charset="0"/>
                  <a:cs typeface="Times New Roman" panose="02020603050405020304" charset="0"/>
                </a:endParaRPr>
              </a:p>
              <a:p>
                <a:pPr marL="457200" indent="-457200">
                  <a:lnSpc>
                    <a:spcPct val="150000"/>
                  </a:lnSpc>
                  <a:buAutoNum type="arabicPeriod"/>
                </a:pPr>
                <a:r>
                  <a:rPr lang="en-US" sz="2400" dirty="0">
                    <a:latin typeface="Times New Roman" panose="02020603050405020304" pitchFamily="18" charset="0"/>
                    <a:cs typeface="Times New Roman" panose="02020603050405020304" pitchFamily="18" charset="0"/>
                  </a:rPr>
                  <a:t>Generate the Trapdoor </a:t>
                </a:r>
                <a14:m>
                  <m:oMath xmlns:m="http://schemas.openxmlformats.org/officeDocument/2006/math">
                    <m:sSub>
                      <m:sSubPr>
                        <m:ctrlPr>
                          <a:rPr lang="en-US" sz="240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𝑇</m:t>
                        </m:r>
                      </m:e>
                      <m:sub>
                        <m:r>
                          <a:rPr lang="en-US" sz="2400" b="0" i="1" smtClean="0">
                            <a:latin typeface="Cambria Math" panose="02040503050406030204" pitchFamily="18" charset="0"/>
                            <a:cs typeface="Times New Roman" panose="02020603050405020304" pitchFamily="18" charset="0"/>
                          </a:rPr>
                          <m:t>𝑤</m:t>
                        </m:r>
                        <m:r>
                          <a:rPr lang="en-US" sz="2400" b="0" i="1" smtClean="0">
                            <a:latin typeface="Cambria Math" panose="02040503050406030204" pitchFamily="18" charset="0"/>
                            <a:cs typeface="Times New Roman" panose="02020603050405020304" pitchFamily="18" charset="0"/>
                          </a:rPr>
                          <m:t>,1</m:t>
                        </m:r>
                      </m:sub>
                    </m:sSub>
                  </m:oMath>
                </a14:m>
                <a:r>
                  <a:rPr lang="en-US" sz="2400"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𝑇</m:t>
                        </m:r>
                      </m:e>
                      <m:sub>
                        <m:r>
                          <a:rPr lang="en-US" sz="2400" i="1">
                            <a:latin typeface="Cambria Math" panose="02040503050406030204" pitchFamily="18" charset="0"/>
                            <a:cs typeface="Times New Roman" panose="02020603050405020304" pitchFamily="18" charset="0"/>
                          </a:rPr>
                          <m:t>𝑤</m:t>
                        </m:r>
                        <m:r>
                          <a:rPr lang="en-US" sz="2400" i="1">
                            <a:latin typeface="Cambria Math" panose="02040503050406030204" pitchFamily="18" charset="0"/>
                            <a:cs typeface="Times New Roman" panose="02020603050405020304" pitchFamily="18" charset="0"/>
                          </a:rPr>
                          <m:t>,2</m:t>
                        </m:r>
                      </m:sub>
                    </m:sSub>
                  </m:oMath>
                </a14:m>
                <a:r>
                  <a:rPr lang="en-US" sz="2400" dirty="0">
                    <a:latin typeface="Times New Roman" panose="02020603050405020304" pitchFamily="18" charset="0"/>
                    <a:cs typeface="Times New Roman" panose="02020603050405020304" pitchFamily="18" charset="0"/>
                  </a:rPr>
                  <a:t> </a:t>
                </a:r>
              </a:p>
              <a:p>
                <a:pPr>
                  <a:lnSpc>
                    <a:spcPct val="150000"/>
                  </a:lnSpc>
                </a:pPr>
                <a:r>
                  <a:rPr lang="en-US"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40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𝑇</m:t>
                        </m:r>
                      </m:e>
                      <m:sub>
                        <m:r>
                          <a:rPr lang="en-US" sz="2400" b="0" i="1" smtClean="0">
                            <a:latin typeface="Cambria Math" panose="02040503050406030204" pitchFamily="18" charset="0"/>
                            <a:cs typeface="Times New Roman" panose="02020603050405020304" pitchFamily="18" charset="0"/>
                          </a:rPr>
                          <m:t>𝑤</m:t>
                        </m:r>
                        <m:r>
                          <a:rPr lang="en-US" sz="2400" b="0" i="1" smtClean="0">
                            <a:latin typeface="Cambria Math" panose="02040503050406030204" pitchFamily="18" charset="0"/>
                            <a:cs typeface="Times New Roman" panose="02020603050405020304" pitchFamily="18" charset="0"/>
                          </a:rPr>
                          <m:t>,1</m:t>
                        </m:r>
                      </m:sub>
                    </m:sSub>
                  </m:oMath>
                </a14:m>
                <a:r>
                  <a:rPr lang="en-US" sz="2400" dirty="0">
                    <a:latin typeface="Times New Roman" panose="02020603050405020304" pitchFamily="18" charset="0"/>
                    <a:cs typeface="Times New Roman" panose="02020603050405020304" pitchFamily="18" charset="0"/>
                  </a:rPr>
                  <a:t> = </a:t>
                </a:r>
                <a14:m>
                  <m:oMath xmlns:m="http://schemas.openxmlformats.org/officeDocument/2006/math">
                    <m:f>
                      <m:fPr>
                        <m:ctrlPr>
                          <a:rPr lang="en-US" sz="2400" i="1" smtClean="0">
                            <a:latin typeface="Cambria Math" panose="02040503050406030204" pitchFamily="18" charset="0"/>
                            <a:cs typeface="Times New Roman" panose="02020603050405020304" pitchFamily="18" charset="0"/>
                          </a:rPr>
                        </m:ctrlPr>
                      </m:fPr>
                      <m:num>
                        <m:sSub>
                          <m:sSubPr>
                            <m:ctrlPr>
                              <a:rPr lang="en-US" sz="240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𝑟</m:t>
                            </m:r>
                          </m:e>
                          <m:sub>
                            <m:r>
                              <a:rPr lang="en-US" sz="2400" b="0" i="1" smtClean="0">
                                <a:latin typeface="Cambria Math" panose="02040503050406030204" pitchFamily="18" charset="0"/>
                                <a:cs typeface="Times New Roman" panose="02020603050405020304" pitchFamily="18" charset="0"/>
                              </a:rPr>
                              <m:t>3</m:t>
                            </m:r>
                          </m:sub>
                        </m:sSub>
                      </m:num>
                      <m:den>
                        <m:sSup>
                          <m:sSupPr>
                            <m:ctrlPr>
                              <a:rPr lang="en-US" sz="240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𝑔</m:t>
                            </m:r>
                          </m:e>
                          <m:sup>
                            <m:sSub>
                              <m:sSubPr>
                                <m:ctrlPr>
                                  <a:rPr lang="en-US" sz="240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𝑠𝑘</m:t>
                                </m:r>
                              </m:e>
                              <m:sub>
                                <m:sSub>
                                  <m:sSubPr>
                                    <m:ctrlPr>
                                      <a:rPr lang="en-US" sz="240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𝑅</m:t>
                                    </m:r>
                                  </m:e>
                                  <m:sub>
                                    <m:r>
                                      <a:rPr lang="en-US" sz="2400" b="0" i="1" smtClean="0">
                                        <a:latin typeface="Cambria Math" panose="02040503050406030204" pitchFamily="18" charset="0"/>
                                        <a:cs typeface="Times New Roman" panose="02020603050405020304" pitchFamily="18" charset="0"/>
                                      </a:rPr>
                                      <m:t>3</m:t>
                                    </m:r>
                                  </m:sub>
                                </m:sSub>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𝐻</m:t>
                                </m:r>
                              </m:e>
                              <m:sub>
                                <m:r>
                                  <a:rPr lang="en-US" sz="2400" b="0" i="1" smtClean="0">
                                    <a:latin typeface="Cambria Math" panose="02040503050406030204" pitchFamily="18" charset="0"/>
                                    <a:cs typeface="Times New Roman" panose="02020603050405020304" pitchFamily="18" charset="0"/>
                                  </a:rPr>
                                  <m:t>1</m:t>
                                </m:r>
                              </m:sub>
                            </m:sSub>
                            <m:d>
                              <m:dPr>
                                <m:ctrlPr>
                                  <a:rPr lang="en-US" sz="2400" b="0" i="1" smtClean="0">
                                    <a:latin typeface="Cambria Math" panose="02040503050406030204" pitchFamily="18" charset="0"/>
                                    <a:cs typeface="Times New Roman" panose="02020603050405020304" pitchFamily="18" charset="0"/>
                                  </a:rPr>
                                </m:ctrlPr>
                              </m:dPr>
                              <m:e>
                                <m:sSup>
                                  <m:sSupPr>
                                    <m:ctrlPr>
                                      <a:rPr lang="en-US" sz="2400" b="0" i="1" smtClean="0">
                                        <a:latin typeface="Cambria Math" panose="02040503050406030204" pitchFamily="18" charset="0"/>
                                        <a:cs typeface="Times New Roman" panose="02020603050405020304" pitchFamily="18" charset="0"/>
                                      </a:rPr>
                                    </m:ctrlPr>
                                  </m:sSupPr>
                                  <m:e>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𝑝𝑘</m:t>
                                        </m:r>
                                      </m:e>
                                      <m:sub>
                                        <m:r>
                                          <a:rPr lang="en-US" sz="2400" i="1">
                                            <a:latin typeface="Cambria Math" panose="02040503050406030204" pitchFamily="18" charset="0"/>
                                            <a:cs typeface="Times New Roman" panose="02020603050405020304" pitchFamily="18" charset="0"/>
                                          </a:rPr>
                                          <m:t>𝑆</m:t>
                                        </m:r>
                                      </m:sub>
                                    </m:sSub>
                                  </m:e>
                                  <m:sup>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𝑠𝑘</m:t>
                                        </m:r>
                                      </m:e>
                                      <m: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𝑅</m:t>
                                            </m:r>
                                          </m:e>
                                          <m:sub>
                                            <m:r>
                                              <a:rPr lang="en-US" sz="2400" b="0" i="1" smtClean="0">
                                                <a:latin typeface="Cambria Math" panose="02040503050406030204" pitchFamily="18" charset="0"/>
                                                <a:cs typeface="Times New Roman" panose="02020603050405020304" pitchFamily="18" charset="0"/>
                                              </a:rPr>
                                              <m:t>1</m:t>
                                            </m:r>
                                          </m:sub>
                                        </m:sSub>
                                      </m:sub>
                                    </m:sSub>
                                  </m:sup>
                                </m:sSup>
                                <m:r>
                                  <a:rPr lang="en-US" sz="2400" b="0" i="1" smtClean="0">
                                    <a:latin typeface="Cambria Math" panose="02040503050406030204" pitchFamily="18" charset="0"/>
                                    <a:cs typeface="Times New Roman" panose="02020603050405020304" pitchFamily="18" charset="0"/>
                                  </a:rPr>
                                  <m:t>,</m:t>
                                </m:r>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𝑤</m:t>
                                    </m:r>
                                  </m:e>
                                  <m:sup>
                                    <m:r>
                                      <a:rPr lang="en-US" sz="2400" b="0" i="1" smtClean="0">
                                        <a:latin typeface="Cambria Math" panose="02040503050406030204" pitchFamily="18" charset="0"/>
                                        <a:cs typeface="Times New Roman" panose="02020603050405020304" pitchFamily="18" charset="0"/>
                                      </a:rPr>
                                      <m:t>′</m:t>
                                    </m:r>
                                  </m:sup>
                                </m:sSup>
                              </m:e>
                            </m:d>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𝑠𝑘</m:t>
                                </m:r>
                              </m:e>
                              <m: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𝑅</m:t>
                                    </m:r>
                                  </m:e>
                                  <m:sub>
                                    <m:r>
                                      <a:rPr lang="en-US" sz="2400" b="0" i="1" smtClean="0">
                                        <a:latin typeface="Cambria Math" panose="02040503050406030204" pitchFamily="18" charset="0"/>
                                        <a:cs typeface="Times New Roman" panose="02020603050405020304" pitchFamily="18" charset="0"/>
                                      </a:rPr>
                                      <m:t>3</m:t>
                                    </m:r>
                                  </m:sub>
                                </m:sSub>
                              </m:sub>
                            </m:sSub>
                          </m:sup>
                        </m:sSup>
                      </m:den>
                    </m:f>
                  </m:oMath>
                </a14:m>
                <a:endParaRPr lang="en-US" sz="2400" dirty="0">
                  <a:latin typeface="Times New Roman" panose="02020603050405020304" pitchFamily="18" charset="0"/>
                  <a:cs typeface="Times New Roman" panose="02020603050405020304" pitchFamily="18" charset="0"/>
                </a:endParaRPr>
              </a:p>
              <a:p>
                <a:pPr>
                  <a:lnSpc>
                    <a:spcPct val="150000"/>
                  </a:lnSpc>
                </a:pPr>
                <a:r>
                  <a:rPr lang="en-US" sz="2400" dirty="0">
                    <a:latin typeface="Times New Roman" panose="02020603050405020304" pitchFamily="18" charset="0"/>
                    <a:cs typeface="Times New Roman" panose="02020603050405020304" pitchFamily="18" charset="0"/>
                  </a:rPr>
                  <a:t>	</a:t>
                </a:r>
                <a:r>
                  <a:rPr lang="en-US" sz="2400" dirty="0">
                    <a:cs typeface="Times New Roman" panose="02020603050405020304" pitchFamily="18" charset="0"/>
                  </a:rPr>
                  <a:t> 	</a:t>
                </a:r>
                <a14:m>
                  <m:oMath xmlns:m="http://schemas.openxmlformats.org/officeDocument/2006/math">
                    <m:sSub>
                      <m:sSubPr>
                        <m:ctrlPr>
                          <a:rPr lang="en-US" sz="240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𝑇</m:t>
                        </m:r>
                      </m:e>
                      <m:sub>
                        <m:r>
                          <a:rPr lang="en-US" sz="2400" b="0" i="1" smtClean="0">
                            <a:latin typeface="Cambria Math" panose="02040503050406030204" pitchFamily="18" charset="0"/>
                            <a:cs typeface="Times New Roman" panose="02020603050405020304" pitchFamily="18" charset="0"/>
                          </a:rPr>
                          <m:t>𝑤</m:t>
                        </m:r>
                        <m:r>
                          <a:rPr lang="en-US" sz="2400" b="0" i="1" smtClean="0">
                            <a:latin typeface="Cambria Math" panose="02040503050406030204" pitchFamily="18" charset="0"/>
                            <a:cs typeface="Times New Roman" panose="02020603050405020304" pitchFamily="18" charset="0"/>
                          </a:rPr>
                          <m:t>,2</m:t>
                        </m:r>
                      </m:sub>
                    </m:sSub>
                  </m:oMath>
                </a14:m>
                <a:r>
                  <a:rPr lang="en-US" sz="2400" dirty="0">
                    <a:latin typeface="Times New Roman" panose="02020603050405020304" pitchFamily="18" charset="0"/>
                    <a:cs typeface="Times New Roman" panose="02020603050405020304" pitchFamily="18" charset="0"/>
                  </a:rPr>
                  <a:t> =</a:t>
                </a:r>
                <a14:m>
                  <m:oMath xmlns:m="http://schemas.openxmlformats.org/officeDocument/2006/math">
                    <m:sSup>
                      <m:sSupPr>
                        <m:ctrlPr>
                          <a:rPr lang="en-US" sz="2400" i="1" dirty="0" smtClean="0">
                            <a:latin typeface="Cambria Math" panose="02040503050406030204" pitchFamily="18" charset="0"/>
                            <a:cs typeface="Times New Roman" panose="02020603050405020304" pitchFamily="18" charset="0"/>
                          </a:rPr>
                        </m:ctrlPr>
                      </m:sSupPr>
                      <m:e>
                        <m:r>
                          <a:rPr lang="en-US" sz="2400" b="0" i="1" dirty="0" smtClean="0">
                            <a:latin typeface="Cambria Math" panose="02040503050406030204" pitchFamily="18" charset="0"/>
                            <a:cs typeface="Times New Roman" panose="02020603050405020304" pitchFamily="18" charset="0"/>
                          </a:rPr>
                          <m:t>𝑔</m:t>
                        </m:r>
                      </m:e>
                      <m:sup>
                        <m:sSub>
                          <m:sSubPr>
                            <m:ctrlPr>
                              <a:rPr lang="en-US" sz="2400" i="1" dirty="0" smtClean="0">
                                <a:latin typeface="Cambria Math" panose="02040503050406030204" pitchFamily="18" charset="0"/>
                                <a:cs typeface="Times New Roman" panose="02020603050405020304" pitchFamily="18" charset="0"/>
                              </a:rPr>
                            </m:ctrlPr>
                          </m:sSubPr>
                          <m:e>
                            <m:r>
                              <a:rPr lang="en-US" sz="2400" b="0" i="1" dirty="0" smtClean="0">
                                <a:latin typeface="Cambria Math" panose="02040503050406030204" pitchFamily="18" charset="0"/>
                                <a:cs typeface="Times New Roman" panose="02020603050405020304" pitchFamily="18" charset="0"/>
                              </a:rPr>
                              <m:t>𝑟</m:t>
                            </m:r>
                          </m:e>
                          <m:sub>
                            <m:r>
                              <a:rPr lang="en-US" sz="2400" b="0" i="1" dirty="0" smtClean="0">
                                <a:latin typeface="Cambria Math" panose="02040503050406030204" pitchFamily="18" charset="0"/>
                                <a:cs typeface="Times New Roman" panose="02020603050405020304" pitchFamily="18" charset="0"/>
                              </a:rPr>
                              <m:t>3</m:t>
                            </m:r>
                          </m:sub>
                        </m:sSub>
                      </m:sup>
                    </m:sSup>
                  </m:oMath>
                </a14:m>
                <a:endParaRPr lang="en-US" sz="2400" dirty="0">
                  <a:latin typeface="Times New Roman" panose="02020603050405020304" pitchFamily="18" charset="0"/>
                  <a:cs typeface="Times New Roman" panose="02020603050405020304" pitchFamily="18" charset="0"/>
                </a:endParaRPr>
              </a:p>
              <a:p>
                <a:pPr>
                  <a:lnSpc>
                    <a:spcPct val="150000"/>
                  </a:lnSpc>
                </a:pPr>
                <a:r>
                  <a:rPr lang="en-US" sz="2400" dirty="0">
                    <a:latin typeface="Times New Roman" panose="02020603050405020304" pitchFamily="18" charset="0"/>
                    <a:cs typeface="Times New Roman" panose="02020603050405020304" pitchFamily="18" charset="0"/>
                  </a:rPr>
                  <a:t>      Pair the point as (</a:t>
                </a:r>
                <a14:m>
                  <m:oMath xmlns:m="http://schemas.openxmlformats.org/officeDocument/2006/math">
                    <m:sSub>
                      <m:sSubPr>
                        <m:ctrlPr>
                          <a:rPr lang="en-US" sz="240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𝐶</m:t>
                        </m:r>
                      </m:e>
                      <m:sub>
                        <m:r>
                          <a:rPr lang="en-US" sz="2400" b="0" i="1" smtClean="0">
                            <a:latin typeface="Cambria Math" panose="02040503050406030204" pitchFamily="18" charset="0"/>
                            <a:cs typeface="Times New Roman" panose="02020603050405020304" pitchFamily="18" charset="0"/>
                          </a:rPr>
                          <m:t>1</m:t>
                        </m:r>
                      </m:sub>
                    </m:sSub>
                  </m:oMath>
                </a14:m>
                <a:r>
                  <a:rPr lang="en-US"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𝑇</m:t>
                        </m:r>
                      </m:e>
                      <m:sub>
                        <m:r>
                          <a:rPr lang="en-US" sz="2400" i="1">
                            <a:latin typeface="Cambria Math" panose="02040503050406030204" pitchFamily="18" charset="0"/>
                            <a:cs typeface="Times New Roman" panose="02020603050405020304" pitchFamily="18" charset="0"/>
                          </a:rPr>
                          <m:t>𝑤</m:t>
                        </m:r>
                        <m:r>
                          <a:rPr lang="en-US" sz="2400" i="1">
                            <a:latin typeface="Cambria Math" panose="02040503050406030204" pitchFamily="18" charset="0"/>
                            <a:cs typeface="Times New Roman" panose="02020603050405020304" pitchFamily="18" charset="0"/>
                          </a:rPr>
                          <m:t>,1</m:t>
                        </m:r>
                      </m:sub>
                    </m:sSub>
                  </m:oMath>
                </a14:m>
                <a:r>
                  <a:rPr lang="en-US" sz="2400"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sz="2400" i="1" smtClean="0">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𝐶</m:t>
                        </m:r>
                      </m:e>
                      <m:sub>
                        <m:r>
                          <a:rPr lang="en-US" sz="2400" b="0" i="1" smtClean="0">
                            <a:latin typeface="Cambria Math" panose="02040503050406030204" pitchFamily="18" charset="0"/>
                            <a:cs typeface="Times New Roman" panose="02020603050405020304" pitchFamily="18" charset="0"/>
                          </a:rPr>
                          <m:t>2</m:t>
                        </m:r>
                      </m:sub>
                    </m:sSub>
                  </m:oMath>
                </a14:m>
                <a:r>
                  <a:rPr lang="en-US"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𝑇</m:t>
                        </m:r>
                      </m:e>
                      <m:sub>
                        <m:r>
                          <a:rPr lang="en-US" sz="2400" i="1">
                            <a:latin typeface="Cambria Math" panose="02040503050406030204" pitchFamily="18" charset="0"/>
                            <a:cs typeface="Times New Roman" panose="02020603050405020304" pitchFamily="18" charset="0"/>
                          </a:rPr>
                          <m:t>𝑤</m:t>
                        </m:r>
                        <m:r>
                          <a:rPr lang="en-US" sz="2400" i="1">
                            <a:latin typeface="Cambria Math" panose="02040503050406030204" pitchFamily="18" charset="0"/>
                            <a:cs typeface="Times New Roman" panose="02020603050405020304" pitchFamily="18" charset="0"/>
                          </a:rPr>
                          <m:t>,2</m:t>
                        </m:r>
                      </m:sub>
                    </m:sSub>
                  </m:oMath>
                </a14:m>
                <a:r>
                  <a:rPr lang="en-US" sz="2400" dirty="0">
                    <a:latin typeface="Times New Roman" panose="02020603050405020304" pitchFamily="18" charset="0"/>
                    <a:cs typeface="Times New Roman" panose="02020603050405020304" pitchFamily="18" charset="0"/>
                  </a:rPr>
                  <a:t>) </a:t>
                </a:r>
              </a:p>
            </p:txBody>
          </p:sp>
        </mc:Choice>
        <mc:Fallback xmlns="">
          <p:sp>
            <p:nvSpPr>
              <p:cNvPr id="2" name="Rectangle 1"/>
              <p:cNvSpPr>
                <a:spLocks noRot="1" noChangeAspect="1" noMove="1" noResize="1" noEditPoints="1" noAdjustHandles="1" noChangeArrowheads="1" noChangeShapeType="1" noTextEdit="1"/>
              </p:cNvSpPr>
              <p:nvPr/>
            </p:nvSpPr>
            <p:spPr>
              <a:xfrm>
                <a:off x="463455" y="1209509"/>
                <a:ext cx="11265089" cy="5082610"/>
              </a:xfrm>
              <a:prstGeom prst="rect">
                <a:avLst/>
              </a:prstGeom>
              <a:blipFill>
                <a:blip r:embed="rId2"/>
                <a:stretch>
                  <a:fillRect l="-812" b="-1439"/>
                </a:stretch>
              </a:blipFill>
            </p:spPr>
            <p:txBody>
              <a:bodyPr/>
              <a:lstStyle/>
              <a:p>
                <a:r>
                  <a:rPr lang="en-IN">
                    <a:noFill/>
                  </a:rPr>
                  <a:t> </a:t>
                </a:r>
              </a:p>
            </p:txBody>
          </p:sp>
        </mc:Fallback>
      </mc:AlternateContent>
      <p:sp>
        <p:nvSpPr>
          <p:cNvPr id="4" name="TextBox 3">
            <a:extLst>
              <a:ext uri="{FF2B5EF4-FFF2-40B4-BE49-F238E27FC236}">
                <a16:creationId xmlns:a16="http://schemas.microsoft.com/office/drawing/2014/main" id="{F78E9E85-622E-5913-A7AB-7AB303096039}"/>
              </a:ext>
            </a:extLst>
          </p:cNvPr>
          <p:cNvSpPr txBox="1"/>
          <p:nvPr/>
        </p:nvSpPr>
        <p:spPr>
          <a:xfrm>
            <a:off x="463455" y="534989"/>
            <a:ext cx="6098058" cy="646331"/>
          </a:xfrm>
          <a:prstGeom prst="rect">
            <a:avLst/>
          </a:prstGeom>
          <a:noFill/>
        </p:spPr>
        <p:txBody>
          <a:bodyPr wrap="square">
            <a:spAutoFit/>
          </a:bodyPr>
          <a:lstStyle/>
          <a:p>
            <a:pPr>
              <a:lnSpc>
                <a:spcPct val="150000"/>
              </a:lnSpc>
            </a:pPr>
            <a:r>
              <a:rPr lang="en-US" sz="2400" b="1" dirty="0">
                <a:solidFill>
                  <a:srgbClr val="0070C0"/>
                </a:solidFill>
                <a:latin typeface="Times New Roman" panose="02020603050405020304" pitchFamily="18" charset="0"/>
                <a:cs typeface="Times New Roman" panose="02020603050405020304" pitchFamily="18" charset="0"/>
              </a:rPr>
              <a:t>ALGORITHM DESCRIPTION (</a:t>
            </a:r>
            <a:r>
              <a:rPr lang="en-US" sz="2400" b="1" dirty="0" smtClean="0">
                <a:solidFill>
                  <a:srgbClr val="0070C0"/>
                </a:solidFill>
                <a:latin typeface="Times New Roman" panose="02020603050405020304" pitchFamily="18" charset="0"/>
                <a:cs typeface="Times New Roman" panose="02020603050405020304" pitchFamily="18" charset="0"/>
              </a:rPr>
              <a:t>Contd.)</a:t>
            </a:r>
            <a:endParaRPr lang="en-US" sz="2400" b="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81524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478030" y="1165143"/>
                <a:ext cx="11713970" cy="4527714"/>
              </a:xfrm>
              <a:prstGeom prst="rect">
                <a:avLst/>
              </a:prstGeom>
            </p:spPr>
            <p:txBody>
              <a:bodyPr wrap="square">
                <a:spAutoFit/>
              </a:bodyPr>
              <a:lstStyle/>
              <a:p>
                <a:pPr>
                  <a:lnSpc>
                    <a:spcPct val="150000"/>
                  </a:lnSpc>
                </a:pPr>
                <a:r>
                  <a:rPr lang="en-US" sz="2400" dirty="0">
                    <a:latin typeface="Times New Roman" panose="02020603050405020304" pitchFamily="18" charset="0"/>
                    <a:cs typeface="Times New Roman" panose="02020603050405020304" pitchFamily="18" charset="0"/>
                  </a:rPr>
                  <a:t>2. If (</a:t>
                </a:r>
                <a14:m>
                  <m:oMath xmlns:m="http://schemas.openxmlformats.org/officeDocument/2006/math">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𝐶</m:t>
                        </m:r>
                      </m:e>
                      <m:sub>
                        <m:r>
                          <a:rPr lang="en-US" sz="2400" i="1">
                            <a:latin typeface="Cambria Math" panose="02040503050406030204" pitchFamily="18" charset="0"/>
                            <a:cs typeface="Times New Roman" panose="02020603050405020304" pitchFamily="18" charset="0"/>
                          </a:rPr>
                          <m:t>1</m:t>
                        </m:r>
                      </m:sub>
                    </m:sSub>
                  </m:oMath>
                </a14:m>
                <a:r>
                  <a:rPr lang="en-US"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𝑇</m:t>
                        </m:r>
                      </m:e>
                      <m:sub>
                        <m:r>
                          <a:rPr lang="en-US" sz="2400" i="1">
                            <a:latin typeface="Cambria Math" panose="02040503050406030204" pitchFamily="18" charset="0"/>
                            <a:cs typeface="Times New Roman" panose="02020603050405020304" pitchFamily="18" charset="0"/>
                          </a:rPr>
                          <m:t>𝑤</m:t>
                        </m:r>
                        <m:r>
                          <a:rPr lang="en-US" sz="2400" i="1">
                            <a:latin typeface="Cambria Math" panose="02040503050406030204" pitchFamily="18" charset="0"/>
                            <a:cs typeface="Times New Roman" panose="02020603050405020304" pitchFamily="18" charset="0"/>
                          </a:rPr>
                          <m:t>,1</m:t>
                        </m:r>
                      </m:sub>
                    </m:sSub>
                  </m:oMath>
                </a14:m>
                <a:r>
                  <a:rPr lang="en-US" sz="2400" dirty="0">
                    <a:latin typeface="Times New Roman" panose="02020603050405020304" pitchFamily="18" charset="0"/>
                    <a:cs typeface="Times New Roman" panose="02020603050405020304" pitchFamily="18" charset="0"/>
                  </a:rPr>
                  <a:t>) == (</a:t>
                </a:r>
                <a14:m>
                  <m:oMath xmlns:m="http://schemas.openxmlformats.org/officeDocument/2006/math">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𝐶</m:t>
                        </m:r>
                      </m:e>
                      <m:sub>
                        <m:r>
                          <a:rPr lang="en-US" sz="2400" i="1">
                            <a:latin typeface="Cambria Math" panose="02040503050406030204" pitchFamily="18" charset="0"/>
                            <a:cs typeface="Times New Roman" panose="02020603050405020304" pitchFamily="18" charset="0"/>
                          </a:rPr>
                          <m:t>2</m:t>
                        </m:r>
                      </m:sub>
                    </m:sSub>
                  </m:oMath>
                </a14:m>
                <a:r>
                  <a:rPr lang="en-US"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𝑇</m:t>
                        </m:r>
                      </m:e>
                      <m:sub>
                        <m:r>
                          <a:rPr lang="en-US" sz="2400" i="1">
                            <a:latin typeface="Cambria Math" panose="02040503050406030204" pitchFamily="18" charset="0"/>
                            <a:cs typeface="Times New Roman" panose="02020603050405020304" pitchFamily="18" charset="0"/>
                          </a:rPr>
                          <m:t>𝑤</m:t>
                        </m:r>
                        <m:r>
                          <a:rPr lang="en-US" sz="2400" i="1">
                            <a:latin typeface="Cambria Math" panose="02040503050406030204" pitchFamily="18" charset="0"/>
                            <a:cs typeface="Times New Roman" panose="02020603050405020304" pitchFamily="18" charset="0"/>
                          </a:rPr>
                          <m:t>,2</m:t>
                        </m:r>
                      </m:sub>
                    </m:sSub>
                  </m:oMath>
                </a14:m>
                <a:r>
                  <a:rPr lang="en-US" sz="2400" dirty="0">
                    <a:latin typeface="Times New Roman" panose="02020603050405020304" pitchFamily="18" charset="0"/>
                    <a:cs typeface="Times New Roman" panose="02020603050405020304" pitchFamily="18" charset="0"/>
                  </a:rPr>
                  <a:t>) hold the Boolean value 1. </a:t>
                </a:r>
                <a:endParaRPr lang="en-US" sz="2400" b="1" dirty="0">
                  <a:solidFill>
                    <a:srgbClr val="0070C0"/>
                  </a:solidFill>
                  <a:latin typeface="Times New Roman" panose="02020603050405020304" pitchFamily="18" charset="0"/>
                  <a:cs typeface="Times New Roman" panose="02020603050405020304" pitchFamily="18" charset="0"/>
                </a:endParaRPr>
              </a:p>
              <a:p>
                <a:pPr>
                  <a:lnSpc>
                    <a:spcPct val="150000"/>
                  </a:lnSpc>
                </a:pPr>
                <a:r>
                  <a:rPr lang="en-US" sz="2400" dirty="0">
                    <a:latin typeface="Times New Roman" panose="02020603050405020304" pitchFamily="18" charset="0"/>
                    <a:cs typeface="Times New Roman" panose="02020603050405020304" pitchFamily="18" charset="0"/>
                  </a:rPr>
                  <a:t>3. Otherwise, Return 0;</a:t>
                </a:r>
              </a:p>
              <a:p>
                <a:pPr>
                  <a:lnSpc>
                    <a:spcPct val="150000"/>
                  </a:lnSpc>
                </a:pPr>
                <a:r>
                  <a:rPr lang="en-US" sz="2400" dirty="0">
                    <a:latin typeface="Times New Roman" panose="02020603050405020304" pitchFamily="18" charset="0"/>
                    <a:cs typeface="Times New Roman" panose="02020603050405020304" pitchFamily="18" charset="0"/>
                  </a:rPr>
                  <a:t>4. End If </a:t>
                </a:r>
              </a:p>
              <a:p>
                <a:pPr>
                  <a:lnSpc>
                    <a:spcPct val="150000"/>
                  </a:lnSpc>
                </a:pPr>
                <a:r>
                  <a:rPr lang="en-US" sz="2400" dirty="0">
                    <a:latin typeface="Times New Roman" panose="02020603050405020304" pitchFamily="18" charset="0"/>
                    <a:cs typeface="Times New Roman" panose="02020603050405020304" pitchFamily="18" charset="0"/>
                  </a:rPr>
                  <a:t>5. Updated Key </a:t>
                </a:r>
                <a14:m>
                  <m:oMath xmlns:m="http://schemas.openxmlformats.org/officeDocument/2006/math">
                    <m:sSub>
                      <m:sSubPr>
                        <m:ctrlPr>
                          <a:rPr lang="en-US" sz="240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𝑢𝑘𝑠</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 </m:t>
                    </m:r>
                  </m:oMath>
                </a14:m>
                <a:r>
                  <a:rPr lang="en-US" sz="2400" dirty="0">
                    <a:latin typeface="Times New Roman" panose="02020603050405020304" pitchFamily="18" charset="0"/>
                    <a:cs typeface="Times New Roman" panose="02020603050405020304" pitchFamily="18" charset="0"/>
                  </a:rPr>
                  <a:t>and </a:t>
                </a:r>
                <a14:m>
                  <m:oMath xmlns:m="http://schemas.openxmlformats.org/officeDocument/2006/math">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𝑢𝑘𝑠</m:t>
                        </m:r>
                      </m:e>
                      <m:sub>
                        <m:r>
                          <a:rPr lang="en-US" sz="2400" i="1">
                            <a:latin typeface="Cambria Math" panose="02040503050406030204" pitchFamily="18" charset="0"/>
                            <a:cs typeface="Times New Roman" panose="02020603050405020304" pitchFamily="18" charset="0"/>
                          </a:rPr>
                          <m:t>2</m:t>
                        </m:r>
                      </m:sub>
                    </m:sSub>
                  </m:oMath>
                </a14:m>
                <a:r>
                  <a:rPr lang="en-US" sz="2400" dirty="0">
                    <a:latin typeface="Times New Roman" panose="02020603050405020304" pitchFamily="18" charset="0"/>
                    <a:cs typeface="Times New Roman" panose="02020603050405020304" pitchFamily="18" charset="0"/>
                  </a:rPr>
                  <a:t> ,</a:t>
                </a:r>
              </a:p>
              <a:p>
                <a:pPr>
                  <a:lnSpc>
                    <a:spcPct val="150000"/>
                  </a:lnSpc>
                </a:pPr>
                <a:r>
                  <a:rPr lang="en-US"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40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𝑢𝑘𝑠</m:t>
                        </m:r>
                      </m:e>
                      <m:sub>
                        <m:r>
                          <a:rPr lang="en-US" sz="2400" b="0" i="1" smtClean="0">
                            <a:latin typeface="Cambria Math" panose="02040503050406030204" pitchFamily="18" charset="0"/>
                            <a:cs typeface="Times New Roman" panose="02020603050405020304" pitchFamily="18" charset="0"/>
                          </a:rPr>
                          <m:t>1</m:t>
                        </m:r>
                      </m:sub>
                    </m:sSub>
                  </m:oMath>
                </a14:m>
                <a:r>
                  <a:rPr lang="en-US" sz="2400" dirty="0">
                    <a:latin typeface="Times New Roman" panose="02020603050405020304" pitchFamily="18" charset="0"/>
                    <a:cs typeface="Times New Roman" panose="02020603050405020304" pitchFamily="18" charset="0"/>
                  </a:rPr>
                  <a:t> = </a:t>
                </a:r>
                <a14:m>
                  <m:oMath xmlns:m="http://schemas.openxmlformats.org/officeDocument/2006/math">
                    <m:sSub>
                      <m:sSubPr>
                        <m:ctrlPr>
                          <a:rPr lang="en-US" sz="240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𝐻</m:t>
                        </m:r>
                      </m:e>
                      <m:sub>
                        <m:r>
                          <a:rPr lang="en-US" sz="2400" b="0" i="1" smtClean="0">
                            <a:latin typeface="Cambria Math" panose="02040503050406030204" pitchFamily="18" charset="0"/>
                            <a:cs typeface="Times New Roman" panose="02020603050405020304" pitchFamily="18" charset="0"/>
                          </a:rPr>
                          <m:t>3</m:t>
                        </m:r>
                      </m:sub>
                    </m:sSub>
                  </m:oMath>
                </a14:m>
                <a:r>
                  <a:rPr lang="en-US" sz="2400" dirty="0">
                    <a:latin typeface="Times New Roman" panose="02020603050405020304" pitchFamily="18" charset="0"/>
                    <a:cs typeface="Times New Roman" panose="02020603050405020304" pitchFamily="18" charset="0"/>
                  </a:rPr>
                  <a:t> (</a:t>
                </a:r>
                <a14:m>
                  <m:oMath xmlns:m="http://schemas.openxmlformats.org/officeDocument/2006/math">
                    <m:sSup>
                      <m:sSupPr>
                        <m:ctrlPr>
                          <a:rPr lang="en-US" sz="2400" i="1" smtClean="0">
                            <a:latin typeface="Cambria Math" panose="02040503050406030204" pitchFamily="18" charset="0"/>
                            <a:cs typeface="Times New Roman" panose="02020603050405020304" pitchFamily="18" charset="0"/>
                          </a:rPr>
                        </m:ctrlPr>
                      </m:sSupPr>
                      <m:e>
                        <m:sSub>
                          <m:sSubPr>
                            <m:ctrlPr>
                              <a:rPr lang="en-US" sz="240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𝑝𝑘</m:t>
                            </m:r>
                          </m:e>
                          <m:sub>
                            <m:r>
                              <a:rPr lang="en-US" sz="2400" b="0" i="1" smtClean="0">
                                <a:latin typeface="Cambria Math" panose="02040503050406030204" pitchFamily="18" charset="0"/>
                                <a:cs typeface="Times New Roman" panose="02020603050405020304" pitchFamily="18" charset="0"/>
                              </a:rPr>
                              <m:t>𝑆</m:t>
                            </m:r>
                          </m:sub>
                        </m:sSub>
                      </m:e>
                      <m:sup>
                        <m:sSub>
                          <m:sSubPr>
                            <m:ctrlPr>
                              <a:rPr lang="en-US" sz="240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𝑠𝑘</m:t>
                            </m:r>
                          </m:e>
                          <m:sub>
                            <m:sSub>
                              <m:sSubPr>
                                <m:ctrlPr>
                                  <a:rPr lang="en-US" sz="240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𝑅</m:t>
                                </m:r>
                              </m:e>
                              <m:sub>
                                <m:r>
                                  <a:rPr lang="en-US" sz="2400" b="0" i="1" smtClean="0">
                                    <a:latin typeface="Cambria Math" panose="02040503050406030204" pitchFamily="18" charset="0"/>
                                    <a:cs typeface="Times New Roman" panose="02020603050405020304" pitchFamily="18" charset="0"/>
                                  </a:rPr>
                                  <m:t>1</m:t>
                                </m:r>
                              </m:sub>
                            </m:sSub>
                          </m:sub>
                        </m:sSub>
                      </m:sup>
                    </m:sSup>
                  </m:oMath>
                </a14:m>
                <a:r>
                  <a:rPr lang="en-US" sz="2400" dirty="0">
                    <a:latin typeface="Times New Roman" panose="02020603050405020304" pitchFamily="18" charset="0"/>
                    <a:cs typeface="Times New Roman" panose="02020603050405020304" pitchFamily="18" charset="0"/>
                  </a:rPr>
                  <a:t> )</a:t>
                </a:r>
                <a:endParaRPr lang="en-US" sz="2400" b="1" dirty="0">
                  <a:solidFill>
                    <a:srgbClr val="0070C0"/>
                  </a:solidFill>
                  <a:latin typeface="Times New Roman" panose="02020603050405020304" pitchFamily="18" charset="0"/>
                  <a:cs typeface="Times New Roman" panose="02020603050405020304" pitchFamily="18" charset="0"/>
                </a:endParaRPr>
              </a:p>
              <a:p>
                <a:pPr>
                  <a:lnSpc>
                    <a:spcPct val="150000"/>
                  </a:lnSpc>
                </a:pPr>
                <a:r>
                  <a:rPr lang="en-US" sz="2400" b="1" dirty="0">
                    <a:solidFill>
                      <a:srgbClr val="0070C0"/>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𝑢𝑘𝑠</m:t>
                        </m:r>
                      </m:e>
                      <m:sub>
                        <m:r>
                          <a:rPr lang="en-US" sz="2400" b="0" i="1" smtClean="0">
                            <a:latin typeface="Cambria Math" panose="02040503050406030204" pitchFamily="18" charset="0"/>
                            <a:cs typeface="Times New Roman" panose="02020603050405020304" pitchFamily="18" charset="0"/>
                          </a:rPr>
                          <m:t>2</m:t>
                        </m:r>
                      </m:sub>
                    </m:sSub>
                  </m:oMath>
                </a14:m>
                <a:r>
                  <a:rPr lang="en-US" sz="2400" dirty="0">
                    <a:latin typeface="Times New Roman" panose="02020603050405020304" pitchFamily="18" charset="0"/>
                    <a:cs typeface="Times New Roman" panose="02020603050405020304" pitchFamily="18" charset="0"/>
                  </a:rPr>
                  <a:t> = </a:t>
                </a:r>
                <a14:m>
                  <m:oMath xmlns:m="http://schemas.openxmlformats.org/officeDocument/2006/math">
                    <m:f>
                      <m:fPr>
                        <m:ctrlPr>
                          <a:rPr lang="en-US" sz="2400" i="1" smtClean="0">
                            <a:latin typeface="Cambria Math" panose="02040503050406030204" pitchFamily="18" charset="0"/>
                            <a:cs typeface="Times New Roman" panose="02020603050405020304" pitchFamily="18" charset="0"/>
                          </a:rPr>
                        </m:ctrlPr>
                      </m:fPr>
                      <m:num>
                        <m:sSub>
                          <m:sSubPr>
                            <m:ctrlPr>
                              <a:rPr lang="en-US" sz="240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𝑠𝑘</m:t>
                            </m:r>
                          </m:e>
                          <m:sub>
                            <m:sSub>
                              <m:sSubPr>
                                <m:ctrlPr>
                                  <a:rPr lang="en-US" sz="240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𝑅</m:t>
                                </m:r>
                              </m:e>
                              <m:sub>
                                <m:r>
                                  <a:rPr lang="en-US" sz="2400" b="0" i="1" smtClean="0">
                                    <a:latin typeface="Cambria Math" panose="02040503050406030204" pitchFamily="18" charset="0"/>
                                    <a:cs typeface="Times New Roman" panose="02020603050405020304" pitchFamily="18" charset="0"/>
                                  </a:rPr>
                                  <m:t>4</m:t>
                                </m:r>
                              </m:sub>
                            </m:sSub>
                          </m:sub>
                        </m:sSub>
                      </m:num>
                      <m:den>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𝑠𝑘</m:t>
                            </m:r>
                          </m:e>
                          <m: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𝑅</m:t>
                                </m:r>
                              </m:e>
                              <m:sub>
                                <m:r>
                                  <a:rPr lang="en-US" sz="2400" b="0" i="1" smtClean="0">
                                    <a:latin typeface="Cambria Math" panose="02040503050406030204" pitchFamily="18" charset="0"/>
                                    <a:cs typeface="Times New Roman" panose="02020603050405020304" pitchFamily="18" charset="0"/>
                                  </a:rPr>
                                  <m:t>2</m:t>
                                </m:r>
                              </m:sub>
                            </m:sSub>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𝐻</m:t>
                            </m:r>
                          </m:e>
                          <m:sub>
                            <m:r>
                              <a:rPr lang="en-US" sz="2400" b="0" i="1" smtClean="0">
                                <a:latin typeface="Cambria Math" panose="02040503050406030204" pitchFamily="18" charset="0"/>
                                <a:cs typeface="Times New Roman" panose="02020603050405020304" pitchFamily="18" charset="0"/>
                              </a:rPr>
                              <m:t>2</m:t>
                            </m:r>
                          </m:sub>
                        </m:sSub>
                        <m:d>
                          <m:dPr>
                            <m:ctrlPr>
                              <a:rPr lang="en-US" sz="2400" b="0" i="1" smtClean="0">
                                <a:latin typeface="Cambria Math" panose="02040503050406030204" pitchFamily="18" charset="0"/>
                                <a:cs typeface="Times New Roman" panose="02020603050405020304" pitchFamily="18" charset="0"/>
                              </a:rPr>
                            </m:ctrlPr>
                          </m:dPr>
                          <m:e>
                            <m:sSup>
                              <m:sSupPr>
                                <m:ctrlPr>
                                  <a:rPr lang="en-US" sz="2400" b="0" i="1" smtClean="0">
                                    <a:latin typeface="Cambria Math" panose="02040503050406030204" pitchFamily="18" charset="0"/>
                                    <a:cs typeface="Times New Roman" panose="02020603050405020304" pitchFamily="18" charset="0"/>
                                  </a:rPr>
                                </m:ctrlPr>
                              </m:sSup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𝑝𝑘</m:t>
                                    </m:r>
                                  </m:e>
                                  <m:sub>
                                    <m:r>
                                      <a:rPr lang="en-US" sz="2400" b="0" i="1" smtClean="0">
                                        <a:latin typeface="Cambria Math" panose="02040503050406030204" pitchFamily="18" charset="0"/>
                                        <a:cs typeface="Times New Roman" panose="02020603050405020304" pitchFamily="18" charset="0"/>
                                      </a:rPr>
                                      <m:t>𝑆</m:t>
                                    </m:r>
                                  </m:sub>
                                </m:sSub>
                              </m:e>
                              <m:sup>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𝑠𝑘</m:t>
                                    </m:r>
                                  </m:e>
                                  <m: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𝑅</m:t>
                                        </m:r>
                                      </m:e>
                                      <m:sub>
                                        <m:r>
                                          <a:rPr lang="en-US" sz="2400" b="0" i="1" smtClean="0">
                                            <a:latin typeface="Cambria Math" panose="02040503050406030204" pitchFamily="18" charset="0"/>
                                            <a:cs typeface="Times New Roman" panose="02020603050405020304" pitchFamily="18" charset="0"/>
                                          </a:rPr>
                                          <m:t>1</m:t>
                                        </m:r>
                                      </m:sub>
                                    </m:sSub>
                                  </m:sub>
                                </m:sSub>
                              </m:sup>
                            </m:sSup>
                          </m:e>
                        </m:d>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𝑠𝑘</m:t>
                            </m:r>
                          </m:e>
                          <m: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𝑅</m:t>
                                </m:r>
                              </m:e>
                              <m:sub>
                                <m:r>
                                  <a:rPr lang="en-US" sz="2400" b="0" i="1" smtClean="0">
                                    <a:latin typeface="Cambria Math" panose="02040503050406030204" pitchFamily="18" charset="0"/>
                                    <a:cs typeface="Times New Roman" panose="02020603050405020304" pitchFamily="18" charset="0"/>
                                  </a:rPr>
                                  <m:t>3</m:t>
                                </m:r>
                              </m:sub>
                            </m:sSub>
                          </m:sub>
                        </m:sSub>
                      </m:den>
                    </m:f>
                  </m:oMath>
                </a14:m>
                <a:endParaRPr lang="en-US" sz="2400" b="1" dirty="0">
                  <a:solidFill>
                    <a:srgbClr val="0070C0"/>
                  </a:solidFill>
                  <a:latin typeface="Times New Roman" panose="02020603050405020304" pitchFamily="18" charset="0"/>
                  <a:cs typeface="Times New Roman" panose="02020603050405020304" pitchFamily="18" charset="0"/>
                </a:endParaRPr>
              </a:p>
              <a:p>
                <a:pPr>
                  <a:lnSpc>
                    <a:spcPct val="150000"/>
                  </a:lnSpc>
                </a:pPr>
                <a:r>
                  <a:rPr lang="en-US" sz="2400" dirty="0">
                    <a:latin typeface="Times New Roman" panose="02020603050405020304" pitchFamily="18" charset="0"/>
                    <a:cs typeface="Times New Roman" panose="02020603050405020304" pitchFamily="18" charset="0"/>
                  </a:rPr>
                  <a:t>6. Re- Encrypted the Ciphertext </a:t>
                </a:r>
                <a14:m>
                  <m:oMath xmlns:m="http://schemas.openxmlformats.org/officeDocument/2006/math">
                    <m:sSub>
                      <m:sSubPr>
                        <m:ctrlPr>
                          <a:rPr lang="en-US" sz="240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𝐶</m:t>
                        </m:r>
                      </m:e>
                      <m:sub>
                        <m:r>
                          <a:rPr lang="en-US" sz="2400" b="0" i="1" smtClean="0">
                            <a:latin typeface="Cambria Math" panose="02040503050406030204" pitchFamily="18" charset="0"/>
                            <a:cs typeface="Times New Roman" panose="02020603050405020304" pitchFamily="18" charset="0"/>
                          </a:rPr>
                          <m:t>6</m:t>
                        </m:r>
                      </m:sub>
                    </m:sSub>
                    <m:r>
                      <a:rPr lang="en-US" sz="2400" i="1">
                        <a:latin typeface="Cambria Math" panose="02040503050406030204" pitchFamily="18" charset="0"/>
                        <a:cs typeface="Times New Roman" panose="02020603050405020304" pitchFamily="18" charset="0"/>
                      </a:rPr>
                      <m:t> </m:t>
                    </m:r>
                  </m:oMath>
                </a14:m>
                <a:r>
                  <a:rPr lang="en-US" sz="2400" dirty="0">
                    <a:latin typeface="Times New Roman" panose="02020603050405020304" pitchFamily="18" charset="0"/>
                    <a:cs typeface="Times New Roman" panose="02020603050405020304" pitchFamily="18" charset="0"/>
                  </a:rPr>
                  <a:t>= </a:t>
                </a:r>
                <a14:m>
                  <m:oMath xmlns:m="http://schemas.openxmlformats.org/officeDocument/2006/math">
                    <m:sSup>
                      <m:sSupPr>
                        <m:ctrlPr>
                          <a:rPr lang="en-US" sz="240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𝑔</m:t>
                        </m:r>
                      </m:e>
                      <m:sup>
                        <m:sSub>
                          <m:sSubPr>
                            <m:ctrlPr>
                              <a:rPr lang="en-US" sz="240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𝑟</m:t>
                            </m:r>
                          </m:e>
                          <m:sub>
                            <m:r>
                              <a:rPr lang="en-US" sz="2400" b="0" i="1" smtClean="0">
                                <a:latin typeface="Cambria Math" panose="02040503050406030204" pitchFamily="18" charset="0"/>
                                <a:cs typeface="Times New Roman" panose="02020603050405020304" pitchFamily="18" charset="0"/>
                              </a:rPr>
                              <m:t>2</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𝑠𝑘</m:t>
                            </m:r>
                          </m:e>
                          <m: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𝑅</m:t>
                                </m:r>
                              </m:e>
                              <m:sub>
                                <m:r>
                                  <a:rPr lang="en-US" sz="2400" b="0" i="1" smtClean="0">
                                    <a:latin typeface="Cambria Math" panose="02040503050406030204" pitchFamily="18" charset="0"/>
                                    <a:cs typeface="Times New Roman" panose="02020603050405020304" pitchFamily="18" charset="0"/>
                                  </a:rPr>
                                  <m:t>1</m:t>
                                </m:r>
                              </m:sub>
                            </m:sSub>
                          </m:sub>
                        </m:sSub>
                      </m:sup>
                    </m:sSup>
                  </m:oMath>
                </a14:m>
                <a:r>
                  <a:rPr lang="en-US" sz="2400" dirty="0">
                    <a:latin typeface="Times New Roman" panose="02020603050405020304" pitchFamily="18" charset="0"/>
                    <a:cs typeface="Times New Roman" panose="02020603050405020304" pitchFamily="18" charset="0"/>
                  </a:rPr>
                  <a:t> and return Ĉ= (</a:t>
                </a:r>
                <a14:m>
                  <m:oMath xmlns:m="http://schemas.openxmlformats.org/officeDocument/2006/math">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𝐶</m:t>
                        </m:r>
                      </m:e>
                      <m:sub>
                        <m:r>
                          <a:rPr lang="en-US" sz="2400" b="0" i="1" smtClean="0">
                            <a:latin typeface="Cambria Math" panose="02040503050406030204" pitchFamily="18" charset="0"/>
                            <a:cs typeface="Times New Roman" panose="02020603050405020304" pitchFamily="18" charset="0"/>
                          </a:rPr>
                          <m:t> </m:t>
                        </m:r>
                      </m:sub>
                    </m:sSub>
                    <m:r>
                      <a:rPr lang="en-US" sz="2400" i="1">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𝐶</m:t>
                        </m:r>
                      </m:e>
                      <m:sub>
                        <m:r>
                          <a:rPr lang="en-US" sz="2400" i="1">
                            <a:latin typeface="Cambria Math" panose="02040503050406030204" pitchFamily="18" charset="0"/>
                            <a:cs typeface="Times New Roman" panose="02020603050405020304" pitchFamily="18" charset="0"/>
                          </a:rPr>
                          <m:t>6</m:t>
                        </m:r>
                      </m:sub>
                    </m:sSub>
                  </m:oMath>
                </a14:m>
                <a:r>
                  <a:rPr lang="en-US" sz="2400" dirty="0">
                    <a:latin typeface="Times New Roman" panose="02020603050405020304" pitchFamily="18" charset="0"/>
                    <a:cs typeface="Times New Roman" panose="02020603050405020304" pitchFamily="18" charset="0"/>
                  </a:rPr>
                  <a:t>). </a:t>
                </a:r>
              </a:p>
            </p:txBody>
          </p:sp>
        </mc:Choice>
        <mc:Fallback xmlns="">
          <p:sp>
            <p:nvSpPr>
              <p:cNvPr id="2" name="Rectangle 1"/>
              <p:cNvSpPr>
                <a:spLocks noRot="1" noChangeAspect="1" noMove="1" noResize="1" noEditPoints="1" noAdjustHandles="1" noChangeArrowheads="1" noChangeShapeType="1" noTextEdit="1"/>
              </p:cNvSpPr>
              <p:nvPr/>
            </p:nvSpPr>
            <p:spPr>
              <a:xfrm>
                <a:off x="478030" y="1165143"/>
                <a:ext cx="11713970" cy="4527714"/>
              </a:xfrm>
              <a:prstGeom prst="rect">
                <a:avLst/>
              </a:prstGeom>
              <a:blipFill>
                <a:blip r:embed="rId2"/>
                <a:stretch>
                  <a:fillRect l="-780" b="-2153"/>
                </a:stretch>
              </a:blipFill>
            </p:spPr>
            <p:txBody>
              <a:bodyPr/>
              <a:lstStyle/>
              <a:p>
                <a:r>
                  <a:rPr lang="en-IN">
                    <a:noFill/>
                  </a:rPr>
                  <a:t> </a:t>
                </a:r>
              </a:p>
            </p:txBody>
          </p:sp>
        </mc:Fallback>
      </mc:AlternateContent>
      <p:sp>
        <p:nvSpPr>
          <p:cNvPr id="4" name="TextBox 3">
            <a:extLst>
              <a:ext uri="{FF2B5EF4-FFF2-40B4-BE49-F238E27FC236}">
                <a16:creationId xmlns:a16="http://schemas.microsoft.com/office/drawing/2014/main" id="{37518C49-84A2-42C8-B729-788C9ABB607D}"/>
              </a:ext>
            </a:extLst>
          </p:cNvPr>
          <p:cNvSpPr txBox="1"/>
          <p:nvPr/>
        </p:nvSpPr>
        <p:spPr>
          <a:xfrm>
            <a:off x="478030" y="493833"/>
            <a:ext cx="6098058" cy="646331"/>
          </a:xfrm>
          <a:prstGeom prst="rect">
            <a:avLst/>
          </a:prstGeom>
          <a:noFill/>
        </p:spPr>
        <p:txBody>
          <a:bodyPr wrap="square">
            <a:spAutoFit/>
          </a:bodyPr>
          <a:lstStyle/>
          <a:p>
            <a:pPr>
              <a:lnSpc>
                <a:spcPct val="150000"/>
              </a:lnSpc>
            </a:pPr>
            <a:r>
              <a:rPr lang="en-US" sz="2400" b="1" dirty="0">
                <a:solidFill>
                  <a:srgbClr val="0070C0"/>
                </a:solidFill>
                <a:latin typeface="Times New Roman" panose="02020603050405020304" pitchFamily="18" charset="0"/>
                <a:cs typeface="Times New Roman" panose="02020603050405020304" pitchFamily="18" charset="0"/>
              </a:rPr>
              <a:t>ALGORITHM DESCRIPTION (</a:t>
            </a:r>
            <a:r>
              <a:rPr lang="en-US" sz="2400" b="1" dirty="0" smtClean="0">
                <a:solidFill>
                  <a:srgbClr val="0070C0"/>
                </a:solidFill>
                <a:latin typeface="Times New Roman" panose="02020603050405020304" pitchFamily="18" charset="0"/>
                <a:cs typeface="Times New Roman" panose="02020603050405020304" pitchFamily="18" charset="0"/>
              </a:rPr>
              <a:t>Contd.)</a:t>
            </a:r>
            <a:endParaRPr lang="en-US" sz="2400" b="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68658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FDB7B2D-3979-D54A-1D43-11BA0F649CC1}"/>
                  </a:ext>
                </a:extLst>
              </p:cNvPr>
              <p:cNvSpPr txBox="1"/>
              <p:nvPr/>
            </p:nvSpPr>
            <p:spPr>
              <a:xfrm>
                <a:off x="429398" y="1248625"/>
                <a:ext cx="10626809" cy="3563861"/>
              </a:xfrm>
              <a:prstGeom prst="rect">
                <a:avLst/>
              </a:prstGeom>
              <a:noFill/>
            </p:spPr>
            <p:txBody>
              <a:bodyPr wrap="square">
                <a:spAutoFit/>
              </a:bodyPr>
              <a:lstStyle/>
              <a:p>
                <a:pPr>
                  <a:lnSpc>
                    <a:spcPct val="150000"/>
                  </a:lnSpc>
                </a:pPr>
                <a:r>
                  <a:rPr lang="en-US" sz="2400" dirty="0">
                    <a:latin typeface="Times New Roman" panose="02020603050405020304" pitchFamily="18" charset="0"/>
                    <a:cs typeface="Times New Roman" panose="02020603050405020304" pitchFamily="18" charset="0"/>
                  </a:rPr>
                  <a:t>7. Generate the Constant Trapdoor by using PP, </a:t>
                </a:r>
                <a14:m>
                  <m:oMath xmlns:m="http://schemas.openxmlformats.org/officeDocument/2006/math">
                    <m:sSub>
                      <m:sSubPr>
                        <m:ctrlPr>
                          <a:rPr lang="en-US" sz="2400" i="1">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𝑠𝑘</m:t>
                        </m:r>
                      </m:e>
                      <m:sub>
                        <m:r>
                          <a:rPr lang="en-US" sz="2400" b="0" i="1" smtClean="0">
                            <a:latin typeface="Cambria Math" panose="02040503050406030204" pitchFamily="18" charset="0"/>
                            <a:cs typeface="Times New Roman" panose="02020603050405020304" pitchFamily="18" charset="0"/>
                          </a:rPr>
                          <m:t>𝑅</m:t>
                        </m:r>
                      </m:sub>
                    </m:sSub>
                  </m:oMath>
                </a14:m>
                <a:r>
                  <a:rPr lang="en-US" sz="2400" dirty="0">
                    <a:latin typeface="Times New Roman" panose="02020603050405020304" pitchFamily="18" charset="0"/>
                    <a:cs typeface="Times New Roman" panose="02020603050405020304" pitchFamily="18" charset="0"/>
                  </a:rPr>
                  <a:t>, </a:t>
                </a:r>
                <a14:m>
                  <m:oMath xmlns:m="http://schemas.openxmlformats.org/officeDocument/2006/math">
                    <m:sSup>
                      <m:sSupPr>
                        <m:ctrlPr>
                          <a:rPr lang="en-US" sz="240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𝑤</m:t>
                        </m:r>
                      </m:e>
                      <m:sup>
                        <m:r>
                          <a:rPr lang="en-US" sz="2400" b="0" i="1" smtClean="0">
                            <a:latin typeface="Cambria Math" panose="02040503050406030204" pitchFamily="18" charset="0"/>
                            <a:cs typeface="Times New Roman" panose="02020603050405020304" pitchFamily="18" charset="0"/>
                          </a:rPr>
                          <m:t>′</m:t>
                        </m:r>
                      </m:sup>
                    </m:sSup>
                  </m:oMath>
                </a14:m>
                <a:r>
                  <a:rPr lang="en-US" sz="2400" dirty="0">
                    <a:latin typeface="Times New Roman" panose="02020603050405020304" pitchFamily="18" charset="0"/>
                    <a:cs typeface="Times New Roman" panose="02020603050405020304" pitchFamily="18" charset="0"/>
                  </a:rPr>
                  <a:t> as input and output is </a:t>
                </a:r>
                <a14:m>
                  <m:oMath xmlns:m="http://schemas.openxmlformats.org/officeDocument/2006/math">
                    <m:sSub>
                      <m:sSubPr>
                        <m:ctrlPr>
                          <a:rPr lang="en-US" sz="2400" i="1" smtClean="0">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𝑇</m:t>
                        </m:r>
                      </m:e>
                      <m:sub>
                        <m:r>
                          <a:rPr lang="en-US" sz="2400" i="1" smtClean="0">
                            <a:latin typeface="Cambria Math" panose="02040503050406030204" pitchFamily="18" charset="0"/>
                            <a:cs typeface="Times New Roman" panose="02020603050405020304" pitchFamily="18" charset="0"/>
                          </a:rPr>
                          <m:t>𝑤</m:t>
                        </m:r>
                        <m:r>
                          <a:rPr lang="en-US" sz="2400" i="1" smtClean="0">
                            <a:latin typeface="Cambria Math" panose="02040503050406030204" pitchFamily="18" charset="0"/>
                            <a:cs typeface="Times New Roman" panose="02020603050405020304" pitchFamily="18" charset="0"/>
                          </a:rPr>
                          <m:t>,1</m:t>
                        </m:r>
                      </m:sub>
                    </m:sSub>
                  </m:oMath>
                </a14:m>
                <a:r>
                  <a:rPr lang="en-US" sz="2400"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𝑇</m:t>
                        </m:r>
                      </m:e>
                      <m:sub>
                        <m:r>
                          <a:rPr lang="en-US" sz="2400" i="1">
                            <a:latin typeface="Cambria Math" panose="02040503050406030204" pitchFamily="18" charset="0"/>
                            <a:cs typeface="Times New Roman" panose="02020603050405020304" pitchFamily="18" charset="0"/>
                          </a:rPr>
                          <m:t>𝑤</m:t>
                        </m:r>
                        <m:r>
                          <a:rPr lang="en-US" sz="2400" i="1">
                            <a:latin typeface="Cambria Math" panose="02040503050406030204" pitchFamily="18" charset="0"/>
                            <a:cs typeface="Times New Roman" panose="02020603050405020304" pitchFamily="18" charset="0"/>
                          </a:rPr>
                          <m:t>,2</m:t>
                        </m:r>
                      </m:sub>
                    </m:sSub>
                  </m:oMath>
                </a14:m>
                <a:endParaRPr lang="en-US" sz="2400" dirty="0">
                  <a:latin typeface="Times New Roman" panose="02020603050405020304" pitchFamily="18" charset="0"/>
                  <a:cs typeface="Times New Roman" panose="02020603050405020304" pitchFamily="18" charset="0"/>
                </a:endParaRPr>
              </a:p>
              <a:p>
                <a:pPr>
                  <a:lnSpc>
                    <a:spcPct val="150000"/>
                  </a:lnSpc>
                </a:pPr>
                <a:r>
                  <a:rPr lang="en-US"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40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𝑇</m:t>
                        </m:r>
                      </m:e>
                      <m:sub>
                        <m:r>
                          <a:rPr lang="en-US" sz="2400" b="0" i="1" smtClean="0">
                            <a:latin typeface="Cambria Math" panose="02040503050406030204" pitchFamily="18" charset="0"/>
                            <a:cs typeface="Times New Roman" panose="02020603050405020304" pitchFamily="18" charset="0"/>
                          </a:rPr>
                          <m:t>𝑤</m:t>
                        </m:r>
                        <m:r>
                          <a:rPr lang="en-US" sz="2400" b="0" i="1" smtClean="0">
                            <a:latin typeface="Cambria Math" panose="02040503050406030204" pitchFamily="18" charset="0"/>
                            <a:cs typeface="Times New Roman" panose="02020603050405020304" pitchFamily="18" charset="0"/>
                          </a:rPr>
                          <m:t>,1</m:t>
                        </m:r>
                      </m:sub>
                    </m:sSub>
                  </m:oMath>
                </a14:m>
                <a:r>
                  <a:rPr lang="en-US" sz="2400" dirty="0">
                    <a:latin typeface="Times New Roman" panose="02020603050405020304" pitchFamily="18" charset="0"/>
                    <a:cs typeface="Times New Roman" panose="02020603050405020304" pitchFamily="18" charset="0"/>
                  </a:rPr>
                  <a:t> = </a:t>
                </a:r>
                <a14:m>
                  <m:oMath xmlns:m="http://schemas.openxmlformats.org/officeDocument/2006/math">
                    <m:sSup>
                      <m:sSupPr>
                        <m:ctrlPr>
                          <a:rPr lang="en-US" sz="240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𝑔</m:t>
                        </m:r>
                      </m:e>
                      <m:sup>
                        <m:sSub>
                          <m:sSubPr>
                            <m:ctrlPr>
                              <a:rPr lang="en-US" sz="240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𝑠𝑘</m:t>
                            </m:r>
                          </m:e>
                          <m:sub>
                            <m:sSub>
                              <m:sSubPr>
                                <m:ctrlPr>
                                  <a:rPr lang="en-US" sz="240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𝑅</m:t>
                                </m:r>
                              </m:e>
                              <m:sub>
                                <m:r>
                                  <a:rPr lang="en-US" sz="2400" b="0" i="1" smtClean="0">
                                    <a:latin typeface="Cambria Math" panose="02040503050406030204" pitchFamily="18" charset="0"/>
                                    <a:cs typeface="Times New Roman" panose="02020603050405020304" pitchFamily="18" charset="0"/>
                                  </a:rPr>
                                  <m:t>4</m:t>
                                </m:r>
                              </m:sub>
                            </m:sSub>
                          </m:sub>
                        </m:sSub>
                      </m:sup>
                    </m:sSup>
                  </m:oMath>
                </a14:m>
                <a:endParaRPr lang="en-US" sz="2400" dirty="0">
                  <a:latin typeface="Times New Roman" panose="02020603050405020304" pitchFamily="18" charset="0"/>
                  <a:cs typeface="Times New Roman" panose="02020603050405020304" pitchFamily="18" charset="0"/>
                </a:endParaRPr>
              </a:p>
              <a:p>
                <a:pPr>
                  <a:lnSpc>
                    <a:spcPct val="150000"/>
                  </a:lnSpc>
                </a:pPr>
                <a:r>
                  <a:rPr lang="en-US"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40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𝑇</m:t>
                        </m:r>
                      </m:e>
                      <m:sub>
                        <m:r>
                          <a:rPr lang="en-US" sz="2400" b="0" i="1" smtClean="0">
                            <a:latin typeface="Cambria Math" panose="02040503050406030204" pitchFamily="18" charset="0"/>
                            <a:cs typeface="Times New Roman" panose="02020603050405020304" pitchFamily="18" charset="0"/>
                          </a:rPr>
                          <m:t>𝑤</m:t>
                        </m:r>
                        <m:r>
                          <a:rPr lang="en-US" sz="2400" b="0" i="1" smtClean="0">
                            <a:latin typeface="Cambria Math" panose="02040503050406030204" pitchFamily="18" charset="0"/>
                            <a:cs typeface="Times New Roman" panose="02020603050405020304" pitchFamily="18" charset="0"/>
                          </a:rPr>
                          <m:t>,2</m:t>
                        </m:r>
                      </m:sub>
                    </m:sSub>
                  </m:oMath>
                </a14:m>
                <a:r>
                  <a:rPr lang="en-US" sz="2400" dirty="0">
                    <a:latin typeface="Times New Roman" panose="02020603050405020304" pitchFamily="18" charset="0"/>
                    <a:cs typeface="Times New Roman" panose="02020603050405020304" pitchFamily="18" charset="0"/>
                  </a:rPr>
                  <a:t> = </a:t>
                </a:r>
                <a14:m>
                  <m:oMath xmlns:m="http://schemas.openxmlformats.org/officeDocument/2006/math">
                    <m:sSub>
                      <m:sSubPr>
                        <m:ctrlPr>
                          <a:rPr lang="en-US" sz="240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𝐻</m:t>
                        </m:r>
                      </m:e>
                      <m:sub>
                        <m:r>
                          <a:rPr lang="en-US" sz="2400" b="0" i="1" smtClean="0">
                            <a:latin typeface="Cambria Math" panose="02040503050406030204" pitchFamily="18" charset="0"/>
                            <a:cs typeface="Times New Roman" panose="02020603050405020304" pitchFamily="18" charset="0"/>
                          </a:rPr>
                          <m:t>4</m:t>
                        </m:r>
                      </m:sub>
                    </m:sSub>
                  </m:oMath>
                </a14:m>
                <a:r>
                  <a:rPr lang="en-US" sz="2400" dirty="0">
                    <a:latin typeface="Times New Roman" panose="02020603050405020304" pitchFamily="18" charset="0"/>
                    <a:cs typeface="Times New Roman" panose="02020603050405020304" pitchFamily="18" charset="0"/>
                  </a:rPr>
                  <a:t> .(</a:t>
                </a:r>
                <a14:m>
                  <m:oMath xmlns:m="http://schemas.openxmlformats.org/officeDocument/2006/math">
                    <m:sSup>
                      <m:sSupPr>
                        <m:ctrlPr>
                          <a:rPr lang="en-US" sz="2400" i="1" smtClean="0">
                            <a:latin typeface="Cambria Math" panose="02040503050406030204" pitchFamily="18" charset="0"/>
                            <a:cs typeface="Times New Roman" panose="02020603050405020304" pitchFamily="18" charset="0"/>
                          </a:rPr>
                        </m:ctrlPr>
                      </m:sSupPr>
                      <m:e>
                        <m:sSup>
                          <m:sSupPr>
                            <m:ctrlPr>
                              <a:rPr lang="en-US" sz="240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𝑤</m:t>
                            </m:r>
                          </m:e>
                          <m:sup>
                            <m:r>
                              <a:rPr lang="en-US" sz="2400" b="0" i="1" smtClean="0">
                                <a:latin typeface="Cambria Math" panose="02040503050406030204" pitchFamily="18" charset="0"/>
                                <a:cs typeface="Times New Roman" panose="02020603050405020304" pitchFamily="18" charset="0"/>
                              </a:rPr>
                              <m:t>′</m:t>
                            </m:r>
                          </m:sup>
                        </m:sSup>
                        <m:r>
                          <a:rPr lang="en-US" sz="2400" b="0" i="1" smtClean="0">
                            <a:latin typeface="Cambria Math" panose="02040503050406030204" pitchFamily="18" charset="0"/>
                            <a:cs typeface="Times New Roman" panose="02020603050405020304" pitchFamily="18" charset="0"/>
                          </a:rPr>
                          <m:t>)</m:t>
                        </m:r>
                      </m:e>
                      <m:sup>
                        <m:r>
                          <a:rPr lang="en-US" sz="2400" b="0" i="1" smtClean="0">
                            <a:latin typeface="Cambria Math" panose="02040503050406030204" pitchFamily="18" charset="0"/>
                            <a:cs typeface="Times New Roman" panose="02020603050405020304" pitchFamily="18" charset="0"/>
                          </a:rPr>
                          <m:t>𝑟</m:t>
                        </m:r>
                      </m:sup>
                    </m:sSup>
                  </m:oMath>
                </a14:m>
                <a:r>
                  <a:rPr lang="en-US" sz="2400" dirty="0">
                    <a:latin typeface="Times New Roman" panose="02020603050405020304" pitchFamily="18" charset="0"/>
                    <a:cs typeface="Times New Roman" panose="02020603050405020304" pitchFamily="18" charset="0"/>
                  </a:rPr>
                  <a:t> </a:t>
                </a:r>
              </a:p>
              <a:p>
                <a:pPr>
                  <a:lnSpc>
                    <a:spcPct val="150000"/>
                  </a:lnSpc>
                </a:pPr>
                <a:r>
                  <a:rPr lang="en-US" sz="2400" dirty="0">
                    <a:latin typeface="Times New Roman" panose="02020603050405020304" pitchFamily="18" charset="0"/>
                    <a:cs typeface="Times New Roman" panose="02020603050405020304" pitchFamily="18" charset="0"/>
                  </a:rPr>
                  <a:t>8. Now, Test the updated ciphertext and Trapdoor pair , (</a:t>
                </a:r>
                <a14:m>
                  <m:oMath xmlns:m="http://schemas.openxmlformats.org/officeDocument/2006/math">
                    <m:sSub>
                      <m:sSubPr>
                        <m:ctrlPr>
                          <a:rPr lang="en-US" sz="240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𝐶</m:t>
                        </m:r>
                      </m:e>
                      <m:sub>
                        <m:r>
                          <a:rPr lang="en-US" sz="2400" b="0" i="1" smtClean="0">
                            <a:latin typeface="Cambria Math" panose="02040503050406030204" pitchFamily="18" charset="0"/>
                            <a:cs typeface="Times New Roman" panose="02020603050405020304" pitchFamily="18" charset="0"/>
                          </a:rPr>
                          <m:t>4</m:t>
                        </m:r>
                      </m:sub>
                    </m:sSub>
                  </m:oMath>
                </a14:m>
                <a:r>
                  <a:rPr lang="en-US"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40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𝑇</m:t>
                        </m:r>
                      </m:e>
                      <m:sub>
                        <m:r>
                          <a:rPr lang="en-US" sz="2400" b="0" i="1" smtClean="0">
                            <a:latin typeface="Cambria Math" panose="02040503050406030204" pitchFamily="18" charset="0"/>
                            <a:cs typeface="Times New Roman" panose="02020603050405020304" pitchFamily="18" charset="0"/>
                          </a:rPr>
                          <m:t>𝑤</m:t>
                        </m:r>
                        <m:r>
                          <a:rPr lang="en-US" sz="2400" b="0" i="1" smtClean="0">
                            <a:latin typeface="Cambria Math" panose="02040503050406030204" pitchFamily="18" charset="0"/>
                            <a:cs typeface="Times New Roman" panose="02020603050405020304" pitchFamily="18" charset="0"/>
                          </a:rPr>
                          <m:t>,1</m:t>
                        </m:r>
                      </m:sub>
                    </m:sSub>
                  </m:oMath>
                </a14:m>
                <a:r>
                  <a:rPr lang="en-US" sz="2400" dirty="0">
                    <a:latin typeface="Times New Roman" panose="02020603050405020304" pitchFamily="18" charset="0"/>
                    <a:cs typeface="Times New Roman" panose="02020603050405020304" pitchFamily="18" charset="0"/>
                  </a:rPr>
                  <a:t> ) and (</a:t>
                </a:r>
                <a14:m>
                  <m:oMath xmlns:m="http://schemas.openxmlformats.org/officeDocument/2006/math">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𝐶</m:t>
                        </m:r>
                      </m:e>
                      <m:sub>
                        <m:r>
                          <a:rPr lang="en-US" sz="2400" b="0" i="1" smtClean="0">
                            <a:latin typeface="Cambria Math" panose="02040503050406030204" pitchFamily="18" charset="0"/>
                            <a:cs typeface="Times New Roman" panose="02020603050405020304" pitchFamily="18" charset="0"/>
                          </a:rPr>
                          <m:t>6</m:t>
                        </m:r>
                      </m:sub>
                    </m:sSub>
                  </m:oMath>
                </a14:m>
                <a:r>
                  <a:rPr lang="en-US"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𝑇</m:t>
                        </m:r>
                      </m:e>
                      <m:sub>
                        <m:r>
                          <a:rPr lang="en-US" sz="2400" i="1">
                            <a:latin typeface="Cambria Math" panose="02040503050406030204" pitchFamily="18" charset="0"/>
                            <a:cs typeface="Times New Roman" panose="02020603050405020304" pitchFamily="18" charset="0"/>
                          </a:rPr>
                          <m:t>𝑤</m:t>
                        </m:r>
                        <m:r>
                          <a:rPr lang="en-US" sz="2400" i="1">
                            <a:latin typeface="Cambria Math" panose="02040503050406030204" pitchFamily="18" charset="0"/>
                            <a:cs typeface="Times New Roman" panose="02020603050405020304" pitchFamily="18" charset="0"/>
                          </a:rPr>
                          <m:t>,2</m:t>
                        </m:r>
                      </m:sub>
                    </m:sSub>
                  </m:oMath>
                </a14:m>
                <a:r>
                  <a:rPr lang="en-US" sz="2400" dirty="0">
                    <a:latin typeface="Times New Roman" panose="02020603050405020304" pitchFamily="18" charset="0"/>
                    <a:cs typeface="Times New Roman" panose="02020603050405020304" pitchFamily="18" charset="0"/>
                  </a:rPr>
                  <a:t>). </a:t>
                </a:r>
              </a:p>
              <a:p>
                <a:pPr>
                  <a:lnSpc>
                    <a:spcPct val="150000"/>
                  </a:lnSpc>
                </a:pPr>
                <a:r>
                  <a:rPr lang="en-US" sz="2400" dirty="0">
                    <a:latin typeface="Times New Roman" panose="02020603050405020304" pitchFamily="18" charset="0"/>
                    <a:cs typeface="Times New Roman" panose="02020603050405020304" pitchFamily="18" charset="0"/>
                  </a:rPr>
                  <a:t>9. If (</a:t>
                </a:r>
                <a14:m>
                  <m:oMath xmlns:m="http://schemas.openxmlformats.org/officeDocument/2006/math">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𝐶</m:t>
                        </m:r>
                      </m:e>
                      <m:sub>
                        <m:r>
                          <a:rPr lang="en-US" sz="2400" b="0" i="1" smtClean="0">
                            <a:latin typeface="Cambria Math" panose="02040503050406030204" pitchFamily="18" charset="0"/>
                            <a:cs typeface="Times New Roman" panose="02020603050405020304" pitchFamily="18" charset="0"/>
                          </a:rPr>
                          <m:t>4</m:t>
                        </m:r>
                      </m:sub>
                    </m:sSub>
                  </m:oMath>
                </a14:m>
                <a:r>
                  <a:rPr lang="en-US"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𝑇</m:t>
                        </m:r>
                      </m:e>
                      <m:sub>
                        <m:r>
                          <a:rPr lang="en-US" sz="2400" i="1">
                            <a:latin typeface="Cambria Math" panose="02040503050406030204" pitchFamily="18" charset="0"/>
                            <a:cs typeface="Times New Roman" panose="02020603050405020304" pitchFamily="18" charset="0"/>
                          </a:rPr>
                          <m:t>𝑤</m:t>
                        </m:r>
                        <m:r>
                          <a:rPr lang="en-US" sz="2400" i="1">
                            <a:latin typeface="Cambria Math" panose="02040503050406030204" pitchFamily="18" charset="0"/>
                            <a:cs typeface="Times New Roman" panose="02020603050405020304" pitchFamily="18" charset="0"/>
                          </a:rPr>
                          <m:t>,1</m:t>
                        </m:r>
                      </m:sub>
                    </m:sSub>
                  </m:oMath>
                </a14:m>
                <a:r>
                  <a:rPr lang="en-US" sz="2400" dirty="0">
                    <a:latin typeface="Times New Roman" panose="02020603050405020304" pitchFamily="18" charset="0"/>
                    <a:cs typeface="Times New Roman" panose="02020603050405020304" pitchFamily="18" charset="0"/>
                  </a:rPr>
                  <a:t>) == (</a:t>
                </a:r>
                <a14:m>
                  <m:oMath xmlns:m="http://schemas.openxmlformats.org/officeDocument/2006/math">
                    <m:sSub>
                      <m:sSubPr>
                        <m:ctrlPr>
                          <a:rPr lang="en-US" sz="240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𝐶</m:t>
                        </m:r>
                      </m:e>
                      <m:sub>
                        <m:r>
                          <a:rPr lang="en-US" sz="2400" b="0" i="1" smtClean="0">
                            <a:latin typeface="Cambria Math" panose="02040503050406030204" pitchFamily="18" charset="0"/>
                            <a:cs typeface="Times New Roman" panose="02020603050405020304" pitchFamily="18" charset="0"/>
                          </a:rPr>
                          <m:t>6</m:t>
                        </m:r>
                      </m:sub>
                    </m:sSub>
                  </m:oMath>
                </a14:m>
                <a:r>
                  <a:rPr lang="en-US"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𝑇</m:t>
                        </m:r>
                      </m:e>
                      <m:sub>
                        <m:r>
                          <a:rPr lang="en-US" sz="2400" i="1">
                            <a:latin typeface="Cambria Math" panose="02040503050406030204" pitchFamily="18" charset="0"/>
                            <a:cs typeface="Times New Roman" panose="02020603050405020304" pitchFamily="18" charset="0"/>
                          </a:rPr>
                          <m:t>𝑤</m:t>
                        </m:r>
                        <m:r>
                          <a:rPr lang="en-US" sz="2400" i="1">
                            <a:latin typeface="Cambria Math" panose="02040503050406030204" pitchFamily="18" charset="0"/>
                            <a:cs typeface="Times New Roman" panose="02020603050405020304" pitchFamily="18" charset="0"/>
                          </a:rPr>
                          <m:t>,2</m:t>
                        </m:r>
                      </m:sub>
                    </m:sSub>
                  </m:oMath>
                </a14:m>
                <a:r>
                  <a:rPr lang="en-US" sz="2400" dirty="0">
                    <a:latin typeface="Times New Roman" panose="02020603050405020304" pitchFamily="18" charset="0"/>
                    <a:cs typeface="Times New Roman" panose="02020603050405020304" pitchFamily="18" charset="0"/>
                  </a:rPr>
                  <a:t>)  hold the Boolean value 1. Otherwise Return 0;</a:t>
                </a:r>
                <a:endParaRPr lang="en-US" sz="2400" b="1" dirty="0">
                  <a:solidFill>
                    <a:srgbClr val="0070C0"/>
                  </a:solidFill>
                  <a:latin typeface="Times New Roman" panose="02020603050405020304" pitchFamily="18"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CFDB7B2D-3979-D54A-1D43-11BA0F649CC1}"/>
                  </a:ext>
                </a:extLst>
              </p:cNvPr>
              <p:cNvSpPr txBox="1">
                <a:spLocks noRot="1" noChangeAspect="1" noMove="1" noResize="1" noEditPoints="1" noAdjustHandles="1" noChangeArrowheads="1" noChangeShapeType="1" noTextEdit="1"/>
              </p:cNvSpPr>
              <p:nvPr/>
            </p:nvSpPr>
            <p:spPr>
              <a:xfrm>
                <a:off x="429398" y="1248625"/>
                <a:ext cx="10626809" cy="3563861"/>
              </a:xfrm>
              <a:prstGeom prst="rect">
                <a:avLst/>
              </a:prstGeom>
              <a:blipFill>
                <a:blip r:embed="rId2"/>
                <a:stretch>
                  <a:fillRect l="-860" b="-1027"/>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3C6A1E24-EDAB-0B43-8440-DDA173697AFA}"/>
              </a:ext>
            </a:extLst>
          </p:cNvPr>
          <p:cNvSpPr txBox="1"/>
          <p:nvPr/>
        </p:nvSpPr>
        <p:spPr>
          <a:xfrm>
            <a:off x="429398" y="333195"/>
            <a:ext cx="6098058" cy="646331"/>
          </a:xfrm>
          <a:prstGeom prst="rect">
            <a:avLst/>
          </a:prstGeom>
          <a:noFill/>
        </p:spPr>
        <p:txBody>
          <a:bodyPr wrap="square">
            <a:spAutoFit/>
          </a:bodyPr>
          <a:lstStyle/>
          <a:p>
            <a:pPr>
              <a:lnSpc>
                <a:spcPct val="150000"/>
              </a:lnSpc>
            </a:pPr>
            <a:r>
              <a:rPr lang="en-US" sz="2400" b="1" dirty="0">
                <a:solidFill>
                  <a:srgbClr val="0070C0"/>
                </a:solidFill>
                <a:latin typeface="Times New Roman" panose="02020603050405020304" pitchFamily="18" charset="0"/>
                <a:cs typeface="Times New Roman" panose="02020603050405020304" pitchFamily="18" charset="0"/>
              </a:rPr>
              <a:t>ALGORITHM DESCRIPTION (</a:t>
            </a:r>
            <a:r>
              <a:rPr lang="en-US" sz="2400" b="1" dirty="0" smtClean="0">
                <a:solidFill>
                  <a:srgbClr val="0070C0"/>
                </a:solidFill>
                <a:latin typeface="Times New Roman" panose="02020603050405020304" pitchFamily="18" charset="0"/>
                <a:cs typeface="Times New Roman" panose="02020603050405020304" pitchFamily="18" charset="0"/>
              </a:rPr>
              <a:t>Contd.)</a:t>
            </a:r>
            <a:endParaRPr lang="en-US" sz="2400" b="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84377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1433" y="364813"/>
            <a:ext cx="3300904" cy="461665"/>
          </a:xfrm>
          <a:prstGeom prst="rect">
            <a:avLst/>
          </a:prstGeom>
        </p:spPr>
        <p:txBody>
          <a:bodyPr wrap="none">
            <a:spAutoFit/>
          </a:bodyPr>
          <a:lstStyle/>
          <a:p>
            <a:r>
              <a:rPr lang="en-US" sz="2400" b="1" dirty="0">
                <a:solidFill>
                  <a:srgbClr val="0070C0"/>
                </a:solidFill>
                <a:latin typeface="Times New Roman" panose="02020603050405020304" charset="0"/>
                <a:cs typeface="Times New Roman" panose="02020603050405020304" charset="0"/>
              </a:rPr>
              <a:t>USE CASE DIAGRAM</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2337" y="595645"/>
            <a:ext cx="5567795" cy="5961184"/>
          </a:xfrm>
          <a:prstGeom prst="rect">
            <a:avLst/>
          </a:prstGeom>
        </p:spPr>
      </p:pic>
    </p:spTree>
    <p:extLst>
      <p:ext uri="{BB962C8B-B14F-4D97-AF65-F5344CB8AC3E}">
        <p14:creationId xmlns:p14="http://schemas.microsoft.com/office/powerpoint/2010/main" val="16610159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33958" y="307703"/>
            <a:ext cx="2795958" cy="461665"/>
          </a:xfrm>
          <a:prstGeom prst="rect">
            <a:avLst/>
          </a:prstGeom>
        </p:spPr>
        <p:txBody>
          <a:bodyPr wrap="none">
            <a:spAutoFit/>
          </a:bodyPr>
          <a:lstStyle/>
          <a:p>
            <a:r>
              <a:rPr lang="en-US" sz="2400" b="1" dirty="0">
                <a:solidFill>
                  <a:srgbClr val="0070C0"/>
                </a:solidFill>
                <a:latin typeface="Times New Roman" panose="02020603050405020304" charset="0"/>
                <a:cs typeface="Times New Roman" panose="02020603050405020304" charset="0"/>
              </a:rPr>
              <a:t>CLASS DIAGRAM</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154115" y="852854"/>
            <a:ext cx="8071339" cy="5460023"/>
          </a:xfrm>
          <a:prstGeom prst="rect">
            <a:avLst/>
          </a:prstGeom>
        </p:spPr>
      </p:pic>
    </p:spTree>
    <p:extLst>
      <p:ext uri="{BB962C8B-B14F-4D97-AF65-F5344CB8AC3E}">
        <p14:creationId xmlns:p14="http://schemas.microsoft.com/office/powerpoint/2010/main" val="9356106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3474" y="237365"/>
            <a:ext cx="3496470" cy="461665"/>
          </a:xfrm>
          <a:prstGeom prst="rect">
            <a:avLst/>
          </a:prstGeom>
        </p:spPr>
        <p:txBody>
          <a:bodyPr wrap="none">
            <a:spAutoFit/>
          </a:bodyPr>
          <a:lstStyle/>
          <a:p>
            <a:r>
              <a:rPr lang="en-US" sz="2400" b="1" dirty="0">
                <a:solidFill>
                  <a:srgbClr val="0070C0"/>
                </a:solidFill>
                <a:latin typeface="Times New Roman" panose="02020603050405020304" charset="0"/>
                <a:cs typeface="Times New Roman" panose="02020603050405020304" charset="0"/>
              </a:rPr>
              <a:t>SEQUENCE DIAGRAM</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813538" y="699030"/>
            <a:ext cx="6743700" cy="5701770"/>
          </a:xfrm>
          <a:prstGeom prst="rect">
            <a:avLst/>
          </a:prstGeom>
        </p:spPr>
      </p:pic>
    </p:spTree>
    <p:extLst>
      <p:ext uri="{BB962C8B-B14F-4D97-AF65-F5344CB8AC3E}">
        <p14:creationId xmlns:p14="http://schemas.microsoft.com/office/powerpoint/2010/main" val="21836944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2796" y="228573"/>
            <a:ext cx="3862404" cy="461665"/>
          </a:xfrm>
          <a:prstGeom prst="rect">
            <a:avLst/>
          </a:prstGeom>
        </p:spPr>
        <p:txBody>
          <a:bodyPr wrap="none">
            <a:spAutoFit/>
          </a:bodyPr>
          <a:lstStyle/>
          <a:p>
            <a:r>
              <a:rPr lang="en-US" sz="2400" b="1" dirty="0">
                <a:solidFill>
                  <a:srgbClr val="0070C0"/>
                </a:solidFill>
                <a:latin typeface="Times New Roman" panose="02020603050405020304" charset="0"/>
                <a:cs typeface="Times New Roman" panose="02020603050405020304" charset="0"/>
              </a:rPr>
              <a:t>STATECHART DIAGRAM</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2339" y="228573"/>
            <a:ext cx="2417884" cy="6453582"/>
          </a:xfrm>
          <a:prstGeom prst="rect">
            <a:avLst/>
          </a:prstGeom>
        </p:spPr>
      </p:pic>
    </p:spTree>
    <p:extLst>
      <p:ext uri="{BB962C8B-B14F-4D97-AF65-F5344CB8AC3E}">
        <p14:creationId xmlns:p14="http://schemas.microsoft.com/office/powerpoint/2010/main" val="38871517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4773" y="369250"/>
            <a:ext cx="4550861" cy="461665"/>
          </a:xfrm>
          <a:prstGeom prst="rect">
            <a:avLst/>
          </a:prstGeom>
        </p:spPr>
        <p:txBody>
          <a:bodyPr wrap="none">
            <a:spAutoFit/>
          </a:bodyPr>
          <a:lstStyle/>
          <a:p>
            <a:r>
              <a:rPr lang="en-US" sz="2400" b="1" dirty="0">
                <a:solidFill>
                  <a:srgbClr val="0070C0"/>
                </a:solidFill>
                <a:latin typeface="Times New Roman" panose="02020603050405020304" charset="0"/>
                <a:cs typeface="Times New Roman" panose="02020603050405020304" charset="0"/>
              </a:rPr>
              <a:t>COLLABORATION DIAGRAM</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386964" y="1104900"/>
            <a:ext cx="7468236" cy="5031740"/>
          </a:xfrm>
          <a:prstGeom prst="rect">
            <a:avLst/>
          </a:prstGeom>
        </p:spPr>
      </p:pic>
    </p:spTree>
    <p:extLst>
      <p:ext uri="{BB962C8B-B14F-4D97-AF65-F5344CB8AC3E}">
        <p14:creationId xmlns:p14="http://schemas.microsoft.com/office/powerpoint/2010/main" val="40431257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1692" y="254978"/>
            <a:ext cx="11236570" cy="830997"/>
          </a:xfrm>
          <a:prstGeom prst="rect">
            <a:avLst/>
          </a:prstGeom>
        </p:spPr>
        <p:txBody>
          <a:bodyPr wrap="square">
            <a:spAutoFit/>
          </a:bodyPr>
          <a:lstStyle/>
          <a:p>
            <a:r>
              <a:rPr lang="en-US" sz="2400" b="1" dirty="0">
                <a:solidFill>
                  <a:srgbClr val="0070C0"/>
                </a:solidFill>
                <a:latin typeface="Times New Roman" panose="02020603050405020304" charset="0"/>
                <a:cs typeface="Times New Roman" panose="02020603050405020304" charset="0"/>
              </a:rPr>
              <a:t>ACTIVITY DIAGRAM</a:t>
            </a:r>
          </a:p>
          <a:p>
            <a:endParaRPr lang="en-US" sz="2400" b="1" dirty="0">
              <a:solidFill>
                <a:srgbClr val="0070C0"/>
              </a:solidFill>
              <a:latin typeface="Times New Roman" panose="02020603050405020304" charset="0"/>
              <a:cs typeface="Times New Roman" panose="02020603050405020304"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824654" y="254978"/>
            <a:ext cx="4360984" cy="6409591"/>
          </a:xfrm>
          <a:prstGeom prst="rect">
            <a:avLst/>
          </a:prstGeom>
        </p:spPr>
      </p:pic>
    </p:spTree>
    <p:extLst>
      <p:ext uri="{BB962C8B-B14F-4D97-AF65-F5344CB8AC3E}">
        <p14:creationId xmlns:p14="http://schemas.microsoft.com/office/powerpoint/2010/main" val="11094029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2942" y="536303"/>
            <a:ext cx="3830729" cy="461665"/>
          </a:xfrm>
          <a:prstGeom prst="rect">
            <a:avLst/>
          </a:prstGeom>
        </p:spPr>
        <p:txBody>
          <a:bodyPr wrap="none">
            <a:spAutoFit/>
          </a:bodyPr>
          <a:lstStyle/>
          <a:p>
            <a:r>
              <a:rPr lang="en-US" sz="2400" b="1" dirty="0">
                <a:solidFill>
                  <a:srgbClr val="0070C0"/>
                </a:solidFill>
                <a:latin typeface="Times New Roman" panose="02020603050405020304" charset="0"/>
                <a:cs typeface="Times New Roman" panose="02020603050405020304" charset="0"/>
              </a:rPr>
              <a:t>COMPONENT DIAGRAM</a:t>
            </a: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3230880" y="1582738"/>
            <a:ext cx="6339840" cy="4238942"/>
          </a:xfrm>
          <a:prstGeom prst="rect">
            <a:avLst/>
          </a:prstGeom>
        </p:spPr>
      </p:pic>
    </p:spTree>
    <p:extLst>
      <p:ext uri="{BB962C8B-B14F-4D97-AF65-F5344CB8AC3E}">
        <p14:creationId xmlns:p14="http://schemas.microsoft.com/office/powerpoint/2010/main" val="2269420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1947" y="518719"/>
            <a:ext cx="10927713" cy="6740307"/>
          </a:xfrm>
          <a:prstGeom prst="rect">
            <a:avLst/>
          </a:prstGeom>
        </p:spPr>
        <p:txBody>
          <a:bodyPr wrap="square">
            <a:spAutoFit/>
          </a:bodyPr>
          <a:lstStyle/>
          <a:p>
            <a:pPr algn="just"/>
            <a:r>
              <a:rPr lang="en-US" sz="2400" b="1" dirty="0">
                <a:solidFill>
                  <a:srgbClr val="0070C0"/>
                </a:solidFill>
                <a:latin typeface="Times New Roman" panose="02020603050405020304" charset="0"/>
                <a:cs typeface="Times New Roman" panose="02020603050405020304" charset="0"/>
              </a:rPr>
              <a:t>INTRODUCTION</a:t>
            </a:r>
          </a:p>
          <a:p>
            <a:pPr algn="just"/>
            <a:endParaRPr lang="en-US" sz="2400" b="1" dirty="0">
              <a:solidFill>
                <a:srgbClr val="0070C0"/>
              </a:solidFill>
              <a:latin typeface="Times New Roman" panose="02020603050405020304" charset="0"/>
              <a:cs typeface="Times New Roman" panose="02020603050405020304" charset="0"/>
            </a:endParaRPr>
          </a:p>
          <a:p>
            <a:pPr algn="just"/>
            <a:endParaRPr lang="en-US" sz="2400" b="1" dirty="0">
              <a:solidFill>
                <a:srgbClr val="0070C0"/>
              </a:solidFill>
              <a:latin typeface="Times New Roman" panose="02020603050405020304" charset="0"/>
              <a:cs typeface="Times New Roman" panose="02020603050405020304" charset="0"/>
            </a:endParaRPr>
          </a:p>
          <a:p>
            <a:pPr marL="342900" indent="-342900" algn="just">
              <a:buFont typeface="Wingdings" panose="05000000000000000000" pitchFamily="2" charset="2"/>
              <a:buChar char="Ø"/>
            </a:pPr>
            <a:r>
              <a:rPr lang="en-US" sz="2400" dirty="0">
                <a:latin typeface="Times New Roman" panose="02020603050405020304" charset="0"/>
                <a:cs typeface="Times New Roman" panose="02020603050405020304" charset="0"/>
              </a:rPr>
              <a:t>Electronic medical records (EMRs) are crucial components of hospital information systems, managing patient data like medical history and diagnoses.</a:t>
            </a:r>
          </a:p>
          <a:p>
            <a:pPr algn="just"/>
            <a:endParaRPr lang="en-US" sz="2400" dirty="0">
              <a:latin typeface="Times New Roman" panose="02020603050405020304" charset="0"/>
              <a:cs typeface="Times New Roman" panose="02020603050405020304" charset="0"/>
            </a:endParaRPr>
          </a:p>
          <a:p>
            <a:pPr marL="342900" indent="-342900" algn="just">
              <a:buFont typeface="Wingdings" panose="05000000000000000000" pitchFamily="2" charset="2"/>
              <a:buChar char="Ø"/>
            </a:pPr>
            <a:r>
              <a:rPr lang="en-US" sz="2400" dirty="0">
                <a:latin typeface="Times New Roman" panose="02020603050405020304" charset="0"/>
                <a:cs typeface="Times New Roman" panose="02020603050405020304" charset="0"/>
              </a:rPr>
              <a:t>EMR takes up a large amount of space due to the large number of patients.</a:t>
            </a:r>
          </a:p>
          <a:p>
            <a:pPr marL="342900" indent="-342900" algn="just">
              <a:buFont typeface="Wingdings" panose="05000000000000000000" pitchFamily="2" charset="2"/>
              <a:buChar char="Ø"/>
            </a:pPr>
            <a:endParaRPr lang="en-US" sz="2400" dirty="0">
              <a:latin typeface="Times New Roman" panose="02020603050405020304" charset="0"/>
              <a:cs typeface="Times New Roman" panose="02020603050405020304" charset="0"/>
            </a:endParaRPr>
          </a:p>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Ensuring information security is critical, as network threats could lead to data breaches, posing serious privacy risks to patients.</a:t>
            </a:r>
          </a:p>
          <a:p>
            <a:pPr marL="342900" indent="-342900" algn="just">
              <a:buFont typeface="Wingdings" panose="05000000000000000000" pitchFamily="2" charset="2"/>
              <a:buChar char="Ø"/>
            </a:pPr>
            <a:endParaRPr lang="en-US" sz="2400" dirty="0">
              <a:latin typeface="Times New Roman" panose="02020603050405020304" charset="0"/>
              <a:cs typeface="Times New Roman" panose="02020603050405020304" charset="0"/>
            </a:endParaRPr>
          </a:p>
          <a:p>
            <a:pPr marL="342900" indent="-342900" algn="just">
              <a:buFont typeface="Wingdings" panose="05000000000000000000" pitchFamily="2" charset="2"/>
              <a:buChar char="Ø"/>
            </a:pPr>
            <a:r>
              <a:rPr lang="en-US" sz="2400" dirty="0">
                <a:latin typeface="Times New Roman" panose="02020603050405020304" charset="0"/>
                <a:cs typeface="Times New Roman" panose="02020603050405020304" charset="0"/>
              </a:rPr>
              <a:t>To address this issue, hospitals can encrypt EMRs and outsource them to the cloud under the supervision of a data administrator.</a:t>
            </a:r>
          </a:p>
          <a:p>
            <a:pPr algn="just"/>
            <a:endParaRPr lang="en-US" sz="2400" dirty="0">
              <a:latin typeface="Times New Roman" panose="02020603050405020304" charset="0"/>
              <a:cs typeface="Times New Roman" panose="02020603050405020304" charset="0"/>
            </a:endParaRPr>
          </a:p>
          <a:p>
            <a:pPr algn="just"/>
            <a:endParaRPr lang="en-US" sz="2400" dirty="0">
              <a:latin typeface="Times New Roman" panose="02020603050405020304" charset="0"/>
              <a:cs typeface="Times New Roman" panose="02020603050405020304" charset="0"/>
            </a:endParaRPr>
          </a:p>
          <a:p>
            <a:pPr marL="342900" indent="-342900" algn="just">
              <a:buFont typeface="Wingdings" panose="05000000000000000000" pitchFamily="2" charset="2"/>
              <a:buChar char="Ø"/>
            </a:pPr>
            <a:endParaRPr lang="en-US" sz="2400" dirty="0">
              <a:latin typeface="Times New Roman" panose="02020603050405020304" charset="0"/>
              <a:cs typeface="Times New Roman" panose="02020603050405020304" charset="0"/>
            </a:endParaRPr>
          </a:p>
          <a:p>
            <a:pPr algn="just"/>
            <a:endParaRPr lang="en-US" sz="2400" b="1" dirty="0">
              <a:solidFill>
                <a:srgbClr val="0070C0"/>
              </a:solidFill>
              <a:latin typeface="Times New Roman" panose="02020603050405020304" charset="0"/>
              <a:cs typeface="Times New Roman" panose="02020603050405020304" charset="0"/>
            </a:endParaRPr>
          </a:p>
          <a:p>
            <a:pPr algn="just"/>
            <a:endParaRPr lang="en-US" sz="2400" b="1" dirty="0">
              <a:solidFill>
                <a:srgbClr val="0070C0"/>
              </a:solidFill>
              <a:latin typeface="Times New Roman" panose="02020603050405020304" charset="0"/>
              <a:cs typeface="Times New Roman" panose="02020603050405020304" charset="0"/>
            </a:endParaRPr>
          </a:p>
        </p:txBody>
      </p:sp>
    </p:spTree>
    <p:extLst>
      <p:ext uri="{BB962C8B-B14F-4D97-AF65-F5344CB8AC3E}">
        <p14:creationId xmlns:p14="http://schemas.microsoft.com/office/powerpoint/2010/main" val="1964792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5358" y="465965"/>
            <a:ext cx="4002249" cy="461665"/>
          </a:xfrm>
          <a:prstGeom prst="rect">
            <a:avLst/>
          </a:prstGeom>
        </p:spPr>
        <p:txBody>
          <a:bodyPr wrap="none">
            <a:spAutoFit/>
          </a:bodyPr>
          <a:lstStyle/>
          <a:p>
            <a:r>
              <a:rPr lang="en-US" sz="2400" b="1" dirty="0">
                <a:solidFill>
                  <a:srgbClr val="0070C0"/>
                </a:solidFill>
                <a:latin typeface="Times New Roman" panose="02020603050405020304" charset="0"/>
                <a:cs typeface="Times New Roman" panose="02020603050405020304" charset="0"/>
              </a:rPr>
              <a:t>DEPLOYMENT DIAGRAM</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063114" y="1327150"/>
            <a:ext cx="7771765" cy="4260850"/>
          </a:xfrm>
          <a:prstGeom prst="rect">
            <a:avLst/>
          </a:prstGeom>
        </p:spPr>
      </p:pic>
    </p:spTree>
    <p:extLst>
      <p:ext uri="{BB962C8B-B14F-4D97-AF65-F5344CB8AC3E}">
        <p14:creationId xmlns:p14="http://schemas.microsoft.com/office/powerpoint/2010/main" val="11131176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9943" y="325288"/>
            <a:ext cx="3318152" cy="461665"/>
          </a:xfrm>
          <a:prstGeom prst="rect">
            <a:avLst/>
          </a:prstGeom>
        </p:spPr>
        <p:txBody>
          <a:bodyPr wrap="none">
            <a:spAutoFit/>
          </a:bodyPr>
          <a:lstStyle/>
          <a:p>
            <a:r>
              <a:rPr lang="en-US" sz="2400" b="1" dirty="0">
                <a:solidFill>
                  <a:srgbClr val="0070C0"/>
                </a:solidFill>
                <a:latin typeface="Times New Roman" panose="02020603050405020304" charset="0"/>
                <a:cs typeface="Times New Roman" panose="02020603050405020304" charset="0"/>
              </a:rPr>
              <a:t>PACKAGE DIAGRAM</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9816" y="1222131"/>
            <a:ext cx="8255976" cy="4290645"/>
          </a:xfrm>
          <a:prstGeom prst="rect">
            <a:avLst/>
          </a:prstGeom>
        </p:spPr>
      </p:pic>
    </p:spTree>
    <p:extLst>
      <p:ext uri="{BB962C8B-B14F-4D97-AF65-F5344CB8AC3E}">
        <p14:creationId xmlns:p14="http://schemas.microsoft.com/office/powerpoint/2010/main" val="17052132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94602" y="342872"/>
            <a:ext cx="4958152" cy="461665"/>
          </a:xfrm>
          <a:prstGeom prst="rect">
            <a:avLst/>
          </a:prstGeom>
        </p:spPr>
        <p:txBody>
          <a:bodyPr wrap="none">
            <a:spAutoFit/>
          </a:bodyPr>
          <a:lstStyle/>
          <a:p>
            <a:r>
              <a:rPr lang="en-US" sz="2400" b="1" dirty="0">
                <a:solidFill>
                  <a:srgbClr val="0070C0"/>
                </a:solidFill>
                <a:latin typeface="Times New Roman" panose="02020603050405020304" charset="0"/>
                <a:cs typeface="Times New Roman" panose="02020603050405020304" charset="0"/>
              </a:rPr>
              <a:t>DATA FLOW DIAGRAM LEVEL 0</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9092" y="1652955"/>
            <a:ext cx="7077807" cy="3745522"/>
          </a:xfrm>
          <a:prstGeom prst="rect">
            <a:avLst/>
          </a:prstGeom>
        </p:spPr>
      </p:pic>
    </p:spTree>
    <p:extLst>
      <p:ext uri="{BB962C8B-B14F-4D97-AF65-F5344CB8AC3E}">
        <p14:creationId xmlns:p14="http://schemas.microsoft.com/office/powerpoint/2010/main" val="25542297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2381" y="404419"/>
            <a:ext cx="4958152" cy="461665"/>
          </a:xfrm>
          <a:prstGeom prst="rect">
            <a:avLst/>
          </a:prstGeom>
        </p:spPr>
        <p:txBody>
          <a:bodyPr wrap="none">
            <a:spAutoFit/>
          </a:bodyPr>
          <a:lstStyle/>
          <a:p>
            <a:r>
              <a:rPr lang="en-US" sz="2400" b="1" dirty="0">
                <a:solidFill>
                  <a:srgbClr val="0070C0"/>
                </a:solidFill>
                <a:latin typeface="Times New Roman" panose="02020603050405020304" charset="0"/>
                <a:cs typeface="Times New Roman" panose="02020603050405020304" charset="0"/>
              </a:rPr>
              <a:t>DATA FLOW DIAGRAM LEVEL 1</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0154" y="1169377"/>
            <a:ext cx="7895491" cy="4695091"/>
          </a:xfrm>
          <a:prstGeom prst="rect">
            <a:avLst/>
          </a:prstGeom>
        </p:spPr>
      </p:pic>
    </p:spTree>
    <p:extLst>
      <p:ext uri="{BB962C8B-B14F-4D97-AF65-F5344CB8AC3E}">
        <p14:creationId xmlns:p14="http://schemas.microsoft.com/office/powerpoint/2010/main" val="42254226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3588" y="448380"/>
            <a:ext cx="11022450" cy="1200329"/>
          </a:xfrm>
          <a:prstGeom prst="rect">
            <a:avLst/>
          </a:prstGeom>
        </p:spPr>
        <p:txBody>
          <a:bodyPr wrap="square">
            <a:spAutoFit/>
          </a:bodyPr>
          <a:lstStyle/>
          <a:p>
            <a:r>
              <a:rPr lang="en-US" sz="2400" b="1" dirty="0">
                <a:solidFill>
                  <a:srgbClr val="0070C0"/>
                </a:solidFill>
                <a:latin typeface="Times New Roman" panose="02020603050405020304" charset="0"/>
                <a:cs typeface="Times New Roman" panose="02020603050405020304" charset="0"/>
              </a:rPr>
              <a:t>DATA FLOW DIAGRAM LEVEL 2</a:t>
            </a:r>
          </a:p>
          <a:p>
            <a:endParaRPr lang="en-US" sz="2400" b="1" dirty="0">
              <a:solidFill>
                <a:srgbClr val="0070C0"/>
              </a:solidFill>
              <a:latin typeface="Times New Roman" panose="02020603050405020304" charset="0"/>
              <a:cs typeface="Times New Roman" panose="02020603050405020304" charset="0"/>
            </a:endParaRPr>
          </a:p>
          <a:p>
            <a:endParaRPr lang="en-US" sz="2400" b="1" dirty="0">
              <a:solidFill>
                <a:srgbClr val="0070C0"/>
              </a:solidFill>
              <a:latin typeface="Times New Roman" panose="02020603050405020304" charset="0"/>
              <a:cs typeface="Times New Roman" panose="0202060305040502030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3777" y="1266092"/>
            <a:ext cx="8203223" cy="5011616"/>
          </a:xfrm>
          <a:prstGeom prst="rect">
            <a:avLst/>
          </a:prstGeom>
        </p:spPr>
      </p:pic>
    </p:spTree>
    <p:extLst>
      <p:ext uri="{BB962C8B-B14F-4D97-AF65-F5344CB8AC3E}">
        <p14:creationId xmlns:p14="http://schemas.microsoft.com/office/powerpoint/2010/main" val="23070431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0485" y="272562"/>
            <a:ext cx="11430000" cy="5632311"/>
          </a:xfrm>
          <a:prstGeom prst="rect">
            <a:avLst/>
          </a:prstGeom>
        </p:spPr>
        <p:txBody>
          <a:bodyPr wrap="square">
            <a:spAutoFit/>
          </a:bodyPr>
          <a:lstStyle/>
          <a:p>
            <a:r>
              <a:rPr lang="en-US" sz="2400" b="1" dirty="0">
                <a:solidFill>
                  <a:srgbClr val="0070C0"/>
                </a:solidFill>
                <a:latin typeface="Times New Roman" panose="02020603050405020304" charset="0"/>
                <a:cs typeface="Times New Roman" panose="02020603050405020304" charset="0"/>
              </a:rPr>
              <a:t>IMPLEMENTATION</a:t>
            </a:r>
          </a:p>
          <a:p>
            <a:endParaRPr lang="en-US" sz="2400" b="1" dirty="0">
              <a:solidFill>
                <a:srgbClr val="0070C0"/>
              </a:solidFill>
              <a:latin typeface="Times New Roman" panose="02020603050405020304" charset="0"/>
              <a:cs typeface="Times New Roman" panose="02020603050405020304" charset="0"/>
            </a:endParaRPr>
          </a:p>
          <a:p>
            <a:r>
              <a:rPr lang="en-US" sz="2400" b="1" dirty="0">
                <a:latin typeface="Times New Roman" panose="02020603050405020304" charset="0"/>
                <a:cs typeface="Times New Roman" panose="02020603050405020304" charset="0"/>
              </a:rPr>
              <a:t>JAVA</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Java is a widely-used programming language known for its platform independence, simplicity, and robustness. </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allows developers to write code that can run on any device with a Java Virtual Machine (JVM). </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Java is highly versatile and is used for web development, mobile apps, enterprise systems, and more. </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Its key features include object-oriented programming, built-in error handling, and support for multithreading. </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45521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98758" y="325288"/>
            <a:ext cx="11136750" cy="1200329"/>
          </a:xfrm>
          <a:prstGeom prst="rect">
            <a:avLst/>
          </a:prstGeom>
        </p:spPr>
        <p:txBody>
          <a:bodyPr wrap="square">
            <a:spAutoFit/>
          </a:bodyPr>
          <a:lstStyle/>
          <a:p>
            <a:r>
              <a:rPr lang="en-US" sz="2400" b="1" dirty="0">
                <a:solidFill>
                  <a:srgbClr val="0070C0"/>
                </a:solidFill>
                <a:latin typeface="Times New Roman" panose="02020603050405020304" charset="0"/>
                <a:cs typeface="Times New Roman" panose="02020603050405020304" charset="0"/>
              </a:rPr>
              <a:t>HOMEPAGE</a:t>
            </a:r>
          </a:p>
          <a:p>
            <a:endParaRPr lang="en-US" sz="2400" b="1" dirty="0">
              <a:solidFill>
                <a:srgbClr val="0070C0"/>
              </a:solidFill>
              <a:latin typeface="Times New Roman" panose="02020603050405020304" charset="0"/>
              <a:cs typeface="Times New Roman" panose="02020603050405020304" charset="0"/>
            </a:endParaRPr>
          </a:p>
          <a:p>
            <a:endParaRPr lang="en-US" sz="2400" b="1" dirty="0">
              <a:solidFill>
                <a:srgbClr val="0070C0"/>
              </a:solidFill>
              <a:latin typeface="Times New Roman" panose="02020603050405020304" charset="0"/>
              <a:cs typeface="Times New Roman" panose="0202060305040502030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039" y="925452"/>
            <a:ext cx="10058400" cy="5657850"/>
          </a:xfrm>
          <a:prstGeom prst="rect">
            <a:avLst/>
          </a:prstGeom>
        </p:spPr>
      </p:pic>
    </p:spTree>
    <p:extLst>
      <p:ext uri="{BB962C8B-B14F-4D97-AF65-F5344CB8AC3E}">
        <p14:creationId xmlns:p14="http://schemas.microsoft.com/office/powerpoint/2010/main" val="42040388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5734" y="272534"/>
            <a:ext cx="3448582" cy="2677656"/>
          </a:xfrm>
          <a:prstGeom prst="rect">
            <a:avLst/>
          </a:prstGeom>
        </p:spPr>
        <p:txBody>
          <a:bodyPr wrap="square">
            <a:spAutoFit/>
          </a:bodyPr>
          <a:lstStyle/>
          <a:p>
            <a:r>
              <a:rPr lang="en-US" sz="2400" b="1" dirty="0">
                <a:solidFill>
                  <a:srgbClr val="0070C0"/>
                </a:solidFill>
                <a:latin typeface="Times New Roman" panose="02020603050405020304" charset="0"/>
                <a:cs typeface="Times New Roman" panose="02020603050405020304" charset="0"/>
              </a:rPr>
              <a:t>  REGISTER</a:t>
            </a:r>
          </a:p>
          <a:p>
            <a:endParaRPr lang="en-US" sz="2400" b="1" dirty="0">
              <a:solidFill>
                <a:srgbClr val="0070C0"/>
              </a:solidFill>
              <a:latin typeface="Times New Roman" panose="02020603050405020304" charset="0"/>
              <a:cs typeface="Times New Roman" panose="02020603050405020304" charset="0"/>
            </a:endParaRPr>
          </a:p>
          <a:p>
            <a:endParaRPr lang="en-US" sz="2400" b="1" dirty="0">
              <a:solidFill>
                <a:srgbClr val="0070C0"/>
              </a:solidFill>
              <a:latin typeface="Times New Roman" panose="02020603050405020304" charset="0"/>
              <a:cs typeface="Times New Roman" panose="02020603050405020304" charset="0"/>
            </a:endParaRPr>
          </a:p>
          <a:p>
            <a:endParaRPr lang="en-US" sz="2400" b="1" dirty="0">
              <a:solidFill>
                <a:srgbClr val="0070C0"/>
              </a:solidFill>
              <a:latin typeface="Times New Roman" panose="02020603050405020304" charset="0"/>
              <a:cs typeface="Times New Roman" panose="02020603050405020304" charset="0"/>
            </a:endParaRPr>
          </a:p>
          <a:p>
            <a:r>
              <a:rPr lang="en-US" sz="2400" b="1" dirty="0">
                <a:solidFill>
                  <a:srgbClr val="0070C0"/>
                </a:solidFill>
                <a:latin typeface="Times New Roman" panose="02020603050405020304" charset="0"/>
                <a:cs typeface="Times New Roman" panose="02020603050405020304" charset="0"/>
              </a:rPr>
              <a:t> </a:t>
            </a:r>
          </a:p>
          <a:p>
            <a:endParaRPr lang="en-US" sz="2400" b="1" dirty="0">
              <a:solidFill>
                <a:srgbClr val="0070C0"/>
              </a:solidFill>
              <a:latin typeface="Times New Roman" panose="02020603050405020304" charset="0"/>
              <a:cs typeface="Times New Roman" panose="02020603050405020304" charset="0"/>
            </a:endParaRPr>
          </a:p>
          <a:p>
            <a:endParaRPr lang="en-US" sz="2400" b="1" dirty="0">
              <a:solidFill>
                <a:srgbClr val="0070C0"/>
              </a:solidFill>
              <a:latin typeface="Times New Roman" panose="02020603050405020304" charset="0"/>
              <a:cs typeface="Times New Roman" panose="02020603050405020304" charset="0"/>
            </a:endParaRPr>
          </a:p>
        </p:txBody>
      </p:sp>
      <p:pic>
        <p:nvPicPr>
          <p:cNvPr id="3" name="Picture 2"/>
          <p:cNvPicPr>
            <a:picLocks noChangeAspect="1"/>
          </p:cNvPicPr>
          <p:nvPr/>
        </p:nvPicPr>
        <p:blipFill>
          <a:blip r:embed="rId2"/>
          <a:stretch>
            <a:fillRect/>
          </a:stretch>
        </p:blipFill>
        <p:spPr>
          <a:xfrm>
            <a:off x="1227531" y="1248508"/>
            <a:ext cx="4492457" cy="4545623"/>
          </a:xfrm>
          <a:prstGeom prst="rect">
            <a:avLst/>
          </a:prstGeom>
        </p:spPr>
      </p:pic>
      <p:pic>
        <p:nvPicPr>
          <p:cNvPr id="4" name="Picture 3"/>
          <p:cNvPicPr>
            <a:picLocks noChangeAspect="1"/>
          </p:cNvPicPr>
          <p:nvPr/>
        </p:nvPicPr>
        <p:blipFill>
          <a:blip r:embed="rId3"/>
          <a:stretch>
            <a:fillRect/>
          </a:stretch>
        </p:blipFill>
        <p:spPr>
          <a:xfrm>
            <a:off x="6392426" y="1248508"/>
            <a:ext cx="4536657" cy="4545623"/>
          </a:xfrm>
          <a:prstGeom prst="rect">
            <a:avLst/>
          </a:prstGeom>
        </p:spPr>
      </p:pic>
    </p:spTree>
    <p:extLst>
      <p:ext uri="{BB962C8B-B14F-4D97-AF65-F5344CB8AC3E}">
        <p14:creationId xmlns:p14="http://schemas.microsoft.com/office/powerpoint/2010/main" val="27416597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71854" y="377959"/>
            <a:ext cx="11125200" cy="1938992"/>
          </a:xfrm>
          <a:prstGeom prst="rect">
            <a:avLst/>
          </a:prstGeom>
        </p:spPr>
        <p:txBody>
          <a:bodyPr wrap="square">
            <a:spAutoFit/>
          </a:bodyPr>
          <a:lstStyle/>
          <a:p>
            <a:r>
              <a:rPr lang="en-US" sz="2400" b="1" dirty="0">
                <a:solidFill>
                  <a:srgbClr val="0070C0"/>
                </a:solidFill>
                <a:latin typeface="Times New Roman" panose="02020603050405020304" charset="0"/>
                <a:cs typeface="Times New Roman" panose="02020603050405020304" charset="0"/>
              </a:rPr>
              <a:t>LOGIN</a:t>
            </a:r>
          </a:p>
          <a:p>
            <a:endParaRPr lang="en-US" sz="2400" b="1" dirty="0">
              <a:solidFill>
                <a:srgbClr val="0070C0"/>
              </a:solidFill>
              <a:latin typeface="Times New Roman" panose="02020603050405020304" charset="0"/>
              <a:cs typeface="Times New Roman" panose="02020603050405020304" charset="0"/>
            </a:endParaRPr>
          </a:p>
          <a:p>
            <a:r>
              <a:rPr lang="en-US" sz="2400" b="1" dirty="0">
                <a:solidFill>
                  <a:srgbClr val="0070C0"/>
                </a:solidFill>
                <a:latin typeface="Times New Roman" panose="02020603050405020304" charset="0"/>
                <a:cs typeface="Times New Roman" panose="02020603050405020304" charset="0"/>
              </a:rPr>
              <a:t> </a:t>
            </a:r>
          </a:p>
          <a:p>
            <a:endParaRPr lang="en-US" sz="2400" b="1" dirty="0">
              <a:solidFill>
                <a:srgbClr val="0070C0"/>
              </a:solidFill>
              <a:latin typeface="Times New Roman" panose="02020603050405020304" charset="0"/>
              <a:cs typeface="Times New Roman" panose="02020603050405020304" charset="0"/>
            </a:endParaRPr>
          </a:p>
          <a:p>
            <a:endParaRPr lang="en-US" sz="2400" b="1" dirty="0">
              <a:solidFill>
                <a:srgbClr val="0070C0"/>
              </a:solidFill>
              <a:latin typeface="Times New Roman" panose="02020603050405020304" charset="0"/>
              <a:cs typeface="Times New Roman" panose="02020603050405020304" charset="0"/>
            </a:endParaRPr>
          </a:p>
        </p:txBody>
      </p:sp>
      <p:pic>
        <p:nvPicPr>
          <p:cNvPr id="5" name="Picture 4"/>
          <p:cNvPicPr>
            <a:picLocks noChangeAspect="1"/>
          </p:cNvPicPr>
          <p:nvPr/>
        </p:nvPicPr>
        <p:blipFill>
          <a:blip r:embed="rId2"/>
          <a:stretch>
            <a:fillRect/>
          </a:stretch>
        </p:blipFill>
        <p:spPr>
          <a:xfrm>
            <a:off x="920648" y="1179744"/>
            <a:ext cx="4905530" cy="4508879"/>
          </a:xfrm>
          <a:prstGeom prst="rect">
            <a:avLst/>
          </a:prstGeom>
        </p:spPr>
      </p:pic>
      <p:pic>
        <p:nvPicPr>
          <p:cNvPr id="6" name="Picture 5"/>
          <p:cNvPicPr>
            <a:picLocks noChangeAspect="1"/>
          </p:cNvPicPr>
          <p:nvPr/>
        </p:nvPicPr>
        <p:blipFill>
          <a:blip r:embed="rId3"/>
          <a:stretch>
            <a:fillRect/>
          </a:stretch>
        </p:blipFill>
        <p:spPr>
          <a:xfrm>
            <a:off x="6541571" y="1179744"/>
            <a:ext cx="4872499" cy="4508879"/>
          </a:xfrm>
          <a:prstGeom prst="rect">
            <a:avLst/>
          </a:prstGeom>
        </p:spPr>
      </p:pic>
    </p:spTree>
    <p:extLst>
      <p:ext uri="{BB962C8B-B14F-4D97-AF65-F5344CB8AC3E}">
        <p14:creationId xmlns:p14="http://schemas.microsoft.com/office/powerpoint/2010/main" val="25177560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7618" y="210988"/>
            <a:ext cx="2998963" cy="461665"/>
          </a:xfrm>
          <a:prstGeom prst="rect">
            <a:avLst/>
          </a:prstGeom>
        </p:spPr>
        <p:txBody>
          <a:bodyPr wrap="none">
            <a:spAutoFit/>
          </a:bodyPr>
          <a:lstStyle/>
          <a:p>
            <a:r>
              <a:rPr lang="en-US" sz="2400" b="1" dirty="0">
                <a:solidFill>
                  <a:srgbClr val="0070C0"/>
                </a:solidFill>
                <a:latin typeface="Times New Roman" panose="02020603050405020304" charset="0"/>
                <a:cs typeface="Times New Roman" panose="02020603050405020304" charset="0"/>
              </a:rPr>
              <a:t>KEY GENERATION</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6623" y="879231"/>
            <a:ext cx="10058400" cy="5657850"/>
          </a:xfrm>
          <a:prstGeom prst="rect">
            <a:avLst/>
          </a:prstGeom>
        </p:spPr>
      </p:pic>
    </p:spTree>
    <p:extLst>
      <p:ext uri="{BB962C8B-B14F-4D97-AF65-F5344CB8AC3E}">
        <p14:creationId xmlns:p14="http://schemas.microsoft.com/office/powerpoint/2010/main" val="833896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6185" y="386862"/>
            <a:ext cx="11526715" cy="5262979"/>
          </a:xfrm>
          <a:prstGeom prst="rect">
            <a:avLst/>
          </a:prstGeom>
        </p:spPr>
        <p:txBody>
          <a:bodyPr wrap="square">
            <a:spAutoFit/>
          </a:bodyPr>
          <a:lstStyle/>
          <a:p>
            <a:pPr algn="just"/>
            <a:endParaRPr lang="en-US" sz="2400" b="1" dirty="0">
              <a:solidFill>
                <a:srgbClr val="0070C0"/>
              </a:solidFill>
              <a:latin typeface="Times New Roman" panose="02020603050405020304" charset="0"/>
              <a:cs typeface="Times New Roman" panose="02020603050405020304" charset="0"/>
            </a:endParaRPr>
          </a:p>
          <a:p>
            <a:pPr algn="just"/>
            <a:r>
              <a:rPr lang="en-US" sz="2400" b="1" dirty="0">
                <a:solidFill>
                  <a:srgbClr val="0070C0"/>
                </a:solidFill>
                <a:latin typeface="Times New Roman" panose="02020603050405020304" charset="0"/>
                <a:cs typeface="Times New Roman" panose="02020603050405020304" charset="0"/>
              </a:rPr>
              <a:t>INTRODUCTION (</a:t>
            </a:r>
            <a:r>
              <a:rPr lang="en-US" sz="2400" b="1" dirty="0" smtClean="0">
                <a:solidFill>
                  <a:srgbClr val="0070C0"/>
                </a:solidFill>
                <a:latin typeface="Times New Roman" panose="02020603050405020304" charset="0"/>
                <a:cs typeface="Times New Roman" panose="02020603050405020304" charset="0"/>
              </a:rPr>
              <a:t>Contd.)</a:t>
            </a:r>
            <a:endParaRPr lang="en-US" sz="2400" b="1" dirty="0">
              <a:solidFill>
                <a:srgbClr val="0070C0"/>
              </a:solidFill>
              <a:latin typeface="Times New Roman" panose="02020603050405020304" charset="0"/>
              <a:cs typeface="Times New Roman" panose="02020603050405020304" charset="0"/>
            </a:endParaRPr>
          </a:p>
          <a:p>
            <a:pPr algn="just"/>
            <a:endParaRPr lang="en-US" sz="2400" dirty="0">
              <a:latin typeface="Times New Roman" panose="02020603050405020304" charset="0"/>
              <a:cs typeface="Times New Roman" panose="02020603050405020304" charset="0"/>
            </a:endParaRPr>
          </a:p>
          <a:p>
            <a:pPr marL="342900" indent="-342900" algn="just">
              <a:buFont typeface="Wingdings" panose="05000000000000000000" pitchFamily="2" charset="2"/>
              <a:buChar char="Ø"/>
            </a:pPr>
            <a:r>
              <a:rPr lang="en-US" sz="2400" dirty="0">
                <a:latin typeface="Times New Roman" panose="02020603050405020304" charset="0"/>
                <a:cs typeface="Times New Roman" panose="02020603050405020304" charset="0"/>
              </a:rPr>
              <a:t>Existing public key encryption scheme may not suffice for frequent queries from medical researchers.</a:t>
            </a:r>
          </a:p>
          <a:p>
            <a:pPr marL="342900" indent="-342900" algn="just">
              <a:buFont typeface="Wingdings" panose="05000000000000000000" pitchFamily="2" charset="2"/>
              <a:buChar char="Ø"/>
            </a:pPr>
            <a:endParaRPr lang="en-US" sz="2400" dirty="0">
              <a:latin typeface="Times New Roman" panose="02020603050405020304" charset="0"/>
              <a:cs typeface="Times New Roman" panose="02020603050405020304" charset="0"/>
            </a:endParaRPr>
          </a:p>
          <a:p>
            <a:pPr marL="342900" indent="-342900" algn="just">
              <a:buFont typeface="Wingdings" panose="05000000000000000000" pitchFamily="2" charset="2"/>
              <a:buChar char="Ø"/>
            </a:pPr>
            <a:r>
              <a:rPr lang="en-US" sz="2400" dirty="0">
                <a:latin typeface="Times New Roman" panose="02020603050405020304" charset="0"/>
                <a:cs typeface="Times New Roman" panose="02020603050405020304" charset="0"/>
              </a:rPr>
              <a:t>Public key authenticated encryption with keyword search (PAEKS) is a promising solution, but it faces scalability issues, with trapdoor generation linearly increasing with the number of users.</a:t>
            </a:r>
          </a:p>
          <a:p>
            <a:pPr marL="342900" indent="-342900" algn="just">
              <a:buFont typeface="Wingdings" panose="05000000000000000000" pitchFamily="2" charset="2"/>
              <a:buChar char="Ø"/>
            </a:pPr>
            <a:endParaRPr lang="en-US" sz="2400" b="1" dirty="0">
              <a:solidFill>
                <a:srgbClr val="0070C0"/>
              </a:solidFill>
              <a:latin typeface="Times New Roman" panose="02020603050405020304" charset="0"/>
              <a:cs typeface="Times New Roman" panose="02020603050405020304" charset="0"/>
            </a:endParaRPr>
          </a:p>
          <a:p>
            <a:pPr marL="342900" indent="-342900" algn="just">
              <a:buFont typeface="Wingdings" panose="05000000000000000000" pitchFamily="2" charset="2"/>
              <a:buChar char="Ø"/>
            </a:pPr>
            <a:r>
              <a:rPr lang="en-US" sz="2400" dirty="0">
                <a:latin typeface="Times New Roman" panose="02020603050405020304" charset="0"/>
                <a:cs typeface="Times New Roman" panose="02020603050405020304" charset="0"/>
              </a:rPr>
              <a:t>The required number of trapdoors per query is constant in PAUKS scheme, instead of the linearly expanding as the number of senders increases in PAEKS.</a:t>
            </a:r>
          </a:p>
          <a:p>
            <a:pPr algn="just"/>
            <a:endParaRPr lang="en-US" sz="2400" b="1" dirty="0">
              <a:solidFill>
                <a:srgbClr val="0070C0"/>
              </a:solidFill>
              <a:latin typeface="Times New Roman" panose="02020603050405020304" charset="0"/>
              <a:cs typeface="Times New Roman" panose="02020603050405020304" charset="0"/>
            </a:endParaRPr>
          </a:p>
          <a:p>
            <a:pPr algn="just"/>
            <a:endParaRPr lang="en-US" sz="2400" b="1" dirty="0">
              <a:solidFill>
                <a:srgbClr val="0070C0"/>
              </a:solidFill>
              <a:latin typeface="Times New Roman" panose="02020603050405020304" charset="0"/>
              <a:cs typeface="Times New Roman" panose="02020603050405020304" charset="0"/>
            </a:endParaRPr>
          </a:p>
        </p:txBody>
      </p:sp>
    </p:spTree>
    <p:extLst>
      <p:ext uri="{BB962C8B-B14F-4D97-AF65-F5344CB8AC3E}">
        <p14:creationId xmlns:p14="http://schemas.microsoft.com/office/powerpoint/2010/main" val="8002231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8130" y="263742"/>
            <a:ext cx="2244910" cy="461665"/>
          </a:xfrm>
          <a:prstGeom prst="rect">
            <a:avLst/>
          </a:prstGeom>
        </p:spPr>
        <p:txBody>
          <a:bodyPr wrap="none">
            <a:spAutoFit/>
          </a:bodyPr>
          <a:lstStyle/>
          <a:p>
            <a:r>
              <a:rPr lang="en-US" sz="2400" b="1" dirty="0">
                <a:solidFill>
                  <a:srgbClr val="0070C0"/>
                </a:solidFill>
                <a:latin typeface="Times New Roman" panose="02020603050405020304" charset="0"/>
                <a:cs typeface="Times New Roman" panose="02020603050405020304" charset="0"/>
              </a:rPr>
              <a:t>ENCRYPTION</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1793" y="852854"/>
            <a:ext cx="10058400" cy="5657850"/>
          </a:xfrm>
          <a:prstGeom prst="rect">
            <a:avLst/>
          </a:prstGeom>
        </p:spPr>
      </p:pic>
    </p:spTree>
    <p:extLst>
      <p:ext uri="{BB962C8B-B14F-4D97-AF65-F5344CB8AC3E}">
        <p14:creationId xmlns:p14="http://schemas.microsoft.com/office/powerpoint/2010/main" val="20553908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1416" y="272534"/>
            <a:ext cx="6273962" cy="461665"/>
          </a:xfrm>
          <a:prstGeom prst="rect">
            <a:avLst/>
          </a:prstGeom>
        </p:spPr>
        <p:txBody>
          <a:bodyPr wrap="none">
            <a:spAutoFit/>
          </a:bodyPr>
          <a:lstStyle/>
          <a:p>
            <a:r>
              <a:rPr lang="en-US" sz="2400" b="1" dirty="0">
                <a:solidFill>
                  <a:srgbClr val="0070C0"/>
                </a:solidFill>
                <a:latin typeface="Times New Roman" panose="02020603050405020304" charset="0"/>
                <a:cs typeface="Times New Roman" panose="02020603050405020304" charset="0"/>
              </a:rPr>
              <a:t>TRAPDOOR GENERATION AND TESTING</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700" y="870439"/>
            <a:ext cx="10058400" cy="5657850"/>
          </a:xfrm>
          <a:prstGeom prst="rect">
            <a:avLst/>
          </a:prstGeom>
        </p:spPr>
      </p:pic>
    </p:spTree>
    <p:extLst>
      <p:ext uri="{BB962C8B-B14F-4D97-AF65-F5344CB8AC3E}">
        <p14:creationId xmlns:p14="http://schemas.microsoft.com/office/powerpoint/2010/main" val="15826151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715" y="237364"/>
            <a:ext cx="1389098" cy="461665"/>
          </a:xfrm>
          <a:prstGeom prst="rect">
            <a:avLst/>
          </a:prstGeom>
        </p:spPr>
        <p:txBody>
          <a:bodyPr wrap="none">
            <a:spAutoFit/>
          </a:bodyPr>
          <a:lstStyle/>
          <a:p>
            <a:r>
              <a:rPr lang="en-US" sz="2400" b="1" dirty="0">
                <a:solidFill>
                  <a:srgbClr val="0070C0"/>
                </a:solidFill>
                <a:latin typeface="Times New Roman" panose="02020603050405020304" charset="0"/>
                <a:cs typeface="Times New Roman" panose="02020603050405020304" charset="0"/>
              </a:rPr>
              <a:t>RESULT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1985" y="879231"/>
            <a:ext cx="10058400" cy="5657850"/>
          </a:xfrm>
          <a:prstGeom prst="rect">
            <a:avLst/>
          </a:prstGeom>
        </p:spPr>
      </p:pic>
    </p:spTree>
    <p:extLst>
      <p:ext uri="{BB962C8B-B14F-4D97-AF65-F5344CB8AC3E}">
        <p14:creationId xmlns:p14="http://schemas.microsoft.com/office/powerpoint/2010/main" val="321933024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4188" y="238537"/>
            <a:ext cx="11352015" cy="7940635"/>
          </a:xfrm>
          <a:prstGeom prst="rect">
            <a:avLst/>
          </a:prstGeom>
        </p:spPr>
        <p:txBody>
          <a:bodyPr wrap="square">
            <a:spAutoFit/>
          </a:bodyPr>
          <a:lstStyle/>
          <a:p>
            <a:r>
              <a:rPr lang="en-US" sz="2400" b="1" dirty="0">
                <a:solidFill>
                  <a:srgbClr val="0070C0"/>
                </a:solidFill>
                <a:latin typeface="Times New Roman" panose="02020603050405020304" charset="0"/>
                <a:cs typeface="Times New Roman" panose="02020603050405020304" charset="0"/>
              </a:rPr>
              <a:t>				PERFORMANCE ANALYSIS</a:t>
            </a:r>
          </a:p>
          <a:p>
            <a:endParaRPr lang="en-US" sz="2400" b="1" dirty="0">
              <a:solidFill>
                <a:srgbClr val="0070C0"/>
              </a:solidFill>
              <a:latin typeface="Times New Roman" panose="02020603050405020304" charset="0"/>
              <a:cs typeface="Times New Roman" panose="02020603050405020304" charset="0"/>
            </a:endParaRPr>
          </a:p>
          <a:p>
            <a:r>
              <a:rPr lang="en-US" sz="2400" b="1" dirty="0">
                <a:solidFill>
                  <a:srgbClr val="0070C0"/>
                </a:solidFill>
                <a:latin typeface="Times New Roman" panose="02020603050405020304" charset="0"/>
                <a:cs typeface="Times New Roman" panose="02020603050405020304" charset="0"/>
              </a:rPr>
              <a:t>COMMUNICATON OVERHEAD</a:t>
            </a:r>
          </a:p>
          <a:p>
            <a:endParaRPr lang="en-US" sz="2400" b="1" dirty="0">
              <a:solidFill>
                <a:srgbClr val="0070C0"/>
              </a:solidFill>
              <a:latin typeface="Times New Roman" panose="02020603050405020304" charset="0"/>
              <a:cs typeface="Times New Roman" panose="02020603050405020304" charset="0"/>
            </a:endParaRPr>
          </a:p>
          <a:p>
            <a:pPr marL="342900" indent="-342900" algn="just">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To evaluate the communication overhead, we construct bilinear pairings e:G × G → GT and terms of </a:t>
            </a:r>
            <a:r>
              <a:rPr lang="en-US" sz="2400" dirty="0" err="1">
                <a:latin typeface="Times New Roman" panose="02020603050405020304" pitchFamily="18" charset="0"/>
                <a:cs typeface="Times New Roman" panose="02020603050405020304" pitchFamily="18" charset="0"/>
              </a:rPr>
              <a:t>ciphertext</a:t>
            </a:r>
            <a:r>
              <a:rPr lang="en-US" sz="2400" dirty="0">
                <a:latin typeface="Times New Roman" panose="02020603050405020304" pitchFamily="18" charset="0"/>
                <a:cs typeface="Times New Roman" panose="02020603050405020304" pitchFamily="18" charset="0"/>
              </a:rPr>
              <a:t> and the trapdoors.</a:t>
            </a:r>
          </a:p>
          <a:p>
            <a:pPr marL="342900" indent="-342900" algn="just">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The PAUKS scheme has a higher but still comparable communication overhead in terms of the </a:t>
            </a:r>
            <a:r>
              <a:rPr lang="en-US" sz="2400" dirty="0" err="1">
                <a:latin typeface="Times New Roman" panose="02020603050405020304" pitchFamily="18" charset="0"/>
                <a:cs typeface="Times New Roman" panose="02020603050405020304" pitchFamily="18" charset="0"/>
              </a:rPr>
              <a:t>ciphertext</a:t>
            </a:r>
            <a:r>
              <a:rPr lang="en-US" sz="2400" dirty="0">
                <a:latin typeface="Times New Roman" panose="02020603050405020304" pitchFamily="18" charset="0"/>
                <a:cs typeface="Times New Roman" panose="02020603050405020304" pitchFamily="18" charset="0"/>
              </a:rPr>
              <a:t> and the trapdoor, after </a:t>
            </a:r>
            <a:r>
              <a:rPr lang="en-US" sz="2400" dirty="0" err="1">
                <a:latin typeface="Times New Roman" panose="02020603050405020304" pitchFamily="18" charset="0"/>
                <a:cs typeface="Times New Roman" panose="02020603050405020304" pitchFamily="18" charset="0"/>
              </a:rPr>
              <a:t>ciphertext</a:t>
            </a:r>
            <a:r>
              <a:rPr lang="en-US" sz="2400" dirty="0">
                <a:latin typeface="Times New Roman" panose="02020603050405020304" pitchFamily="18" charset="0"/>
                <a:cs typeface="Times New Roman" panose="02020603050405020304" pitchFamily="18" charset="0"/>
              </a:rPr>
              <a:t> update, the trapdoor communication overhead of our PAUKS scheme reduces to constant complexity.</a:t>
            </a:r>
          </a:p>
          <a:p>
            <a:pPr marL="342900" indent="-342900" algn="just">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PAUKS scheme has slightly larger computation overhead than PAEKS scheme in terms of </a:t>
            </a:r>
            <a:r>
              <a:rPr lang="en-US" sz="2400" dirty="0" err="1">
                <a:latin typeface="Times New Roman" panose="02020603050405020304" pitchFamily="18" charset="0"/>
                <a:cs typeface="Times New Roman" panose="02020603050405020304" pitchFamily="18" charset="0"/>
              </a:rPr>
              <a:t>Encryption,Trapdoor</a:t>
            </a:r>
            <a:r>
              <a:rPr lang="en-US" sz="2400" dirty="0">
                <a:latin typeface="Times New Roman" panose="02020603050405020304" pitchFamily="18" charset="0"/>
                <a:cs typeface="Times New Roman" panose="02020603050405020304" pitchFamily="18" charset="0"/>
              </a:rPr>
              <a:t> and Test algorithms, it enjoys a lower computation complexity when using Constant Trapdoor and Updated Test algorithms to realize </a:t>
            </a:r>
            <a:r>
              <a:rPr lang="en-US" sz="2400" dirty="0" err="1">
                <a:latin typeface="Times New Roman" panose="02020603050405020304" pitchFamily="18" charset="0"/>
                <a:cs typeface="Times New Roman" panose="02020603050405020304" pitchFamily="18" charset="0"/>
              </a:rPr>
              <a:t>ciphertext</a:t>
            </a:r>
            <a:r>
              <a:rPr lang="en-US" sz="2400" dirty="0">
                <a:latin typeface="Times New Roman" panose="02020603050405020304" pitchFamily="18" charset="0"/>
                <a:cs typeface="Times New Roman" panose="02020603050405020304" pitchFamily="18" charset="0"/>
              </a:rPr>
              <a:t> retrieval.</a:t>
            </a:r>
          </a:p>
          <a:p>
            <a:pPr marL="342900" indent="-342900">
              <a:buFont typeface="Wingdings" panose="05000000000000000000" pitchFamily="2" charset="2"/>
              <a:buChar char="v"/>
            </a:pPr>
            <a:endParaRPr lang="en-US" dirty="0"/>
          </a:p>
          <a:p>
            <a:pPr marL="342900" indent="-342900">
              <a:buFont typeface="Wingdings" panose="05000000000000000000" pitchFamily="2" charset="2"/>
              <a:buChar char="v"/>
            </a:pPr>
            <a:endParaRPr lang="en-US" sz="2400" b="1" dirty="0">
              <a:solidFill>
                <a:srgbClr val="0070C0"/>
              </a:solidFill>
              <a:latin typeface="Times New Roman" panose="02020603050405020304" charset="0"/>
              <a:cs typeface="Times New Roman" panose="02020603050405020304" charset="0"/>
            </a:endParaRPr>
          </a:p>
          <a:p>
            <a:endParaRPr lang="en-US" sz="2400" b="1" dirty="0">
              <a:solidFill>
                <a:srgbClr val="0070C0"/>
              </a:solidFill>
              <a:latin typeface="Times New Roman" panose="02020603050405020304" charset="0"/>
              <a:cs typeface="Times New Roman" panose="02020603050405020304" charset="0"/>
            </a:endParaRPr>
          </a:p>
          <a:p>
            <a:endParaRPr lang="en-US" sz="2400" b="1" dirty="0">
              <a:solidFill>
                <a:srgbClr val="0070C0"/>
              </a:solidFill>
              <a:latin typeface="Times New Roman" panose="02020603050405020304" charset="0"/>
              <a:cs typeface="Times New Roman" panose="02020603050405020304" charset="0"/>
            </a:endParaRPr>
          </a:p>
        </p:txBody>
      </p:sp>
    </p:spTree>
    <p:extLst>
      <p:ext uri="{BB962C8B-B14F-4D97-AF65-F5344CB8AC3E}">
        <p14:creationId xmlns:p14="http://schemas.microsoft.com/office/powerpoint/2010/main" val="19034641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5844" y="360457"/>
            <a:ext cx="11527056" cy="1569660"/>
          </a:xfrm>
          <a:prstGeom prst="rect">
            <a:avLst/>
          </a:prstGeom>
        </p:spPr>
        <p:txBody>
          <a:bodyPr wrap="square">
            <a:spAutoFit/>
          </a:bodyPr>
          <a:lstStyle/>
          <a:p>
            <a:endParaRPr lang="en-US" sz="2400" b="1" dirty="0">
              <a:solidFill>
                <a:srgbClr val="0070C0"/>
              </a:solidFill>
              <a:latin typeface="Times New Roman" panose="02020603050405020304" charset="0"/>
              <a:cs typeface="Times New Roman" panose="02020603050405020304" charset="0"/>
            </a:endParaRPr>
          </a:p>
          <a:p>
            <a:r>
              <a:rPr lang="en-US" sz="2400" b="1" dirty="0">
                <a:solidFill>
                  <a:srgbClr val="0070C0"/>
                </a:solidFill>
                <a:latin typeface="Times New Roman" panose="02020603050405020304" charset="0"/>
                <a:cs typeface="Times New Roman" panose="02020603050405020304" charset="0"/>
              </a:rPr>
              <a:t>COMMUNICATON OVERHEAD EVALUATION</a:t>
            </a:r>
          </a:p>
          <a:p>
            <a:endParaRPr lang="en-US" sz="2400" b="1" dirty="0">
              <a:solidFill>
                <a:srgbClr val="0070C0"/>
              </a:solidFill>
              <a:latin typeface="Times New Roman" panose="02020603050405020304" charset="0"/>
              <a:cs typeface="Times New Roman" panose="02020603050405020304" charset="0"/>
            </a:endParaRPr>
          </a:p>
          <a:p>
            <a:endParaRPr lang="en-US" sz="2400" b="1" dirty="0">
              <a:solidFill>
                <a:srgbClr val="0070C0"/>
              </a:solidFill>
              <a:latin typeface="Times New Roman" panose="02020603050405020304" charset="0"/>
              <a:cs typeface="Times New Roman" panose="02020603050405020304" charset="0"/>
            </a:endParaRPr>
          </a:p>
        </p:txBody>
      </p:sp>
      <p:pic>
        <p:nvPicPr>
          <p:cNvPr id="3" name="Picture 2"/>
          <p:cNvPicPr>
            <a:picLocks noChangeAspect="1"/>
          </p:cNvPicPr>
          <p:nvPr/>
        </p:nvPicPr>
        <p:blipFill>
          <a:blip r:embed="rId2"/>
          <a:stretch>
            <a:fillRect/>
          </a:stretch>
        </p:blipFill>
        <p:spPr>
          <a:xfrm>
            <a:off x="1261526" y="1776046"/>
            <a:ext cx="9495692" cy="3956537"/>
          </a:xfrm>
          <a:prstGeom prst="rect">
            <a:avLst/>
          </a:prstGeom>
        </p:spPr>
      </p:pic>
    </p:spTree>
    <p:extLst>
      <p:ext uri="{BB962C8B-B14F-4D97-AF65-F5344CB8AC3E}">
        <p14:creationId xmlns:p14="http://schemas.microsoft.com/office/powerpoint/2010/main" val="13622652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2384" y="0"/>
            <a:ext cx="7247792" cy="830997"/>
          </a:xfrm>
          <a:prstGeom prst="rect">
            <a:avLst/>
          </a:prstGeom>
        </p:spPr>
        <p:txBody>
          <a:bodyPr wrap="square">
            <a:spAutoFit/>
          </a:bodyPr>
          <a:lstStyle/>
          <a:p>
            <a:endParaRPr lang="en-US" sz="2400" b="1" dirty="0">
              <a:solidFill>
                <a:srgbClr val="0070C0"/>
              </a:solidFill>
              <a:latin typeface="Times New Roman" panose="02020603050405020304" charset="0"/>
              <a:cs typeface="Times New Roman" panose="02020603050405020304" charset="0"/>
            </a:endParaRPr>
          </a:p>
          <a:p>
            <a:r>
              <a:rPr lang="en-US" sz="2400" b="1" dirty="0">
                <a:solidFill>
                  <a:srgbClr val="0070C0"/>
                </a:solidFill>
                <a:latin typeface="Times New Roman" panose="02020603050405020304" charset="0"/>
                <a:cs typeface="Times New Roman" panose="02020603050405020304" charset="0"/>
              </a:rPr>
              <a:t>TRAPDOOR BANDWIDTH COST COMPARISON</a:t>
            </a:r>
          </a:p>
        </p:txBody>
      </p:sp>
      <p:pic>
        <p:nvPicPr>
          <p:cNvPr id="3" name="Picture 2"/>
          <p:cNvPicPr>
            <a:picLocks noChangeAspect="1"/>
          </p:cNvPicPr>
          <p:nvPr/>
        </p:nvPicPr>
        <p:blipFill>
          <a:blip r:embed="rId2"/>
          <a:stretch>
            <a:fillRect/>
          </a:stretch>
        </p:blipFill>
        <p:spPr>
          <a:xfrm>
            <a:off x="1336431" y="1116623"/>
            <a:ext cx="9618784" cy="5108331"/>
          </a:xfrm>
          <a:prstGeom prst="rect">
            <a:avLst/>
          </a:prstGeom>
        </p:spPr>
      </p:pic>
    </p:spTree>
    <p:extLst>
      <p:ext uri="{BB962C8B-B14F-4D97-AF65-F5344CB8AC3E}">
        <p14:creationId xmlns:p14="http://schemas.microsoft.com/office/powerpoint/2010/main" val="18751293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4854" y="351665"/>
            <a:ext cx="11356837" cy="6740307"/>
          </a:xfrm>
          <a:prstGeom prst="rect">
            <a:avLst/>
          </a:prstGeom>
        </p:spPr>
        <p:txBody>
          <a:bodyPr wrap="square">
            <a:spAutoFit/>
          </a:bodyPr>
          <a:lstStyle/>
          <a:p>
            <a:r>
              <a:rPr lang="en-US" sz="2400" b="1" dirty="0">
                <a:solidFill>
                  <a:srgbClr val="0070C0"/>
                </a:solidFill>
                <a:latin typeface="Times New Roman" panose="02020603050405020304" charset="0"/>
                <a:cs typeface="Times New Roman" panose="02020603050405020304" charset="0"/>
              </a:rPr>
              <a:t>STORAGE COST</a:t>
            </a:r>
          </a:p>
          <a:p>
            <a:endParaRPr lang="en-US" sz="2400" b="1" dirty="0">
              <a:solidFill>
                <a:srgbClr val="0070C0"/>
              </a:solidFill>
              <a:latin typeface="Times New Roman" panose="02020603050405020304" charset="0"/>
              <a:cs typeface="Times New Roman" panose="02020603050405020304" charset="0"/>
            </a:endParaRPr>
          </a:p>
          <a:p>
            <a:pPr marL="342900" indent="-342900" algn="just">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The storage cost of the sender’s keys in both PAEKS and PAUKS scheme needs large storage space that PAEKS in terms of the receiver’s key, </a:t>
            </a:r>
            <a:r>
              <a:rPr lang="en-US" sz="2400" dirty="0" err="1">
                <a:latin typeface="Times New Roman" panose="02020603050405020304" pitchFamily="18" charset="0"/>
                <a:cs typeface="Times New Roman" panose="02020603050405020304" pitchFamily="18" charset="0"/>
              </a:rPr>
              <a:t>ciphertext</a:t>
            </a:r>
            <a:r>
              <a:rPr lang="en-US" sz="2400" dirty="0">
                <a:latin typeface="Times New Roman" panose="02020603050405020304" pitchFamily="18" charset="0"/>
                <a:cs typeface="Times New Roman" panose="02020603050405020304" pitchFamily="18" charset="0"/>
              </a:rPr>
              <a:t> and trapdoors.</a:t>
            </a:r>
          </a:p>
          <a:p>
            <a:pPr marL="342900" indent="-342900" algn="just">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PAUKS supports the constant trapdoor transmission after the updated </a:t>
            </a:r>
            <a:r>
              <a:rPr lang="en-US" sz="2400" dirty="0" err="1">
                <a:latin typeface="Times New Roman" panose="02020603050405020304" pitchFamily="18" charset="0"/>
                <a:cs typeface="Times New Roman" panose="02020603050405020304" pitchFamily="18" charset="0"/>
              </a:rPr>
              <a:t>ciphertext</a:t>
            </a:r>
            <a:r>
              <a:rPr lang="en-US" sz="2400" dirty="0">
                <a:latin typeface="Times New Roman" panose="02020603050405020304" pitchFamily="18" charset="0"/>
                <a:cs typeface="Times New Roman" panose="02020603050405020304" pitchFamily="18" charset="0"/>
              </a:rPr>
              <a:t> and needs much less the bandwidth when the number of senders is large.</a:t>
            </a:r>
          </a:p>
          <a:p>
            <a:pPr marL="342900" indent="-342900" algn="just">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Due to extensional functions, our PAUKS scheme needs larger storage space than HL-PAEKS scheme in terms of the receiver’s keys, </a:t>
            </a:r>
            <a:r>
              <a:rPr lang="en-US" sz="2400" dirty="0" err="1">
                <a:latin typeface="Times New Roman" panose="02020603050405020304" pitchFamily="18" charset="0"/>
                <a:cs typeface="Times New Roman" panose="02020603050405020304" pitchFamily="18" charset="0"/>
              </a:rPr>
              <a:t>ciphertexts</a:t>
            </a:r>
            <a:r>
              <a:rPr lang="en-US" sz="2400" dirty="0">
                <a:latin typeface="Times New Roman" panose="02020603050405020304" pitchFamily="18" charset="0"/>
                <a:cs typeface="Times New Roman" panose="02020603050405020304" pitchFamily="18" charset="0"/>
              </a:rPr>
              <a:t> and trapdoors.</a:t>
            </a:r>
          </a:p>
          <a:p>
            <a:pPr marL="342900" indent="-342900" algn="just">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PAUKS scheme supports constant trapdoor transmission after </a:t>
            </a:r>
            <a:r>
              <a:rPr lang="en-US" sz="2400" dirty="0" err="1">
                <a:latin typeface="Times New Roman" panose="02020603050405020304" pitchFamily="18" charset="0"/>
                <a:cs typeface="Times New Roman" panose="02020603050405020304" pitchFamily="18" charset="0"/>
              </a:rPr>
              <a:t>ciphertext</a:t>
            </a:r>
            <a:r>
              <a:rPr lang="en-US" sz="2400" dirty="0">
                <a:latin typeface="Times New Roman" panose="02020603050405020304" pitchFamily="18" charset="0"/>
                <a:cs typeface="Times New Roman" panose="02020603050405020304" pitchFamily="18" charset="0"/>
              </a:rPr>
              <a:t> update and needs much less bandwidth when the number of senders is large. </a:t>
            </a:r>
            <a:endParaRPr lang="en-US" sz="2400" b="1" dirty="0">
              <a:solidFill>
                <a:srgbClr val="0070C0"/>
              </a:solidFill>
              <a:latin typeface="Times New Roman" panose="02020603050405020304" pitchFamily="18" charset="0"/>
              <a:cs typeface="Times New Roman" panose="02020603050405020304" pitchFamily="18" charset="0"/>
            </a:endParaRPr>
          </a:p>
          <a:p>
            <a:endParaRPr lang="en-US" sz="2400" b="1" dirty="0">
              <a:solidFill>
                <a:srgbClr val="0070C0"/>
              </a:solidFill>
              <a:latin typeface="Times New Roman" panose="02020603050405020304" charset="0"/>
              <a:cs typeface="Times New Roman" panose="02020603050405020304" charset="0"/>
            </a:endParaRPr>
          </a:p>
          <a:p>
            <a:pPr marL="342900" indent="-342900">
              <a:buFont typeface="Wingdings" panose="05000000000000000000" pitchFamily="2" charset="2"/>
              <a:buChar char="v"/>
            </a:pPr>
            <a:endParaRPr lang="en-US" sz="2400" b="1" dirty="0">
              <a:solidFill>
                <a:srgbClr val="0070C0"/>
              </a:solidFill>
              <a:latin typeface="Times New Roman" panose="02020603050405020304" charset="0"/>
              <a:cs typeface="Times New Roman" panose="02020603050405020304" charset="0"/>
            </a:endParaRPr>
          </a:p>
          <a:p>
            <a:endParaRPr lang="en-US" sz="2400" b="1" dirty="0">
              <a:solidFill>
                <a:srgbClr val="0070C0"/>
              </a:solidFill>
              <a:latin typeface="Times New Roman" panose="02020603050405020304" charset="0"/>
              <a:cs typeface="Times New Roman" panose="02020603050405020304" charset="0"/>
            </a:endParaRPr>
          </a:p>
          <a:p>
            <a:endParaRPr lang="en-US" sz="2400" b="1" dirty="0">
              <a:solidFill>
                <a:srgbClr val="0070C0"/>
              </a:solidFill>
              <a:latin typeface="Times New Roman" panose="02020603050405020304" charset="0"/>
              <a:cs typeface="Times New Roman" panose="02020603050405020304" charset="0"/>
            </a:endParaRPr>
          </a:p>
        </p:txBody>
      </p:sp>
    </p:spTree>
    <p:extLst>
      <p:ext uri="{BB962C8B-B14F-4D97-AF65-F5344CB8AC3E}">
        <p14:creationId xmlns:p14="http://schemas.microsoft.com/office/powerpoint/2010/main" val="325150896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4516" y="404418"/>
            <a:ext cx="8659102" cy="461665"/>
          </a:xfrm>
          <a:prstGeom prst="rect">
            <a:avLst/>
          </a:prstGeom>
        </p:spPr>
        <p:txBody>
          <a:bodyPr wrap="none">
            <a:spAutoFit/>
          </a:bodyPr>
          <a:lstStyle/>
          <a:p>
            <a:r>
              <a:rPr lang="en-US" sz="2400" b="1" dirty="0">
                <a:solidFill>
                  <a:srgbClr val="0070C0"/>
                </a:solidFill>
                <a:latin typeface="Times New Roman" panose="02020603050405020304" charset="0"/>
                <a:cs typeface="Times New Roman" panose="02020603050405020304" charset="0"/>
              </a:rPr>
              <a:t>STORAGE COST OF KEYS,CIPHERTEXT AND TRAPDOOR</a:t>
            </a:r>
          </a:p>
        </p:txBody>
      </p:sp>
      <p:pic>
        <p:nvPicPr>
          <p:cNvPr id="3" name="Picture 2"/>
          <p:cNvPicPr/>
          <p:nvPr/>
        </p:nvPicPr>
        <p:blipFill>
          <a:blip r:embed="rId2" cstate="print">
            <a:extLst>
              <a:ext uri="{28A0092B-C50C-407E-A947-70E740481C1C}">
                <a14:useLocalDpi xmlns:a14="http://schemas.microsoft.com/office/drawing/2010/main" val="0"/>
              </a:ext>
            </a:extLst>
          </a:blip>
          <a:stretch>
            <a:fillRect/>
          </a:stretch>
        </p:blipFill>
        <p:spPr>
          <a:xfrm>
            <a:off x="905607" y="1565032"/>
            <a:ext cx="10207869" cy="3912576"/>
          </a:xfrm>
          <a:prstGeom prst="rect">
            <a:avLst/>
          </a:prstGeom>
        </p:spPr>
      </p:pic>
    </p:spTree>
    <p:extLst>
      <p:ext uri="{BB962C8B-B14F-4D97-AF65-F5344CB8AC3E}">
        <p14:creationId xmlns:p14="http://schemas.microsoft.com/office/powerpoint/2010/main" val="95166753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9686" y="351665"/>
            <a:ext cx="2599622" cy="461665"/>
          </a:xfrm>
          <a:prstGeom prst="rect">
            <a:avLst/>
          </a:prstGeom>
        </p:spPr>
        <p:txBody>
          <a:bodyPr wrap="none">
            <a:spAutoFit/>
          </a:bodyPr>
          <a:lstStyle/>
          <a:p>
            <a:r>
              <a:rPr lang="en-US" sz="2400" b="1" dirty="0">
                <a:solidFill>
                  <a:srgbClr val="0070C0"/>
                </a:solidFill>
                <a:latin typeface="Times New Roman" panose="02020603050405020304" charset="0"/>
                <a:cs typeface="Times New Roman" panose="02020603050405020304" charset="0"/>
              </a:rPr>
              <a:t>STORAGE COST</a:t>
            </a: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2532185" y="1362808"/>
            <a:ext cx="7543799" cy="4431323"/>
          </a:xfrm>
          <a:prstGeom prst="rect">
            <a:avLst/>
          </a:prstGeom>
        </p:spPr>
      </p:pic>
    </p:spTree>
    <p:extLst>
      <p:ext uri="{BB962C8B-B14F-4D97-AF65-F5344CB8AC3E}">
        <p14:creationId xmlns:p14="http://schemas.microsoft.com/office/powerpoint/2010/main" val="405919681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1754" y="298911"/>
            <a:ext cx="11237715" cy="6555641"/>
          </a:xfrm>
          <a:prstGeom prst="rect">
            <a:avLst/>
          </a:prstGeom>
        </p:spPr>
        <p:txBody>
          <a:bodyPr wrap="square">
            <a:spAutoFit/>
          </a:bodyPr>
          <a:lstStyle/>
          <a:p>
            <a:endParaRPr lang="en-US" sz="2400" b="1" dirty="0">
              <a:solidFill>
                <a:srgbClr val="0070C0"/>
              </a:solidFill>
              <a:latin typeface="Times New Roman" panose="02020603050405020304" charset="0"/>
              <a:cs typeface="Times New Roman" panose="02020603050405020304" charset="0"/>
            </a:endParaRPr>
          </a:p>
          <a:p>
            <a:r>
              <a:rPr lang="en-US" sz="2400" b="1" dirty="0">
                <a:solidFill>
                  <a:srgbClr val="0070C0"/>
                </a:solidFill>
                <a:latin typeface="Times New Roman" panose="02020603050405020304" charset="0"/>
                <a:cs typeface="Times New Roman" panose="02020603050405020304" charset="0"/>
              </a:rPr>
              <a:t>CONCLUSION</a:t>
            </a:r>
          </a:p>
          <a:p>
            <a:endParaRPr lang="en-US" sz="2400" b="1" dirty="0">
              <a:solidFill>
                <a:srgbClr val="0070C0"/>
              </a:solidFill>
              <a:latin typeface="Times New Roman" panose="02020603050405020304" charset="0"/>
              <a:cs typeface="Times New Roman" panose="02020603050405020304" charset="0"/>
            </a:endParaRPr>
          </a:p>
          <a:p>
            <a:pPr marL="342900" indent="-342900" algn="just">
              <a:lnSpc>
                <a:spcPct val="15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Our project proposes an EMR system by introducing a public key authenticated encryption with </a:t>
            </a:r>
            <a:r>
              <a:rPr lang="en-US" sz="2400" dirty="0" err="1">
                <a:latin typeface="Times New Roman" panose="02020603050405020304" pitchFamily="18" charset="0"/>
                <a:cs typeface="Times New Roman" panose="02020603050405020304" pitchFamily="18" charset="0"/>
              </a:rPr>
              <a:t>ciphertext</a:t>
            </a:r>
            <a:r>
              <a:rPr lang="en-US" sz="2400" dirty="0">
                <a:latin typeface="Times New Roman" panose="02020603050405020304" pitchFamily="18" charset="0"/>
                <a:cs typeface="Times New Roman" panose="02020603050405020304" pitchFamily="18" charset="0"/>
              </a:rPr>
              <a:t> update and keyword search (PAUKS) scheme. </a:t>
            </a:r>
          </a:p>
          <a:p>
            <a:pPr marL="342900" indent="-342900" algn="just">
              <a:lnSpc>
                <a:spcPct val="15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Different from preceding PAEKS schemes, the proposed PAUKS scheme reduces trapdoor communication overhead from linear to sub-linear with the help of a </a:t>
            </a:r>
            <a:r>
              <a:rPr lang="en-US" sz="2400" dirty="0" err="1">
                <a:latin typeface="Times New Roman" panose="02020603050405020304" pitchFamily="18" charset="0"/>
                <a:cs typeface="Times New Roman" panose="02020603050405020304" pitchFamily="18" charset="0"/>
              </a:rPr>
              <a:t>noncollusion</a:t>
            </a:r>
            <a:r>
              <a:rPr lang="en-US" sz="2400" dirty="0">
                <a:latin typeface="Times New Roman" panose="02020603050405020304" pitchFamily="18" charset="0"/>
                <a:cs typeface="Times New Roman" panose="02020603050405020304" pitchFamily="18" charset="0"/>
              </a:rPr>
              <a:t> proxy. </a:t>
            </a:r>
          </a:p>
          <a:p>
            <a:pPr marL="342900" indent="-342900" algn="just">
              <a:lnSpc>
                <a:spcPct val="15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As a result, the proposed PAUKS scheme is compatible with a secure inverted index, which achieves a fast searching efficiency. </a:t>
            </a:r>
          </a:p>
          <a:p>
            <a:pPr marL="342900" indent="-342900" algn="just">
              <a:lnSpc>
                <a:spcPct val="15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experimental results demonstrate that the PAUKS scheme is a promising solution for secure and efficient storage and sharing of EMRs in cloud environments. </a:t>
            </a:r>
            <a:endParaRPr lang="en-US" sz="2400" b="1" dirty="0">
              <a:solidFill>
                <a:srgbClr val="0070C0"/>
              </a:solidFill>
              <a:latin typeface="Times New Roman" panose="02020603050405020304" pitchFamily="18" charset="0"/>
              <a:cs typeface="Times New Roman" panose="02020603050405020304" pitchFamily="18" charset="0"/>
            </a:endParaRPr>
          </a:p>
          <a:p>
            <a:endParaRPr lang="en-US" sz="2400" b="1" dirty="0">
              <a:solidFill>
                <a:srgbClr val="0070C0"/>
              </a:solidFill>
              <a:latin typeface="Times New Roman" panose="02020603050405020304" charset="0"/>
              <a:cs typeface="Times New Roman" panose="02020603050405020304" charset="0"/>
            </a:endParaRPr>
          </a:p>
        </p:txBody>
      </p:sp>
    </p:spTree>
    <p:extLst>
      <p:ext uri="{BB962C8B-B14F-4D97-AF65-F5344CB8AC3E}">
        <p14:creationId xmlns:p14="http://schemas.microsoft.com/office/powerpoint/2010/main" val="2758514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5992" y="448408"/>
            <a:ext cx="10999177" cy="7109639"/>
          </a:xfrm>
          <a:prstGeom prst="rect">
            <a:avLst/>
          </a:prstGeom>
        </p:spPr>
        <p:txBody>
          <a:bodyPr wrap="square">
            <a:spAutoFit/>
          </a:bodyPr>
          <a:lstStyle/>
          <a:p>
            <a:r>
              <a:rPr lang="en-US" sz="2400" b="1" dirty="0">
                <a:solidFill>
                  <a:srgbClr val="0070C0"/>
                </a:solidFill>
                <a:latin typeface="Times New Roman" panose="02020603050405020304" charset="0"/>
                <a:cs typeface="Times New Roman" panose="02020603050405020304" charset="0"/>
              </a:rPr>
              <a:t>  </a:t>
            </a:r>
          </a:p>
          <a:p>
            <a:r>
              <a:rPr lang="en-US" sz="2400" b="1" dirty="0">
                <a:solidFill>
                  <a:srgbClr val="0070C0"/>
                </a:solidFill>
                <a:latin typeface="Times New Roman" panose="02020603050405020304" charset="0"/>
                <a:cs typeface="Times New Roman" panose="02020603050405020304" charset="0"/>
              </a:rPr>
              <a:t>ABSTRACT</a:t>
            </a:r>
          </a:p>
          <a:p>
            <a:endParaRPr lang="en-US" sz="2400" b="1" dirty="0">
              <a:solidFill>
                <a:srgbClr val="0070C0"/>
              </a:solidFill>
              <a:latin typeface="Times New Roman" panose="02020603050405020304" charset="0"/>
              <a:cs typeface="Times New Roman" panose="02020603050405020304" charset="0"/>
            </a:endParaRPr>
          </a:p>
          <a:p>
            <a:pPr marL="342900" indent="-34290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To improve the quality of medical care and reduce unnecessary medical errors, electronic medical records(EMRs) are used in hospitals.</a:t>
            </a: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A secure and efficient cloud storing and sharing method can save the hospital local storage.</a:t>
            </a:r>
          </a:p>
          <a:p>
            <a:pPr marL="342900" indent="-342900" algn="just">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Public key authenticated encryption with </a:t>
            </a:r>
            <a:r>
              <a:rPr lang="en-US" sz="2400" dirty="0" err="1">
                <a:latin typeface="Times New Roman" panose="02020603050405020304" pitchFamily="18" charset="0"/>
                <a:cs typeface="Times New Roman" panose="02020603050405020304" pitchFamily="18" charset="0"/>
              </a:rPr>
              <a:t>ciphertext</a:t>
            </a:r>
            <a:r>
              <a:rPr lang="en-US" sz="2400" dirty="0">
                <a:latin typeface="Times New Roman" panose="02020603050405020304" pitchFamily="18" charset="0"/>
                <a:cs typeface="Times New Roman" panose="02020603050405020304" pitchFamily="18" charset="0"/>
              </a:rPr>
              <a:t> update and keyword search (PAUKS) allows for encrypted querying without decryption, reducing computational and communication overhead.</a:t>
            </a:r>
          </a:p>
          <a:p>
            <a:pPr marL="342900" indent="-342900" algn="just">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It supports constant trapdoor generation and fast search, addressing challenges in managing and securing EMRs.</a:t>
            </a:r>
          </a:p>
          <a:p>
            <a:pPr marL="342900" indent="-342900">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endParaRPr lang="en-US" sz="2400" b="1" dirty="0">
              <a:solidFill>
                <a:srgbClr val="0070C0"/>
              </a:solidFill>
              <a:latin typeface="Times New Roman" panose="02020603050405020304" charset="0"/>
              <a:cs typeface="Times New Roman" panose="02020603050405020304" charset="0"/>
            </a:endParaRPr>
          </a:p>
        </p:txBody>
      </p:sp>
    </p:spTree>
    <p:extLst>
      <p:ext uri="{BB962C8B-B14F-4D97-AF65-F5344CB8AC3E}">
        <p14:creationId xmlns:p14="http://schemas.microsoft.com/office/powerpoint/2010/main" val="271742140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716" y="316496"/>
            <a:ext cx="11202546" cy="7478970"/>
          </a:xfrm>
          <a:prstGeom prst="rect">
            <a:avLst/>
          </a:prstGeom>
        </p:spPr>
        <p:txBody>
          <a:bodyPr wrap="square">
            <a:spAutoFit/>
          </a:bodyPr>
          <a:lstStyle/>
          <a:p>
            <a:endParaRPr lang="en-US" sz="2400" b="1" dirty="0">
              <a:solidFill>
                <a:srgbClr val="0070C0"/>
              </a:solidFill>
              <a:latin typeface="Times New Roman" panose="02020603050405020304" charset="0"/>
              <a:cs typeface="Times New Roman" panose="02020603050405020304" charset="0"/>
            </a:endParaRPr>
          </a:p>
          <a:p>
            <a:r>
              <a:rPr lang="en-US" sz="2400" b="1" dirty="0">
                <a:solidFill>
                  <a:srgbClr val="0070C0"/>
                </a:solidFill>
                <a:latin typeface="Times New Roman" panose="02020603050405020304" charset="0"/>
                <a:cs typeface="Times New Roman" panose="02020603050405020304" charset="0"/>
              </a:rPr>
              <a:t>FUTURE WORKS</a:t>
            </a:r>
          </a:p>
          <a:p>
            <a:endParaRPr lang="en-US" sz="2400" b="1" dirty="0">
              <a:solidFill>
                <a:srgbClr val="0070C0"/>
              </a:solidFill>
              <a:latin typeface="Times New Roman" panose="02020603050405020304" charset="0"/>
              <a:cs typeface="Times New Roman" panose="02020603050405020304" charset="0"/>
            </a:endParaRPr>
          </a:p>
          <a:p>
            <a:pPr marL="342900" indent="-342900" algn="just">
              <a:lnSpc>
                <a:spcPct val="15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Future work would concentrate on enhancing the proposed scheme for storing and sharing electronic medical records in cloud servers. </a:t>
            </a:r>
          </a:p>
          <a:p>
            <a:pPr marL="342900" indent="-342900" algn="just">
              <a:lnSpc>
                <a:spcPct val="15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To involve exploring optimizations to further reduce computation and communication overheads, improving the scheme's scalability to handle larger volumes of EMRs, and conducting thorough security evaluations to identify and address potential vulnerabilities. </a:t>
            </a:r>
          </a:p>
          <a:p>
            <a:pPr marL="342900" indent="-342900" algn="just">
              <a:lnSpc>
                <a:spcPct val="15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Additionally, research can be conducted to investigate the integration of emerging technologies such as </a:t>
            </a:r>
            <a:r>
              <a:rPr lang="en-US" sz="2400" dirty="0" err="1">
                <a:latin typeface="Times New Roman" panose="02020603050405020304" pitchFamily="18" charset="0"/>
                <a:cs typeface="Times New Roman" panose="02020603050405020304" pitchFamily="18" charset="0"/>
              </a:rPr>
              <a:t>blockchain</a:t>
            </a:r>
            <a:r>
              <a:rPr lang="en-US" sz="2400" dirty="0">
                <a:latin typeface="Times New Roman" panose="02020603050405020304" pitchFamily="18" charset="0"/>
                <a:cs typeface="Times New Roman" panose="02020603050405020304" pitchFamily="18" charset="0"/>
              </a:rPr>
              <a:t> and homomorphic encryption in the context of EMR storage and sharing.</a:t>
            </a:r>
          </a:p>
          <a:p>
            <a:pPr marL="342900" indent="-342900" algn="just">
              <a:lnSpc>
                <a:spcPct val="150000"/>
              </a:lnSpc>
              <a:buFont typeface="Wingdings" panose="05000000000000000000" pitchFamily="2" charset="2"/>
              <a:buChar char="§"/>
            </a:pPr>
            <a:endParaRPr lang="en-US" sz="2400" b="1" dirty="0">
              <a:solidFill>
                <a:srgbClr val="0070C0"/>
              </a:solidFill>
              <a:latin typeface="Times New Roman" panose="02020603050405020304" pitchFamily="18" charset="0"/>
              <a:cs typeface="Times New Roman" panose="02020603050405020304" pitchFamily="18" charset="0"/>
            </a:endParaRPr>
          </a:p>
          <a:p>
            <a:endParaRPr lang="en-US" sz="2400" b="1" dirty="0">
              <a:solidFill>
                <a:srgbClr val="0070C0"/>
              </a:solidFill>
              <a:latin typeface="Times New Roman" panose="02020603050405020304" charset="0"/>
              <a:cs typeface="Times New Roman" panose="02020603050405020304" charset="0"/>
            </a:endParaRPr>
          </a:p>
          <a:p>
            <a:endParaRPr lang="en-US" sz="2400" b="1" dirty="0">
              <a:solidFill>
                <a:srgbClr val="0070C0"/>
              </a:solidFill>
              <a:latin typeface="Times New Roman" panose="02020603050405020304" charset="0"/>
              <a:cs typeface="Times New Roman" panose="02020603050405020304" charset="0"/>
            </a:endParaRPr>
          </a:p>
        </p:txBody>
      </p:sp>
    </p:spTree>
    <p:extLst>
      <p:ext uri="{BB962C8B-B14F-4D97-AF65-F5344CB8AC3E}">
        <p14:creationId xmlns:p14="http://schemas.microsoft.com/office/powerpoint/2010/main" val="16836744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7792" y="0"/>
            <a:ext cx="11149793" cy="6740307"/>
          </a:xfrm>
          <a:prstGeom prst="rect">
            <a:avLst/>
          </a:prstGeom>
        </p:spPr>
        <p:txBody>
          <a:bodyPr wrap="square">
            <a:spAutoFit/>
          </a:bodyPr>
          <a:lstStyle/>
          <a:p>
            <a:endParaRPr lang="en-US" sz="2400" b="1" dirty="0">
              <a:solidFill>
                <a:srgbClr val="0070C0"/>
              </a:solidFill>
              <a:latin typeface="Times New Roman" panose="02020603050405020304" charset="0"/>
              <a:cs typeface="Times New Roman" panose="02020603050405020304" charset="0"/>
            </a:endParaRPr>
          </a:p>
          <a:p>
            <a:r>
              <a:rPr lang="en-US" sz="2400" b="1" dirty="0" smtClean="0">
                <a:solidFill>
                  <a:srgbClr val="0070C0"/>
                </a:solidFill>
                <a:latin typeface="Times New Roman" panose="02020603050405020304" charset="0"/>
                <a:cs typeface="Times New Roman" panose="02020603050405020304" charset="0"/>
              </a:rPr>
              <a:t>REFERENCES</a:t>
            </a:r>
            <a:endParaRPr lang="en-US" sz="2400" b="1" dirty="0">
              <a:solidFill>
                <a:srgbClr val="0070C0"/>
              </a:solidFill>
              <a:latin typeface="Times New Roman" panose="02020603050405020304" charset="0"/>
              <a:cs typeface="Times New Roman" panose="02020603050405020304" charset="0"/>
            </a:endParaRPr>
          </a:p>
          <a:p>
            <a:endParaRPr lang="en-US" sz="2400" b="1" dirty="0">
              <a:solidFill>
                <a:srgbClr val="0070C0"/>
              </a:solidFill>
              <a:latin typeface="Times New Roman" panose="02020603050405020304" charset="0"/>
              <a:cs typeface="Times New Roman" panose="02020603050405020304" charset="0"/>
            </a:endParaRPr>
          </a:p>
          <a:p>
            <a:pPr algn="just"/>
            <a:r>
              <a:rPr lang="en-US" sz="2400" dirty="0" smtClean="0">
                <a:latin typeface="Times New Roman" panose="02020603050405020304" pitchFamily="18" charset="0"/>
                <a:cs typeface="Times New Roman" panose="02020603050405020304" pitchFamily="18" charset="0"/>
              </a:rPr>
              <a:t>[1] </a:t>
            </a:r>
            <a:r>
              <a:rPr lang="en-US" sz="2400" dirty="0" err="1">
                <a:latin typeface="Times New Roman" panose="02020603050405020304" pitchFamily="18" charset="0"/>
                <a:cs typeface="Times New Roman" panose="02020603050405020304" pitchFamily="18" charset="0"/>
              </a:rPr>
              <a:t>Hongbo</a:t>
            </a:r>
            <a:r>
              <a:rPr lang="en-US" sz="2400" dirty="0">
                <a:latin typeface="Times New Roman" panose="02020603050405020304" pitchFamily="18" charset="0"/>
                <a:cs typeface="Times New Roman" panose="02020603050405020304" pitchFamily="18" charset="0"/>
              </a:rPr>
              <a:t> Li, </a:t>
            </a:r>
            <a:r>
              <a:rPr lang="en-US" sz="2400" dirty="0" err="1">
                <a:latin typeface="Times New Roman" panose="02020603050405020304" pitchFamily="18" charset="0"/>
                <a:cs typeface="Times New Roman" panose="02020603050405020304" pitchFamily="18" charset="0"/>
              </a:rPr>
              <a:t>Qiong</a:t>
            </a:r>
            <a:r>
              <a:rPr lang="en-US" sz="2400" dirty="0">
                <a:latin typeface="Times New Roman" panose="02020603050405020304" pitchFamily="18" charset="0"/>
                <a:cs typeface="Times New Roman" panose="02020603050405020304" pitchFamily="18" charset="0"/>
              </a:rPr>
              <a:t> Huang, </a:t>
            </a:r>
            <a:r>
              <a:rPr lang="en-US" sz="2400" dirty="0" err="1">
                <a:latin typeface="Times New Roman" panose="02020603050405020304" pitchFamily="18" charset="0"/>
                <a:cs typeface="Times New Roman" panose="02020603050405020304" pitchFamily="18" charset="0"/>
              </a:rPr>
              <a:t>Jianye</a:t>
            </a:r>
            <a:r>
              <a:rPr lang="en-US" sz="2400" dirty="0">
                <a:latin typeface="Times New Roman" panose="02020603050405020304" pitchFamily="18" charset="0"/>
                <a:cs typeface="Times New Roman" panose="02020603050405020304" pitchFamily="18" charset="0"/>
              </a:rPr>
              <a:t> Huang, Willy </a:t>
            </a:r>
            <a:r>
              <a:rPr lang="en-US" sz="2400" dirty="0" err="1">
                <a:latin typeface="Times New Roman" panose="02020603050405020304" pitchFamily="18" charset="0"/>
                <a:cs typeface="Times New Roman" panose="02020603050405020304" pitchFamily="18" charset="0"/>
              </a:rPr>
              <a:t>Susilo</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Public-Key Authenticated </a:t>
            </a:r>
          </a:p>
          <a:p>
            <a:pPr algn="just"/>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Encryption with </a:t>
            </a:r>
            <a:r>
              <a:rPr lang="en-US" sz="2400" dirty="0">
                <a:latin typeface="Times New Roman" panose="02020603050405020304" pitchFamily="18" charset="0"/>
                <a:cs typeface="Times New Roman" panose="02020603050405020304" pitchFamily="18" charset="0"/>
              </a:rPr>
              <a:t>Keyword Search Supporting Constant Trapdoor Generation and Fast </a:t>
            </a:r>
            <a:endParaRPr lang="en-US" sz="2400" dirty="0" smtClean="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Search</a:t>
            </a:r>
            <a:r>
              <a:rPr lang="en-US" sz="2400" dirty="0">
                <a:latin typeface="Times New Roman" panose="02020603050405020304" pitchFamily="18" charset="0"/>
                <a:cs typeface="Times New Roman" panose="02020603050405020304" pitchFamily="18" charset="0"/>
              </a:rPr>
              <a:t>,” IEEE Transaction on Information Forensics and Security, vol. 18, June 2023.</a:t>
            </a:r>
          </a:p>
          <a:p>
            <a:pPr algn="just"/>
            <a:endParaRPr lang="en-US" sz="2400" dirty="0" smtClean="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[2] </a:t>
            </a:r>
            <a:r>
              <a:rPr lang="en-US" sz="2400" dirty="0" smtClean="0">
                <a:latin typeface="Times New Roman" panose="02020603050405020304" pitchFamily="18" charset="0"/>
                <a:cs typeface="Times New Roman" panose="02020603050405020304" pitchFamily="18" charset="0"/>
              </a:rPr>
              <a:t>D</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Boneh</a:t>
            </a:r>
            <a:r>
              <a:rPr lang="en-US" sz="2400" dirty="0" smtClean="0">
                <a:latin typeface="Times New Roman" panose="02020603050405020304" pitchFamily="18" charset="0"/>
                <a:cs typeface="Times New Roman" panose="02020603050405020304" pitchFamily="18" charset="0"/>
              </a:rPr>
              <a:t>, G. Di </a:t>
            </a:r>
            <a:r>
              <a:rPr lang="en-US" sz="2400" dirty="0" err="1" smtClean="0">
                <a:latin typeface="Times New Roman" panose="02020603050405020304" pitchFamily="18" charset="0"/>
                <a:cs typeface="Times New Roman" panose="02020603050405020304" pitchFamily="18" charset="0"/>
              </a:rPr>
              <a:t>Crescenzo</a:t>
            </a:r>
            <a:r>
              <a:rPr lang="en-US" sz="2400" dirty="0" smtClean="0">
                <a:latin typeface="Times New Roman" panose="02020603050405020304" pitchFamily="18" charset="0"/>
                <a:cs typeface="Times New Roman" panose="02020603050405020304" pitchFamily="18" charset="0"/>
              </a:rPr>
              <a:t>, R. </a:t>
            </a:r>
            <a:r>
              <a:rPr lang="en-US" sz="2400" dirty="0" err="1" smtClean="0">
                <a:latin typeface="Times New Roman" panose="02020603050405020304" pitchFamily="18" charset="0"/>
                <a:cs typeface="Times New Roman" panose="02020603050405020304" pitchFamily="18" charset="0"/>
              </a:rPr>
              <a:t>Ostrovsky</a:t>
            </a:r>
            <a:r>
              <a:rPr lang="en-US" sz="2400" dirty="0" smtClean="0">
                <a:latin typeface="Times New Roman" panose="02020603050405020304" pitchFamily="18" charset="0"/>
                <a:cs typeface="Times New Roman" panose="02020603050405020304" pitchFamily="18" charset="0"/>
              </a:rPr>
              <a:t>, and G. </a:t>
            </a:r>
            <a:r>
              <a:rPr lang="en-US" sz="2400" dirty="0" err="1" smtClean="0">
                <a:latin typeface="Times New Roman" panose="02020603050405020304" pitchFamily="18" charset="0"/>
                <a:cs typeface="Times New Roman" panose="02020603050405020304" pitchFamily="18" charset="0"/>
              </a:rPr>
              <a:t>Persiano</a:t>
            </a:r>
            <a:r>
              <a:rPr lang="en-US" sz="2400" dirty="0" smtClean="0">
                <a:latin typeface="Times New Roman" panose="02020603050405020304" pitchFamily="18" charset="0"/>
                <a:cs typeface="Times New Roman" panose="02020603050405020304" pitchFamily="18" charset="0"/>
              </a:rPr>
              <a:t>, “Public key encryption         </a:t>
            </a:r>
          </a:p>
          <a:p>
            <a:pPr algn="just"/>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with keyword search,” in Advances in Cryptology— EUROCRYPT, C. </a:t>
            </a:r>
            <a:r>
              <a:rPr lang="en-US" sz="2400" dirty="0" err="1" smtClean="0">
                <a:latin typeface="Times New Roman" panose="02020603050405020304" pitchFamily="18" charset="0"/>
                <a:cs typeface="Times New Roman" panose="02020603050405020304" pitchFamily="18" charset="0"/>
              </a:rPr>
              <a:t>Cachin</a:t>
            </a:r>
            <a:r>
              <a:rPr lang="en-US" sz="2400" dirty="0" smtClean="0">
                <a:latin typeface="Times New Roman" panose="02020603050405020304" pitchFamily="18" charset="0"/>
                <a:cs typeface="Times New Roman" panose="02020603050405020304" pitchFamily="18" charset="0"/>
              </a:rPr>
              <a:t> and J.            </a:t>
            </a:r>
          </a:p>
          <a:p>
            <a:pPr algn="just"/>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L. </a:t>
            </a:r>
            <a:r>
              <a:rPr lang="en-US" sz="2400" dirty="0" err="1" smtClean="0">
                <a:latin typeface="Times New Roman" panose="02020603050405020304" pitchFamily="18" charset="0"/>
                <a:cs typeface="Times New Roman" panose="02020603050405020304" pitchFamily="18" charset="0"/>
              </a:rPr>
              <a:t>Camenisch</a:t>
            </a:r>
            <a:r>
              <a:rPr lang="en-US" sz="2400" dirty="0" smtClean="0">
                <a:latin typeface="Times New Roman" panose="02020603050405020304" pitchFamily="18" charset="0"/>
                <a:cs typeface="Times New Roman" panose="02020603050405020304" pitchFamily="18" charset="0"/>
              </a:rPr>
              <a:t>, Eds. Berlin, Germany: Springer, 2004, pp. 506–522. </a:t>
            </a:r>
          </a:p>
          <a:p>
            <a:pPr algn="just"/>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[3] H</a:t>
            </a:r>
            <a:r>
              <a:rPr lang="en-US" sz="2400" dirty="0" smtClean="0">
                <a:latin typeface="Times New Roman" panose="02020603050405020304" pitchFamily="18" charset="0"/>
                <a:cs typeface="Times New Roman" panose="02020603050405020304" pitchFamily="18" charset="0"/>
              </a:rPr>
              <a:t>. Li, Q. Huang, J. Shen, G. Yang, and W. </a:t>
            </a:r>
            <a:r>
              <a:rPr lang="en-US" sz="2400" dirty="0" err="1" smtClean="0">
                <a:latin typeface="Times New Roman" panose="02020603050405020304" pitchFamily="18" charset="0"/>
                <a:cs typeface="Times New Roman" panose="02020603050405020304" pitchFamily="18" charset="0"/>
              </a:rPr>
              <a:t>Susilo</a:t>
            </a:r>
            <a:r>
              <a:rPr lang="en-US" sz="2400" dirty="0" smtClean="0">
                <a:latin typeface="Times New Roman" panose="02020603050405020304" pitchFamily="18" charset="0"/>
                <a:cs typeface="Times New Roman" panose="02020603050405020304" pitchFamily="18" charset="0"/>
              </a:rPr>
              <a:t>, “Designated server identity-based </a:t>
            </a:r>
          </a:p>
          <a:p>
            <a:pPr algn="just"/>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authenticated encryption with keyword search for encrypted emails,” Inf. Sci., vol. </a:t>
            </a:r>
          </a:p>
          <a:p>
            <a:pPr algn="just"/>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481, pp. 330–343, May 2019.</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[4] </a:t>
            </a:r>
            <a:r>
              <a:rPr lang="en-US" sz="2400" dirty="0" smtClean="0">
                <a:latin typeface="Times New Roman" panose="02020603050405020304" pitchFamily="18" charset="0"/>
                <a:cs typeface="Times New Roman" panose="02020603050405020304" pitchFamily="18" charset="0"/>
              </a:rPr>
              <a:t>Y. Lu, J. Li,  and  Y. Zhang, “Secure channel free  certificate-based searchable </a:t>
            </a:r>
          </a:p>
          <a:p>
            <a:pPr algn="just"/>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encryption withstanding outside and inside keyword guessing attacks,” IEEE Trans. </a:t>
            </a:r>
          </a:p>
          <a:p>
            <a:pPr algn="just"/>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Services </a:t>
            </a:r>
            <a:r>
              <a:rPr lang="en-US" sz="2400" dirty="0" err="1" smtClean="0">
                <a:latin typeface="Times New Roman" panose="02020603050405020304" pitchFamily="18" charset="0"/>
                <a:cs typeface="Times New Roman" panose="02020603050405020304" pitchFamily="18" charset="0"/>
              </a:rPr>
              <a:t>Comput</a:t>
            </a:r>
            <a:r>
              <a:rPr lang="en-US" sz="2400" dirty="0" smtClean="0">
                <a:latin typeface="Times New Roman" panose="02020603050405020304" pitchFamily="18" charset="0"/>
                <a:cs typeface="Times New Roman" panose="02020603050405020304" pitchFamily="18" charset="0"/>
              </a:rPr>
              <a:t>., vol. 14, no. 6, pp. 2041–2054, Nov. 2021.</a:t>
            </a:r>
            <a:endParaRPr lang="en-US" sz="2400" b="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318280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0308" y="769257"/>
            <a:ext cx="11265876" cy="4524315"/>
          </a:xfrm>
          <a:prstGeom prst="rect">
            <a:avLst/>
          </a:prstGeom>
        </p:spPr>
        <p:txBody>
          <a:bodyPr wrap="square">
            <a:spAutoFit/>
          </a:bodyPr>
          <a:lstStyle/>
          <a:p>
            <a:r>
              <a:rPr lang="en-US" sz="2400" b="1" dirty="0">
                <a:solidFill>
                  <a:srgbClr val="0070C0"/>
                </a:solidFill>
                <a:latin typeface="Times New Roman" panose="02020603050405020304" charset="0"/>
                <a:cs typeface="Times New Roman" panose="02020603050405020304" charset="0"/>
              </a:rPr>
              <a:t>REFERENCES</a:t>
            </a:r>
          </a:p>
          <a:p>
            <a:endParaRPr lang="en-US" sz="2400" b="1" dirty="0">
              <a:solidFill>
                <a:srgbClr val="0070C0"/>
              </a:solidFill>
              <a:latin typeface="Times New Roman" panose="02020603050405020304" charset="0"/>
              <a:cs typeface="Times New Roman" panose="02020603050405020304" charset="0"/>
            </a:endParaRPr>
          </a:p>
          <a:p>
            <a:pPr algn="just"/>
            <a:r>
              <a:rPr lang="en-US" sz="2400" dirty="0" smtClean="0">
                <a:latin typeface="Times New Roman" panose="02020603050405020304" pitchFamily="18" charset="0"/>
                <a:cs typeface="Times New Roman" panose="02020603050405020304" pitchFamily="18" charset="0"/>
              </a:rPr>
              <a:t>[5] </a:t>
            </a:r>
            <a:r>
              <a:rPr lang="en-US" sz="2400" dirty="0">
                <a:latin typeface="Times New Roman" panose="02020603050405020304" pitchFamily="18" charset="0"/>
                <a:cs typeface="Times New Roman" panose="02020603050405020304" pitchFamily="18" charset="0"/>
              </a:rPr>
              <a:t>R. Chen, Y. Mu, G. Yang, F. </a:t>
            </a:r>
            <a:r>
              <a:rPr lang="en-US" sz="2400" dirty="0" err="1">
                <a:latin typeface="Times New Roman" panose="02020603050405020304" pitchFamily="18" charset="0"/>
                <a:cs typeface="Times New Roman" panose="02020603050405020304" pitchFamily="18" charset="0"/>
              </a:rPr>
              <a:t>Guo</a:t>
            </a:r>
            <a:r>
              <a:rPr lang="en-US" sz="2400" dirty="0">
                <a:latin typeface="Times New Roman" panose="02020603050405020304" pitchFamily="18" charset="0"/>
                <a:cs typeface="Times New Roman" panose="02020603050405020304" pitchFamily="18" charset="0"/>
              </a:rPr>
              <a:t>, and X. Wang, “Dual-server public-key encryption </a:t>
            </a:r>
            <a:endParaRPr lang="en-US" sz="2400" dirty="0" smtClean="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with </a:t>
            </a:r>
            <a:r>
              <a:rPr lang="en-US" sz="2400" dirty="0">
                <a:latin typeface="Times New Roman" panose="02020603050405020304" pitchFamily="18" charset="0"/>
                <a:cs typeface="Times New Roman" panose="02020603050405020304" pitchFamily="18" charset="0"/>
              </a:rPr>
              <a:t>keyword search for secure cloud storage,” IEEE Trans. Inf. Forensics Security, </a:t>
            </a:r>
            <a:endParaRPr lang="en-US" sz="2400" dirty="0" smtClean="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vol</a:t>
            </a:r>
            <a:r>
              <a:rPr lang="en-US" sz="2400" dirty="0">
                <a:latin typeface="Times New Roman" panose="02020603050405020304" pitchFamily="18" charset="0"/>
                <a:cs typeface="Times New Roman" panose="02020603050405020304" pitchFamily="18" charset="0"/>
              </a:rPr>
              <a:t>. 11, no. 4, pp. 789–798, Apr. 2016.</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[6] </a:t>
            </a:r>
            <a:r>
              <a:rPr lang="en-US" sz="2400" dirty="0">
                <a:latin typeface="Times New Roman" panose="02020603050405020304" pitchFamily="18" charset="0"/>
                <a:cs typeface="Times New Roman" panose="02020603050405020304" pitchFamily="18" charset="0"/>
              </a:rPr>
              <a:t>L. Xu, Z. Sun, W. Li, and H. Yan, “</a:t>
            </a:r>
            <a:r>
              <a:rPr lang="en-US" sz="2400" dirty="0" err="1">
                <a:latin typeface="Times New Roman" panose="02020603050405020304" pitchFamily="18" charset="0"/>
                <a:cs typeface="Times New Roman" panose="02020603050405020304" pitchFamily="18" charset="0"/>
              </a:rPr>
              <a:t>Delegatable</a:t>
            </a:r>
            <a:r>
              <a:rPr lang="en-US" sz="2400" dirty="0">
                <a:latin typeface="Times New Roman" panose="02020603050405020304" pitchFamily="18" charset="0"/>
                <a:cs typeface="Times New Roman" panose="02020603050405020304" pitchFamily="18" charset="0"/>
              </a:rPr>
              <a:t> searchable encryption with specified </a:t>
            </a:r>
            <a:endParaRPr lang="en-US" sz="2400" dirty="0" smtClean="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keywords </a:t>
            </a:r>
            <a:r>
              <a:rPr lang="en-US" sz="2400" dirty="0">
                <a:latin typeface="Times New Roman" panose="02020603050405020304" pitchFamily="18" charset="0"/>
                <a:cs typeface="Times New Roman" panose="02020603050405020304" pitchFamily="18" charset="0"/>
              </a:rPr>
              <a:t>for EHR systems,” Wireless </a:t>
            </a:r>
            <a:r>
              <a:rPr lang="en-US" sz="2400" dirty="0" err="1">
                <a:latin typeface="Times New Roman" panose="02020603050405020304" pitchFamily="18" charset="0"/>
                <a:cs typeface="Times New Roman" panose="02020603050405020304" pitchFamily="18" charset="0"/>
              </a:rPr>
              <a:t>Netw</a:t>
            </a:r>
            <a:r>
              <a:rPr lang="en-US" sz="2400" dirty="0">
                <a:latin typeface="Times New Roman" panose="02020603050405020304" pitchFamily="18" charset="0"/>
                <a:cs typeface="Times New Roman" panose="02020603050405020304" pitchFamily="18" charset="0"/>
              </a:rPr>
              <a:t>., pp. 1–13, Jul. 2020.</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[7] </a:t>
            </a:r>
            <a:r>
              <a:rPr lang="en-US" sz="2400" dirty="0">
                <a:latin typeface="Times New Roman" panose="02020603050405020304" pitchFamily="18" charset="0"/>
                <a:cs typeface="Times New Roman" panose="02020603050405020304" pitchFamily="18" charset="0"/>
              </a:rPr>
              <a:t>M. Deng, W. Song, M. Ma, H. Li, and M. </a:t>
            </a:r>
            <a:r>
              <a:rPr lang="en-US" sz="2400" dirty="0" err="1">
                <a:latin typeface="Times New Roman" panose="02020603050405020304" pitchFamily="18" charset="0"/>
                <a:cs typeface="Times New Roman" panose="02020603050405020304" pitchFamily="18" charset="0"/>
              </a:rPr>
              <a:t>Israr</a:t>
            </a:r>
            <a:r>
              <a:rPr lang="en-US" sz="2400" dirty="0">
                <a:latin typeface="Times New Roman" panose="02020603050405020304" pitchFamily="18" charset="0"/>
                <a:cs typeface="Times New Roman" panose="02020603050405020304" pitchFamily="18" charset="0"/>
              </a:rPr>
              <a:t>, “Efficient </a:t>
            </a:r>
            <a:r>
              <a:rPr lang="en-US" sz="2400" dirty="0" err="1">
                <a:latin typeface="Times New Roman" panose="02020603050405020304" pitchFamily="18" charset="0"/>
                <a:cs typeface="Times New Roman" panose="02020603050405020304" pitchFamily="18" charset="0"/>
              </a:rPr>
              <a:t>designatedserver</a:t>
            </a:r>
            <a:r>
              <a:rPr lang="en-US" sz="2400" dirty="0">
                <a:latin typeface="Times New Roman" panose="02020603050405020304" pitchFamily="18" charset="0"/>
                <a:cs typeface="Times New Roman" panose="02020603050405020304" pitchFamily="18" charset="0"/>
              </a:rPr>
              <a:t> proxy </a:t>
            </a:r>
            <a:r>
              <a:rPr lang="en-US" sz="2400" dirty="0" smtClean="0">
                <a:latin typeface="Times New Roman" panose="02020603050405020304" pitchFamily="18" charset="0"/>
                <a:cs typeface="Times New Roman" panose="02020603050405020304" pitchFamily="18" charset="0"/>
              </a:rPr>
              <a:t>re-</a:t>
            </a:r>
          </a:p>
          <a:p>
            <a:pPr algn="just"/>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encryption </a:t>
            </a:r>
            <a:r>
              <a:rPr lang="en-US" sz="2400" dirty="0">
                <a:latin typeface="Times New Roman" panose="02020603050405020304" pitchFamily="18" charset="0"/>
                <a:cs typeface="Times New Roman" panose="02020603050405020304" pitchFamily="18" charset="0"/>
              </a:rPr>
              <a:t>with keyword search for big data,” in Proc. Int. Conf. </a:t>
            </a:r>
            <a:r>
              <a:rPr lang="en-US" sz="2400" dirty="0" err="1">
                <a:latin typeface="Times New Roman" panose="02020603050405020304" pitchFamily="18" charset="0"/>
                <a:cs typeface="Times New Roman" panose="02020603050405020304" pitchFamily="18" charset="0"/>
              </a:rPr>
              <a:t>Artif</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Intell</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Secur</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Cham</a:t>
            </a:r>
            <a:r>
              <a:rPr lang="en-US" sz="2400" dirty="0">
                <a:latin typeface="Times New Roman" panose="02020603050405020304" pitchFamily="18" charset="0"/>
                <a:cs typeface="Times New Roman" panose="02020603050405020304" pitchFamily="18" charset="0"/>
              </a:rPr>
              <a:t>, Switzerland: Springer, 2022, pp. 364–377.</a:t>
            </a:r>
          </a:p>
        </p:txBody>
      </p:sp>
    </p:spTree>
    <p:extLst>
      <p:ext uri="{BB962C8B-B14F-4D97-AF65-F5344CB8AC3E}">
        <p14:creationId xmlns:p14="http://schemas.microsoft.com/office/powerpoint/2010/main" val="103462159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5992" y="448408"/>
            <a:ext cx="10999177" cy="3416320"/>
          </a:xfrm>
          <a:prstGeom prst="rect">
            <a:avLst/>
          </a:prstGeom>
        </p:spPr>
        <p:txBody>
          <a:bodyPr wrap="square">
            <a:spAutoFit/>
          </a:bodyPr>
          <a:lstStyle/>
          <a:p>
            <a:endParaRPr lang="en-US" sz="7200" b="1" dirty="0">
              <a:latin typeface="Times New Roman" panose="02020603050405020304" charset="0"/>
              <a:cs typeface="Times New Roman" panose="02020603050405020304" charset="0"/>
            </a:endParaRPr>
          </a:p>
          <a:p>
            <a:endParaRPr lang="en-US" sz="7200" b="1" dirty="0">
              <a:latin typeface="Times New Roman" panose="02020603050405020304" charset="0"/>
              <a:cs typeface="Times New Roman" panose="02020603050405020304" charset="0"/>
            </a:endParaRPr>
          </a:p>
          <a:p>
            <a:r>
              <a:rPr lang="en-US" sz="7200" b="1" dirty="0">
                <a:latin typeface="Times New Roman" panose="02020603050405020304" charset="0"/>
                <a:cs typeface="Times New Roman" panose="02020603050405020304" charset="0"/>
              </a:rPr>
              <a:t>		   THANK YOU</a:t>
            </a:r>
          </a:p>
        </p:txBody>
      </p:sp>
    </p:spTree>
    <p:extLst>
      <p:ext uri="{BB962C8B-B14F-4D97-AF65-F5344CB8AC3E}">
        <p14:creationId xmlns:p14="http://schemas.microsoft.com/office/powerpoint/2010/main" val="1483848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2129" y="404418"/>
            <a:ext cx="11066325" cy="6370975"/>
          </a:xfrm>
          <a:prstGeom prst="rect">
            <a:avLst/>
          </a:prstGeom>
        </p:spPr>
        <p:txBody>
          <a:bodyPr wrap="square">
            <a:spAutoFit/>
          </a:bodyPr>
          <a:lstStyle/>
          <a:p>
            <a:endParaRPr lang="en-US" sz="2400" b="1" dirty="0">
              <a:solidFill>
                <a:srgbClr val="0070C0"/>
              </a:solidFill>
              <a:latin typeface="Times New Roman" panose="02020603050405020304" charset="0"/>
              <a:cs typeface="Times New Roman" panose="02020603050405020304" charset="0"/>
            </a:endParaRPr>
          </a:p>
          <a:p>
            <a:r>
              <a:rPr lang="en-US" sz="2400" b="1" dirty="0">
                <a:solidFill>
                  <a:srgbClr val="0070C0"/>
                </a:solidFill>
                <a:latin typeface="Times New Roman" panose="02020603050405020304" charset="0"/>
                <a:cs typeface="Times New Roman" panose="02020603050405020304" charset="0"/>
              </a:rPr>
              <a:t>ABSTRACT (</a:t>
            </a:r>
            <a:r>
              <a:rPr lang="en-US" sz="2400" b="1" dirty="0" smtClean="0">
                <a:solidFill>
                  <a:srgbClr val="0070C0"/>
                </a:solidFill>
                <a:latin typeface="Times New Roman" panose="02020603050405020304" charset="0"/>
                <a:cs typeface="Times New Roman" panose="02020603050405020304" charset="0"/>
              </a:rPr>
              <a:t>Contd.)</a:t>
            </a:r>
            <a:endParaRPr lang="en-US" sz="2400" b="1" dirty="0">
              <a:solidFill>
                <a:srgbClr val="0070C0"/>
              </a:solidFill>
              <a:latin typeface="Times New Roman" panose="02020603050405020304" charset="0"/>
              <a:cs typeface="Times New Roman" panose="02020603050405020304" charset="0"/>
            </a:endParaRPr>
          </a:p>
          <a:p>
            <a:pPr marL="342900" indent="-342900">
              <a:buFont typeface="Wingdings" panose="05000000000000000000" pitchFamily="2" charset="2"/>
              <a:buChar char="v"/>
            </a:pPr>
            <a:endParaRPr lang="en-US" sz="2400" b="1" dirty="0">
              <a:solidFill>
                <a:srgbClr val="0070C0"/>
              </a:solidFill>
              <a:latin typeface="Times New Roman" panose="02020603050405020304" charset="0"/>
              <a:cs typeface="Times New Roman" panose="02020603050405020304" charset="0"/>
            </a:endParaRPr>
          </a:p>
          <a:p>
            <a:pPr marL="342900" indent="-34290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An inverted index can be used to accelerate the search process. It is secure against inside keyword guessing attacks.</a:t>
            </a: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PAUKS scheme enhances data access control and privacy protection for sensitive medical information.</a:t>
            </a:r>
          </a:p>
          <a:p>
            <a:pPr marL="342900" indent="-342900" algn="just">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This scheme owns a comparable running overhead, but enjoys a higher query efficiency after </a:t>
            </a:r>
            <a:r>
              <a:rPr lang="en-US" sz="2400" dirty="0" err="1">
                <a:latin typeface="Times New Roman" panose="02020603050405020304" pitchFamily="18" charset="0"/>
                <a:cs typeface="Times New Roman" panose="02020603050405020304" pitchFamily="18" charset="0"/>
              </a:rPr>
              <a:t>ciphertexts</a:t>
            </a:r>
            <a:r>
              <a:rPr lang="en-US" sz="2400" dirty="0">
                <a:latin typeface="Times New Roman" panose="02020603050405020304" pitchFamily="18" charset="0"/>
                <a:cs typeface="Times New Roman" panose="02020603050405020304" pitchFamily="18" charset="0"/>
              </a:rPr>
              <a:t> update.</a:t>
            </a:r>
          </a:p>
          <a:p>
            <a:pPr marL="342900" indent="-342900" algn="just">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endParaRPr lang="en-US" sz="2400" b="1" dirty="0">
              <a:solidFill>
                <a:srgbClr val="0070C0"/>
              </a:solidFill>
              <a:latin typeface="Times New Roman" panose="02020603050405020304" charset="0"/>
              <a:cs typeface="Times New Roman" panose="02020603050405020304" charset="0"/>
            </a:endParaRPr>
          </a:p>
          <a:p>
            <a:endParaRPr lang="en-US" sz="2400" b="1" dirty="0">
              <a:solidFill>
                <a:srgbClr val="0070C0"/>
              </a:solidFill>
              <a:latin typeface="Times New Roman" panose="02020603050405020304" charset="0"/>
              <a:cs typeface="Times New Roman" panose="02020603050405020304" charset="0"/>
            </a:endParaRPr>
          </a:p>
          <a:p>
            <a:pPr marL="342900" indent="-342900">
              <a:buFont typeface="Wingdings" panose="05000000000000000000" pitchFamily="2" charset="2"/>
              <a:buChar char="v"/>
            </a:pPr>
            <a:endParaRPr lang="en-US" sz="2400" b="1" dirty="0">
              <a:solidFill>
                <a:srgbClr val="0070C0"/>
              </a:solidFill>
              <a:latin typeface="Times New Roman" panose="02020603050405020304" charset="0"/>
              <a:cs typeface="Times New Roman" panose="02020603050405020304" charset="0"/>
            </a:endParaRPr>
          </a:p>
          <a:p>
            <a:endParaRPr lang="en-US" sz="2400" b="1" dirty="0">
              <a:solidFill>
                <a:srgbClr val="0070C0"/>
              </a:solidFill>
              <a:latin typeface="Times New Roman" panose="02020603050405020304" charset="0"/>
              <a:cs typeface="Times New Roman" panose="02020603050405020304" charset="0"/>
            </a:endParaRPr>
          </a:p>
          <a:p>
            <a:endParaRPr lang="en-US" sz="2400" b="1" dirty="0">
              <a:solidFill>
                <a:srgbClr val="0070C0"/>
              </a:solidFill>
              <a:latin typeface="Times New Roman" panose="02020603050405020304" charset="0"/>
              <a:cs typeface="Times New Roman" panose="02020603050405020304" charset="0"/>
            </a:endParaRPr>
          </a:p>
        </p:txBody>
      </p:sp>
    </p:spTree>
    <p:extLst>
      <p:ext uri="{BB962C8B-B14F-4D97-AF65-F5344CB8AC3E}">
        <p14:creationId xmlns:p14="http://schemas.microsoft.com/office/powerpoint/2010/main" val="2439103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368935" y="142240"/>
            <a:ext cx="3533340" cy="830997"/>
          </a:xfrm>
          <a:prstGeom prst="rect">
            <a:avLst/>
          </a:prstGeom>
          <a:noFill/>
        </p:spPr>
        <p:txBody>
          <a:bodyPr wrap="none" rtlCol="0">
            <a:spAutoFit/>
          </a:bodyPr>
          <a:lstStyle/>
          <a:p>
            <a:pPr algn="l"/>
            <a:r>
              <a:rPr lang="en-US" sz="2400" b="1" dirty="0">
                <a:solidFill>
                  <a:srgbClr val="0070C0"/>
                </a:solidFill>
                <a:latin typeface="Times New Roman" panose="02020603050405020304" charset="0"/>
                <a:cs typeface="Times New Roman" panose="02020603050405020304" charset="0"/>
                <a:sym typeface="+mn-ea"/>
              </a:rPr>
              <a:t>LITERATURE SURVEY</a:t>
            </a:r>
            <a:endParaRPr lang="en-US" sz="2400" b="1" dirty="0">
              <a:solidFill>
                <a:srgbClr val="0070C0"/>
              </a:solidFill>
              <a:latin typeface="Times New Roman" panose="02020603050405020304" charset="0"/>
              <a:cs typeface="Times New Roman" panose="02020603050405020304" charset="0"/>
            </a:endParaRPr>
          </a:p>
          <a:p>
            <a:endParaRPr lang="en-US" sz="2400" dirty="0"/>
          </a:p>
        </p:txBody>
      </p:sp>
      <p:graphicFrame>
        <p:nvGraphicFramePr>
          <p:cNvPr id="5" name="Table 4"/>
          <p:cNvGraphicFramePr/>
          <p:nvPr>
            <p:extLst>
              <p:ext uri="{D42A27DB-BD31-4B8C-83A1-F6EECF244321}">
                <p14:modId xmlns:p14="http://schemas.microsoft.com/office/powerpoint/2010/main" val="3312874095"/>
              </p:ext>
            </p:extLst>
          </p:nvPr>
        </p:nvGraphicFramePr>
        <p:xfrm>
          <a:off x="466725" y="690881"/>
          <a:ext cx="11255375" cy="5648374"/>
        </p:xfrm>
        <a:graphic>
          <a:graphicData uri="http://schemas.openxmlformats.org/drawingml/2006/table">
            <a:tbl>
              <a:tblPr firstRow="1" bandRow="1">
                <a:tableStyleId>{5C22544A-7EE6-4342-B048-85BDC9FD1C3A}</a:tableStyleId>
              </a:tblPr>
              <a:tblGrid>
                <a:gridCol w="587375">
                  <a:extLst>
                    <a:ext uri="{9D8B030D-6E8A-4147-A177-3AD203B41FA5}">
                      <a16:colId xmlns:a16="http://schemas.microsoft.com/office/drawing/2014/main" val="20000"/>
                    </a:ext>
                  </a:extLst>
                </a:gridCol>
                <a:gridCol w="1760855">
                  <a:extLst>
                    <a:ext uri="{9D8B030D-6E8A-4147-A177-3AD203B41FA5}">
                      <a16:colId xmlns:a16="http://schemas.microsoft.com/office/drawing/2014/main" val="20001"/>
                    </a:ext>
                  </a:extLst>
                </a:gridCol>
                <a:gridCol w="2406015">
                  <a:extLst>
                    <a:ext uri="{9D8B030D-6E8A-4147-A177-3AD203B41FA5}">
                      <a16:colId xmlns:a16="http://schemas.microsoft.com/office/drawing/2014/main" val="20002"/>
                    </a:ext>
                  </a:extLst>
                </a:gridCol>
                <a:gridCol w="2111815">
                  <a:extLst>
                    <a:ext uri="{9D8B030D-6E8A-4147-A177-3AD203B41FA5}">
                      <a16:colId xmlns:a16="http://schemas.microsoft.com/office/drawing/2014/main" val="20003"/>
                    </a:ext>
                  </a:extLst>
                </a:gridCol>
                <a:gridCol w="2342075">
                  <a:extLst>
                    <a:ext uri="{9D8B030D-6E8A-4147-A177-3AD203B41FA5}">
                      <a16:colId xmlns:a16="http://schemas.microsoft.com/office/drawing/2014/main" val="20004"/>
                    </a:ext>
                  </a:extLst>
                </a:gridCol>
                <a:gridCol w="2047240">
                  <a:extLst>
                    <a:ext uri="{9D8B030D-6E8A-4147-A177-3AD203B41FA5}">
                      <a16:colId xmlns:a16="http://schemas.microsoft.com/office/drawing/2014/main" val="20005"/>
                    </a:ext>
                  </a:extLst>
                </a:gridCol>
              </a:tblGrid>
              <a:tr h="1069910">
                <a:tc>
                  <a:txBody>
                    <a:bodyPr/>
                    <a:lstStyle/>
                    <a:p>
                      <a:pPr algn="ctr">
                        <a:buNone/>
                      </a:pPr>
                      <a:r>
                        <a:rPr lang="en-US" sz="2000">
                          <a:latin typeface="Times New Roman" panose="02020603050405020304" charset="0"/>
                          <a:cs typeface="Times New Roman" panose="02020603050405020304" charset="0"/>
                          <a:sym typeface="+mn-ea"/>
                        </a:rPr>
                        <a:t>S. NO</a:t>
                      </a:r>
                      <a:endParaRPr lang="en-US" sz="2000">
                        <a:latin typeface="Times New Roman" panose="02020603050405020304" charset="0"/>
                        <a:cs typeface="Times New Roman" panose="02020603050405020304" charset="0"/>
                      </a:endParaRPr>
                    </a:p>
                  </a:txBody>
                  <a:tcPr/>
                </a:tc>
                <a:tc>
                  <a:txBody>
                    <a:bodyPr/>
                    <a:lstStyle/>
                    <a:p>
                      <a:pPr algn="ctr">
                        <a:buNone/>
                      </a:pPr>
                      <a:r>
                        <a:rPr lang="en-US" sz="2000">
                          <a:latin typeface="Times New Roman" panose="02020603050405020304" charset="0"/>
                          <a:cs typeface="Times New Roman" panose="02020603050405020304" charset="0"/>
                        </a:rPr>
                        <a:t>AUTHOR NAME</a:t>
                      </a:r>
                    </a:p>
                    <a:p>
                      <a:pPr algn="ctr">
                        <a:buNone/>
                      </a:pPr>
                      <a:r>
                        <a:rPr lang="en-US" sz="2000">
                          <a:latin typeface="Times New Roman" panose="02020603050405020304" charset="0"/>
                          <a:cs typeface="Times New Roman" panose="02020603050405020304" charset="0"/>
                        </a:rPr>
                        <a:t> AND YEAR</a:t>
                      </a:r>
                    </a:p>
                  </a:txBody>
                  <a:tcPr/>
                </a:tc>
                <a:tc>
                  <a:txBody>
                    <a:bodyPr/>
                    <a:lstStyle/>
                    <a:p>
                      <a:pPr algn="ctr">
                        <a:buNone/>
                      </a:pPr>
                      <a:r>
                        <a:rPr lang="en-US" sz="2000">
                          <a:latin typeface="Times New Roman" panose="02020603050405020304" charset="0"/>
                          <a:cs typeface="Times New Roman" panose="02020603050405020304" charset="0"/>
                        </a:rPr>
                        <a:t>TITLE</a:t>
                      </a:r>
                    </a:p>
                  </a:txBody>
                  <a:tcPr/>
                </a:tc>
                <a:tc>
                  <a:txBody>
                    <a:bodyPr/>
                    <a:lstStyle/>
                    <a:p>
                      <a:pPr algn="ctr">
                        <a:buNone/>
                      </a:pPr>
                      <a:r>
                        <a:rPr lang="en-US" sz="2000">
                          <a:latin typeface="Times New Roman" panose="02020603050405020304" charset="0"/>
                          <a:cs typeface="Times New Roman" panose="02020603050405020304" charset="0"/>
                        </a:rPr>
                        <a:t>ALGORITHM (OR)</a:t>
                      </a:r>
                    </a:p>
                    <a:p>
                      <a:pPr algn="ctr">
                        <a:buNone/>
                      </a:pPr>
                      <a:r>
                        <a:rPr lang="en-US" sz="2000">
                          <a:latin typeface="Times New Roman" panose="02020603050405020304" charset="0"/>
                          <a:cs typeface="Times New Roman" panose="02020603050405020304" charset="0"/>
                        </a:rPr>
                        <a:t>TECHNIQUES</a:t>
                      </a:r>
                    </a:p>
                  </a:txBody>
                  <a:tcPr/>
                </a:tc>
                <a:tc>
                  <a:txBody>
                    <a:bodyPr/>
                    <a:lstStyle/>
                    <a:p>
                      <a:pPr algn="ctr">
                        <a:buNone/>
                      </a:pPr>
                      <a:r>
                        <a:rPr lang="en-US" sz="2000" dirty="0">
                          <a:latin typeface="Times New Roman" panose="02020603050405020304" charset="0"/>
                          <a:cs typeface="Times New Roman" panose="02020603050405020304" charset="0"/>
                        </a:rPr>
                        <a:t>MERITS</a:t>
                      </a:r>
                    </a:p>
                  </a:txBody>
                  <a:tcPr/>
                </a:tc>
                <a:tc>
                  <a:txBody>
                    <a:bodyPr/>
                    <a:lstStyle/>
                    <a:p>
                      <a:pPr algn="ctr">
                        <a:buNone/>
                      </a:pPr>
                      <a:r>
                        <a:rPr lang="en-US" sz="2000">
                          <a:latin typeface="Times New Roman" panose="02020603050405020304" charset="0"/>
                          <a:cs typeface="Times New Roman" panose="02020603050405020304" charset="0"/>
                        </a:rPr>
                        <a:t>DEMERITS</a:t>
                      </a:r>
                    </a:p>
                  </a:txBody>
                  <a:tcPr/>
                </a:tc>
                <a:extLst>
                  <a:ext uri="{0D108BD9-81ED-4DB2-BD59-A6C34878D82A}">
                    <a16:rowId xmlns:a16="http://schemas.microsoft.com/office/drawing/2014/main" val="10000"/>
                  </a:ext>
                </a:extLst>
              </a:tr>
              <a:tr h="2167536">
                <a:tc>
                  <a:txBody>
                    <a:bodyPr/>
                    <a:lstStyle/>
                    <a:p>
                      <a:pPr algn="ctr">
                        <a:buNone/>
                      </a:pPr>
                      <a:r>
                        <a:rPr lang="en-US" sz="2000" dirty="0">
                          <a:latin typeface="Times New Roman" panose="02020603050405020304" pitchFamily="18" charset="0"/>
                          <a:cs typeface="Times New Roman" panose="02020603050405020304" pitchFamily="18" charset="0"/>
                        </a:rPr>
                        <a:t>1.</a:t>
                      </a:r>
                    </a:p>
                  </a:txBody>
                  <a:tcPr/>
                </a:tc>
                <a:tc>
                  <a:txBody>
                    <a:bodyPr/>
                    <a:lstStyle/>
                    <a:p>
                      <a:r>
                        <a:rPr lang="it-IT" sz="2000" dirty="0">
                          <a:latin typeface="Times New Roman" panose="02020603050405020304" pitchFamily="18" charset="0"/>
                          <a:cs typeface="Times New Roman" panose="02020603050405020304" pitchFamily="18" charset="0"/>
                        </a:rPr>
                        <a:t>D. Boneh, G. Di Crescenzo, R. Ostrovsky, and G. Persiano &amp; 2004</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Public key encryption with keyword search</a:t>
                      </a:r>
                    </a:p>
                  </a:txBody>
                  <a:tcPr/>
                </a:tc>
                <a:tc>
                  <a:txBody>
                    <a:bodyPr/>
                    <a:lstStyle/>
                    <a:p>
                      <a:r>
                        <a:rPr lang="en-US" sz="2000" b="0" i="0" kern="1200" dirty="0">
                          <a:solidFill>
                            <a:schemeClr val="dk1"/>
                          </a:solidFill>
                          <a:effectLst/>
                          <a:latin typeface="Times New Roman" panose="02020603050405020304" pitchFamily="18" charset="0"/>
                          <a:ea typeface="+mn-ea"/>
                          <a:cs typeface="Times New Roman" panose="02020603050405020304" pitchFamily="18" charset="0"/>
                        </a:rPr>
                        <a:t>Key Generation and Searchable Encryption</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b="0" i="0" kern="1200" dirty="0">
                          <a:solidFill>
                            <a:schemeClr val="dk1"/>
                          </a:solidFill>
                          <a:effectLst/>
                          <a:latin typeface="Times New Roman" panose="02020603050405020304" pitchFamily="18" charset="0"/>
                          <a:ea typeface="+mn-ea"/>
                          <a:cs typeface="Times New Roman" panose="02020603050405020304" pitchFamily="18" charset="0"/>
                        </a:rPr>
                        <a:t>Searchable Encryption, Privacy Preservation, Efficiency</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b="0" i="0" kern="1200" dirty="0">
                          <a:solidFill>
                            <a:schemeClr val="dk1"/>
                          </a:solidFill>
                          <a:effectLst/>
                          <a:latin typeface="Times New Roman" panose="02020603050405020304" pitchFamily="18" charset="0"/>
                          <a:ea typeface="+mn-ea"/>
                          <a:cs typeface="Times New Roman" panose="02020603050405020304" pitchFamily="18" charset="0"/>
                        </a:rPr>
                        <a:t>Security Concerns, Keyword Leakage, Complexity</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2410928">
                <a:tc>
                  <a:txBody>
                    <a:bodyPr/>
                    <a:lstStyle/>
                    <a:p>
                      <a:pPr algn="ctr">
                        <a:buNone/>
                      </a:pPr>
                      <a:r>
                        <a:rPr lang="en-US" sz="2000" b="0" dirty="0">
                          <a:latin typeface="Times New Roman" panose="02020603050405020304" pitchFamily="18" charset="0"/>
                          <a:cs typeface="Times New Roman" panose="02020603050405020304" pitchFamily="18" charset="0"/>
                        </a:rPr>
                        <a:t>2.</a:t>
                      </a:r>
                    </a:p>
                  </a:txBody>
                  <a:tcPr/>
                </a:tc>
                <a:tc>
                  <a:txBody>
                    <a:bodyPr/>
                    <a:lstStyle/>
                    <a:p>
                      <a:r>
                        <a:rPr lang="en-US" sz="2000" dirty="0">
                          <a:latin typeface="Times New Roman" panose="02020603050405020304" pitchFamily="18" charset="0"/>
                          <a:cs typeface="Times New Roman" panose="02020603050405020304" pitchFamily="18" charset="0"/>
                        </a:rPr>
                        <a:t>H. Li, Q. Huang, J. Shen, G. Yang, and W. </a:t>
                      </a:r>
                      <a:r>
                        <a:rPr lang="en-US" sz="2000" dirty="0" err="1">
                          <a:latin typeface="Times New Roman" panose="02020603050405020304" pitchFamily="18" charset="0"/>
                          <a:cs typeface="Times New Roman" panose="02020603050405020304" pitchFamily="18" charset="0"/>
                        </a:rPr>
                        <a:t>Susilo</a:t>
                      </a:r>
                      <a:r>
                        <a:rPr lang="en-US" sz="2000" baseline="0" dirty="0">
                          <a:latin typeface="Times New Roman" panose="02020603050405020304" pitchFamily="18" charset="0"/>
                          <a:cs typeface="Times New Roman" panose="02020603050405020304" pitchFamily="18" charset="0"/>
                        </a:rPr>
                        <a:t> &amp; 2019</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Designated server identity-based authenticated encryption with keyword search for encrypted emails</a:t>
                      </a:r>
                    </a:p>
                  </a:txBody>
                  <a:tcPr/>
                </a:tc>
                <a:tc>
                  <a:txBody>
                    <a:bodyPr/>
                    <a:lstStyle/>
                    <a:p>
                      <a:r>
                        <a:rPr lang="en-US" sz="2000" dirty="0">
                          <a:latin typeface="Times New Roman" panose="02020603050405020304" pitchFamily="18" charset="0"/>
                          <a:cs typeface="Times New Roman" panose="02020603050405020304" pitchFamily="18" charset="0"/>
                        </a:rPr>
                        <a:t>Identity-based authenticated encryption and</a:t>
                      </a:r>
                      <a:r>
                        <a:rPr lang="en-US" sz="2000" baseline="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keyword search </a:t>
                      </a:r>
                    </a:p>
                  </a:txBody>
                  <a:tcPr/>
                </a:tc>
                <a:tc>
                  <a:txBody>
                    <a:bodyPr/>
                    <a:lstStyle/>
                    <a:p>
                      <a:r>
                        <a:rPr lang="en-US" sz="2000" dirty="0">
                          <a:latin typeface="Times New Roman" panose="02020603050405020304" pitchFamily="18" charset="0"/>
                          <a:cs typeface="Times New Roman" panose="02020603050405020304" pitchFamily="18" charset="0"/>
                        </a:rPr>
                        <a:t>Secure E-mail</a:t>
                      </a:r>
                      <a:r>
                        <a:rPr lang="en-US" sz="2000" baseline="0" dirty="0">
                          <a:latin typeface="Times New Roman" panose="02020603050405020304" pitchFamily="18" charset="0"/>
                          <a:cs typeface="Times New Roman" panose="02020603050405020304" pitchFamily="18" charset="0"/>
                        </a:rPr>
                        <a:t> communication, Designated server</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Trust assumption, Single</a:t>
                      </a:r>
                      <a:r>
                        <a:rPr lang="en-US" sz="2000" baseline="0" dirty="0">
                          <a:latin typeface="Times New Roman" panose="02020603050405020304" pitchFamily="18" charset="0"/>
                          <a:cs typeface="Times New Roman" panose="02020603050405020304" pitchFamily="18" charset="0"/>
                        </a:rPr>
                        <a:t> point of failure, Complexity</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222524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368935" y="142240"/>
            <a:ext cx="4703339" cy="830997"/>
          </a:xfrm>
          <a:prstGeom prst="rect">
            <a:avLst/>
          </a:prstGeom>
          <a:noFill/>
        </p:spPr>
        <p:txBody>
          <a:bodyPr wrap="none" rtlCol="0">
            <a:spAutoFit/>
          </a:bodyPr>
          <a:lstStyle/>
          <a:p>
            <a:pPr algn="l"/>
            <a:r>
              <a:rPr lang="en-US" sz="2400" b="1" dirty="0">
                <a:solidFill>
                  <a:srgbClr val="0070C0"/>
                </a:solidFill>
                <a:latin typeface="Times New Roman" panose="02020603050405020304" charset="0"/>
                <a:cs typeface="Times New Roman" panose="02020603050405020304" charset="0"/>
                <a:sym typeface="+mn-ea"/>
              </a:rPr>
              <a:t>LITERATURE SURVEY (</a:t>
            </a:r>
            <a:r>
              <a:rPr lang="en-US" sz="2400" b="1" dirty="0" smtClean="0">
                <a:solidFill>
                  <a:srgbClr val="0070C0"/>
                </a:solidFill>
                <a:latin typeface="Times New Roman" panose="02020603050405020304" charset="0"/>
                <a:cs typeface="Times New Roman" panose="02020603050405020304" charset="0"/>
                <a:sym typeface="+mn-ea"/>
              </a:rPr>
              <a:t>Contd.)</a:t>
            </a:r>
            <a:endParaRPr lang="en-US" sz="2400" b="1" dirty="0">
              <a:solidFill>
                <a:srgbClr val="0070C0"/>
              </a:solidFill>
              <a:latin typeface="Times New Roman" panose="02020603050405020304" charset="0"/>
              <a:cs typeface="Times New Roman" panose="02020603050405020304" charset="0"/>
            </a:endParaRPr>
          </a:p>
          <a:p>
            <a:endParaRPr lang="en-US" sz="2400" dirty="0"/>
          </a:p>
        </p:txBody>
      </p:sp>
      <p:graphicFrame>
        <p:nvGraphicFramePr>
          <p:cNvPr id="5" name="Table 4"/>
          <p:cNvGraphicFramePr/>
          <p:nvPr>
            <p:extLst>
              <p:ext uri="{D42A27DB-BD31-4B8C-83A1-F6EECF244321}">
                <p14:modId xmlns:p14="http://schemas.microsoft.com/office/powerpoint/2010/main" val="2244006945"/>
              </p:ext>
            </p:extLst>
          </p:nvPr>
        </p:nvGraphicFramePr>
        <p:xfrm>
          <a:off x="466725" y="690881"/>
          <a:ext cx="11255375" cy="5767286"/>
        </p:xfrm>
        <a:graphic>
          <a:graphicData uri="http://schemas.openxmlformats.org/drawingml/2006/table">
            <a:tbl>
              <a:tblPr firstRow="1" bandRow="1">
                <a:tableStyleId>{5C22544A-7EE6-4342-B048-85BDC9FD1C3A}</a:tableStyleId>
              </a:tblPr>
              <a:tblGrid>
                <a:gridCol w="587375">
                  <a:extLst>
                    <a:ext uri="{9D8B030D-6E8A-4147-A177-3AD203B41FA5}">
                      <a16:colId xmlns:a16="http://schemas.microsoft.com/office/drawing/2014/main" val="20000"/>
                    </a:ext>
                  </a:extLst>
                </a:gridCol>
                <a:gridCol w="1760855">
                  <a:extLst>
                    <a:ext uri="{9D8B030D-6E8A-4147-A177-3AD203B41FA5}">
                      <a16:colId xmlns:a16="http://schemas.microsoft.com/office/drawing/2014/main" val="20001"/>
                    </a:ext>
                  </a:extLst>
                </a:gridCol>
                <a:gridCol w="2406015">
                  <a:extLst>
                    <a:ext uri="{9D8B030D-6E8A-4147-A177-3AD203B41FA5}">
                      <a16:colId xmlns:a16="http://schemas.microsoft.com/office/drawing/2014/main" val="20002"/>
                    </a:ext>
                  </a:extLst>
                </a:gridCol>
                <a:gridCol w="2111815">
                  <a:extLst>
                    <a:ext uri="{9D8B030D-6E8A-4147-A177-3AD203B41FA5}">
                      <a16:colId xmlns:a16="http://schemas.microsoft.com/office/drawing/2014/main" val="20003"/>
                    </a:ext>
                  </a:extLst>
                </a:gridCol>
                <a:gridCol w="2342075">
                  <a:extLst>
                    <a:ext uri="{9D8B030D-6E8A-4147-A177-3AD203B41FA5}">
                      <a16:colId xmlns:a16="http://schemas.microsoft.com/office/drawing/2014/main" val="20004"/>
                    </a:ext>
                  </a:extLst>
                </a:gridCol>
                <a:gridCol w="2047240">
                  <a:extLst>
                    <a:ext uri="{9D8B030D-6E8A-4147-A177-3AD203B41FA5}">
                      <a16:colId xmlns:a16="http://schemas.microsoft.com/office/drawing/2014/main" val="20005"/>
                    </a:ext>
                  </a:extLst>
                </a:gridCol>
              </a:tblGrid>
              <a:tr h="1069910">
                <a:tc>
                  <a:txBody>
                    <a:bodyPr/>
                    <a:lstStyle/>
                    <a:p>
                      <a:pPr algn="ctr">
                        <a:buNone/>
                      </a:pPr>
                      <a:r>
                        <a:rPr lang="en-US" sz="2000">
                          <a:latin typeface="Times New Roman" panose="02020603050405020304" charset="0"/>
                          <a:cs typeface="Times New Roman" panose="02020603050405020304" charset="0"/>
                          <a:sym typeface="+mn-ea"/>
                        </a:rPr>
                        <a:t>S. NO</a:t>
                      </a:r>
                      <a:endParaRPr lang="en-US" sz="2000">
                        <a:latin typeface="Times New Roman" panose="02020603050405020304" charset="0"/>
                        <a:cs typeface="Times New Roman" panose="02020603050405020304" charset="0"/>
                      </a:endParaRPr>
                    </a:p>
                  </a:txBody>
                  <a:tcPr/>
                </a:tc>
                <a:tc>
                  <a:txBody>
                    <a:bodyPr/>
                    <a:lstStyle/>
                    <a:p>
                      <a:pPr algn="ctr">
                        <a:buNone/>
                      </a:pPr>
                      <a:r>
                        <a:rPr lang="en-US" sz="2000">
                          <a:latin typeface="Times New Roman" panose="02020603050405020304" charset="0"/>
                          <a:cs typeface="Times New Roman" panose="02020603050405020304" charset="0"/>
                        </a:rPr>
                        <a:t>AUTHOR NAME</a:t>
                      </a:r>
                    </a:p>
                    <a:p>
                      <a:pPr algn="ctr">
                        <a:buNone/>
                      </a:pPr>
                      <a:r>
                        <a:rPr lang="en-US" sz="2000">
                          <a:latin typeface="Times New Roman" panose="02020603050405020304" charset="0"/>
                          <a:cs typeface="Times New Roman" panose="02020603050405020304" charset="0"/>
                        </a:rPr>
                        <a:t> AND YEAR</a:t>
                      </a:r>
                    </a:p>
                  </a:txBody>
                  <a:tcPr/>
                </a:tc>
                <a:tc>
                  <a:txBody>
                    <a:bodyPr/>
                    <a:lstStyle/>
                    <a:p>
                      <a:pPr algn="ctr">
                        <a:buNone/>
                      </a:pPr>
                      <a:r>
                        <a:rPr lang="en-US" sz="2000">
                          <a:latin typeface="Times New Roman" panose="02020603050405020304" charset="0"/>
                          <a:cs typeface="Times New Roman" panose="02020603050405020304" charset="0"/>
                        </a:rPr>
                        <a:t>TITLE</a:t>
                      </a:r>
                    </a:p>
                  </a:txBody>
                  <a:tcPr/>
                </a:tc>
                <a:tc>
                  <a:txBody>
                    <a:bodyPr/>
                    <a:lstStyle/>
                    <a:p>
                      <a:pPr algn="ctr">
                        <a:buNone/>
                      </a:pPr>
                      <a:r>
                        <a:rPr lang="en-US" sz="2000">
                          <a:latin typeface="Times New Roman" panose="02020603050405020304" charset="0"/>
                          <a:cs typeface="Times New Roman" panose="02020603050405020304" charset="0"/>
                        </a:rPr>
                        <a:t>ALGORITHM (OR)</a:t>
                      </a:r>
                    </a:p>
                    <a:p>
                      <a:pPr algn="ctr">
                        <a:buNone/>
                      </a:pPr>
                      <a:r>
                        <a:rPr lang="en-US" sz="2000">
                          <a:latin typeface="Times New Roman" panose="02020603050405020304" charset="0"/>
                          <a:cs typeface="Times New Roman" panose="02020603050405020304" charset="0"/>
                        </a:rPr>
                        <a:t>TECHNIQUES</a:t>
                      </a:r>
                    </a:p>
                  </a:txBody>
                  <a:tcPr/>
                </a:tc>
                <a:tc>
                  <a:txBody>
                    <a:bodyPr/>
                    <a:lstStyle/>
                    <a:p>
                      <a:pPr algn="ctr">
                        <a:buNone/>
                      </a:pPr>
                      <a:r>
                        <a:rPr lang="en-US" sz="2000" dirty="0">
                          <a:latin typeface="Times New Roman" panose="02020603050405020304" charset="0"/>
                          <a:cs typeface="Times New Roman" panose="02020603050405020304" charset="0"/>
                        </a:rPr>
                        <a:t>MERITS</a:t>
                      </a:r>
                    </a:p>
                  </a:txBody>
                  <a:tcPr/>
                </a:tc>
                <a:tc>
                  <a:txBody>
                    <a:bodyPr/>
                    <a:lstStyle/>
                    <a:p>
                      <a:pPr algn="ctr">
                        <a:buNone/>
                      </a:pPr>
                      <a:r>
                        <a:rPr lang="en-US" sz="2000">
                          <a:latin typeface="Times New Roman" panose="02020603050405020304" charset="0"/>
                          <a:cs typeface="Times New Roman" panose="02020603050405020304" charset="0"/>
                        </a:rPr>
                        <a:t>DEMERITS</a:t>
                      </a:r>
                    </a:p>
                  </a:txBody>
                  <a:tcPr/>
                </a:tc>
                <a:extLst>
                  <a:ext uri="{0D108BD9-81ED-4DB2-BD59-A6C34878D82A}">
                    <a16:rowId xmlns:a16="http://schemas.microsoft.com/office/drawing/2014/main" val="10000"/>
                  </a:ext>
                </a:extLst>
              </a:tr>
              <a:tr h="2167536">
                <a:tc>
                  <a:txBody>
                    <a:bodyPr/>
                    <a:lstStyle/>
                    <a:p>
                      <a:pPr algn="ctr">
                        <a:buNone/>
                      </a:pPr>
                      <a:r>
                        <a:rPr lang="en-US" sz="2000" dirty="0">
                          <a:latin typeface="Times New Roman" panose="02020603050405020304" pitchFamily="18" charset="0"/>
                          <a:cs typeface="Times New Roman" panose="02020603050405020304" pitchFamily="18" charset="0"/>
                        </a:rPr>
                        <a:t>3.</a:t>
                      </a:r>
                    </a:p>
                  </a:txBody>
                  <a:tcPr/>
                </a:tc>
                <a:tc>
                  <a:txBody>
                    <a:bodyPr/>
                    <a:lstStyle/>
                    <a:p>
                      <a:r>
                        <a:rPr lang="it-IT" sz="2000" dirty="0">
                          <a:latin typeface="Times New Roman" panose="02020603050405020304" pitchFamily="18" charset="0"/>
                          <a:cs typeface="Times New Roman" panose="02020603050405020304" pitchFamily="18" charset="0"/>
                        </a:rPr>
                        <a:t>Y. Lu, J. Li, and Y. Zhang</a:t>
                      </a:r>
                      <a:r>
                        <a:rPr lang="it-IT" sz="2000" baseline="0" dirty="0">
                          <a:latin typeface="Times New Roman" panose="02020603050405020304" pitchFamily="18" charset="0"/>
                          <a:cs typeface="Times New Roman" panose="02020603050405020304" pitchFamily="18" charset="0"/>
                        </a:rPr>
                        <a:t> &amp; 2021</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Secure channel free certificate-based searchable encryption withstanding outside and inside keyword guessing attacks</a:t>
                      </a:r>
                    </a:p>
                  </a:txBody>
                  <a:tcPr/>
                </a:tc>
                <a:tc>
                  <a:txBody>
                    <a:bodyPr/>
                    <a:lstStyle/>
                    <a:p>
                      <a:r>
                        <a:rPr lang="en-US" sz="2000" dirty="0">
                          <a:latin typeface="Times New Roman" panose="02020603050405020304" pitchFamily="18" charset="0"/>
                          <a:cs typeface="Times New Roman" panose="02020603050405020304" pitchFamily="18" charset="0"/>
                        </a:rPr>
                        <a:t>Certificate-based cryptography </a:t>
                      </a:r>
                    </a:p>
                  </a:txBody>
                  <a:tcPr/>
                </a:tc>
                <a:tc>
                  <a:txBody>
                    <a:bodyPr/>
                    <a:lstStyle/>
                    <a:p>
                      <a:r>
                        <a:rPr lang="en-US" sz="2000" dirty="0">
                          <a:latin typeface="Times New Roman" panose="02020603050405020304" pitchFamily="18" charset="0"/>
                          <a:cs typeface="Times New Roman" panose="02020603050405020304" pitchFamily="18" charset="0"/>
                        </a:rPr>
                        <a:t>Decentralized deployment, Searchable</a:t>
                      </a:r>
                      <a:r>
                        <a:rPr lang="en-US" sz="2000" baseline="0" dirty="0">
                          <a:latin typeface="Times New Roman" panose="02020603050405020304" pitchFamily="18" charset="0"/>
                          <a:cs typeface="Times New Roman" panose="02020603050405020304" pitchFamily="18" charset="0"/>
                        </a:rPr>
                        <a:t> Efficient</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Dependence on trust infrastructure, Performance overhead,</a:t>
                      </a:r>
                      <a:r>
                        <a:rPr lang="en-US" sz="2000" baseline="0" dirty="0">
                          <a:latin typeface="Times New Roman" panose="02020603050405020304" pitchFamily="18" charset="0"/>
                          <a:cs typeface="Times New Roman" panose="02020603050405020304" pitchFamily="18" charset="0"/>
                        </a:rPr>
                        <a:t> Key management</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2410928">
                <a:tc>
                  <a:txBody>
                    <a:bodyPr/>
                    <a:lstStyle/>
                    <a:p>
                      <a:pPr algn="ctr">
                        <a:buNone/>
                      </a:pPr>
                      <a:r>
                        <a:rPr lang="en-US" sz="2000" b="0" dirty="0">
                          <a:latin typeface="Times New Roman" panose="02020603050405020304" pitchFamily="18" charset="0"/>
                          <a:cs typeface="Times New Roman" panose="02020603050405020304" pitchFamily="18" charset="0"/>
                        </a:rPr>
                        <a:t>4.</a:t>
                      </a:r>
                    </a:p>
                  </a:txBody>
                  <a:tcPr/>
                </a:tc>
                <a:tc>
                  <a:txBody>
                    <a:bodyPr/>
                    <a:lstStyle/>
                    <a:p>
                      <a:r>
                        <a:rPr lang="de-DE" sz="2000" dirty="0">
                          <a:latin typeface="Times New Roman" panose="02020603050405020304" pitchFamily="18" charset="0"/>
                          <a:cs typeface="Times New Roman" panose="02020603050405020304" pitchFamily="18" charset="0"/>
                        </a:rPr>
                        <a:t>R. Chen, Y. Mu, G. Yang, F. Guo, and X. Wang &amp; 2016</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Dual-server public-key encryption with keyword search for secure cloud storage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0" kern="1200" dirty="0">
                          <a:solidFill>
                            <a:schemeClr val="dk1"/>
                          </a:solidFill>
                          <a:effectLst/>
                          <a:latin typeface="Times New Roman" panose="02020603050405020304" pitchFamily="18" charset="0"/>
                          <a:ea typeface="+mn-ea"/>
                          <a:cs typeface="Times New Roman" panose="02020603050405020304" pitchFamily="18" charset="0"/>
                        </a:rPr>
                        <a:t>Key Generation, Encryption, Searchable Encryption</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b="0" i="0" kern="1200" dirty="0">
                          <a:solidFill>
                            <a:schemeClr val="dk1"/>
                          </a:solidFill>
                          <a:effectLst/>
                          <a:latin typeface="Times New Roman" panose="02020603050405020304" pitchFamily="18" charset="0"/>
                          <a:ea typeface="+mn-ea"/>
                          <a:cs typeface="Times New Roman" panose="02020603050405020304" pitchFamily="18" charset="0"/>
                        </a:rPr>
                        <a:t>Enhanced Security, Privacy Preservation, Scalability</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b="0" i="0" kern="1200" dirty="0">
                          <a:solidFill>
                            <a:schemeClr val="dk1"/>
                          </a:solidFill>
                          <a:effectLst/>
                          <a:latin typeface="Times New Roman" panose="02020603050405020304" pitchFamily="18" charset="0"/>
                          <a:ea typeface="+mn-ea"/>
                          <a:cs typeface="Times New Roman" panose="02020603050405020304" pitchFamily="18" charset="0"/>
                        </a:rPr>
                        <a:t>Increased Complexity, Communication Overhead, Dependency on Server Security, Performance Overhead</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2983893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3402</TotalTime>
  <Words>2635</Words>
  <Application>Microsoft Office PowerPoint</Application>
  <PresentationFormat>Widescreen</PresentationFormat>
  <Paragraphs>429</Paragraphs>
  <Slides>63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63</vt:i4>
      </vt:variant>
    </vt:vector>
  </HeadingPairs>
  <TitlesOfParts>
    <vt:vector size="71" baseType="lpstr">
      <vt:lpstr>Arial</vt:lpstr>
      <vt:lpstr>Calibri</vt:lpstr>
      <vt:lpstr>Calibri Light</vt:lpstr>
      <vt:lpstr>Cambria Math</vt:lpstr>
      <vt:lpstr>Söhne</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Asus</cp:lastModifiedBy>
  <cp:revision>209</cp:revision>
  <dcterms:created xsi:type="dcterms:W3CDTF">2023-08-28T10:16:52Z</dcterms:created>
  <dcterms:modified xsi:type="dcterms:W3CDTF">2024-05-06T08:47:44Z</dcterms:modified>
</cp:coreProperties>
</file>