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36" r:id="rId6"/>
    <p:sldId id="344" r:id="rId7"/>
    <p:sldId id="261" r:id="rId8"/>
    <p:sldId id="349" r:id="rId9"/>
    <p:sldId id="348" r:id="rId10"/>
    <p:sldId id="350" r:id="rId11"/>
    <p:sldId id="351" r:id="rId12"/>
    <p:sldId id="346" r:id="rId13"/>
    <p:sldId id="347" r:id="rId14"/>
    <p:sldId id="354" r:id="rId15"/>
    <p:sldId id="356" r:id="rId16"/>
    <p:sldId id="357" r:id="rId17"/>
    <p:sldId id="355" r:id="rId18"/>
    <p:sldId id="359" r:id="rId19"/>
    <p:sldId id="358" r:id="rId20"/>
    <p:sldId id="34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dhuja baikadi" initials="sb" lastIdx="1" clrIdx="0">
    <p:extLst>
      <p:ext uri="{19B8F6BF-5375-455C-9EA6-DF929625EA0E}">
        <p15:presenceInfo xmlns:p15="http://schemas.microsoft.com/office/powerpoint/2012/main" userId="1d43f2a5ca0220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5934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97784-7039-4228-BFF4-3B8CC884FD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7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uchi798/bookcrossing-dataset/data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35403"/>
            <a:ext cx="8933796" cy="182754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Applications: 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0" y="4251488"/>
            <a:ext cx="4085963" cy="100089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Sindhuja Baikadi - (02128756)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Kirankumar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Sampadarao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(02142539)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E74F2-2E7E-6BA9-6278-651233F71714}"/>
              </a:ext>
            </a:extLst>
          </p:cNvPr>
          <p:cNvSpPr txBox="1"/>
          <p:nvPr/>
        </p:nvSpPr>
        <p:spPr>
          <a:xfrm>
            <a:off x="579120" y="472440"/>
            <a:ext cx="11084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Proposed 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6D2C4-924F-9DA3-80A7-B988DE52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663" y="1303437"/>
            <a:ext cx="4199737" cy="49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7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6C48-1F72-14F5-D63B-A0B63619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05439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162-B262-F584-50A0-9940E095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4783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Popularity-based: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top-rated books.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Top-rated books by location.</a:t>
            </a:r>
          </a:p>
          <a:p>
            <a:r>
              <a:rPr lang="en-US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 by same author, publisher of given book name</a:t>
            </a:r>
          </a:p>
          <a:p>
            <a:r>
              <a:rPr lang="en-IN" sz="200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 popular Yearly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Content-based: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books based on titles.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Collaborative filtering: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User-item filtering for personalized recommendations.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Based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KNN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A1B11F-6125-52CF-DAE9-95BFC691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43" y="1821820"/>
            <a:ext cx="4054563" cy="32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F0E3-60E2-2A07-3FA5-AC64BB52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1192"/>
            <a:ext cx="10058400" cy="77142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4B989-11B8-F583-AD6E-F5C25A59B1D8}"/>
              </a:ext>
            </a:extLst>
          </p:cNvPr>
          <p:cNvSpPr txBox="1"/>
          <p:nvPr/>
        </p:nvSpPr>
        <p:spPr>
          <a:xfrm>
            <a:off x="1066800" y="1150070"/>
            <a:ext cx="1036791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Work/Approaches Used: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Leverages user ratings and similarities between users to suggest books.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Analyzes book attributes (e.g., titles, authors) to recommend similar books.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Framework: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Cleaned and standardized the Books, Users, and Ratings tables.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and invalid entries (e.g., invalid years, invalid ISBNs).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Filtered out books with insufficient data (e.g., ratings below a threshold).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73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473B23-DE31-2FBA-3DAF-A82D19414A8D}"/>
              </a:ext>
            </a:extLst>
          </p:cNvPr>
          <p:cNvSpPr txBox="1"/>
          <p:nvPr/>
        </p:nvSpPr>
        <p:spPr>
          <a:xfrm>
            <a:off x="867266" y="867266"/>
            <a:ext cx="10077254" cy="5184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6EB23-0C2B-C6BB-1B0A-120C6556B85A}"/>
              </a:ext>
            </a:extLst>
          </p:cNvPr>
          <p:cNvSpPr txBox="1"/>
          <p:nvPr/>
        </p:nvSpPr>
        <p:spPr>
          <a:xfrm>
            <a:off x="769855" y="688157"/>
            <a:ext cx="10652289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 TF-IDF vectors for book titles for content-based filtering.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user-item interaction matrix for collaborative filtering.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Applied: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Popularity-based: Recommends top-rated books globally or by user location.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Neighbors: Identifies books similar to a user’s preferences using cosine similarity.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Scoring: Combines total ratings and average ratings for better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Build the Framework: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and merge the datasets (Books, Users, Ratings).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content-based and collaborative filtering for individual recommendations.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3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53FA-5757-F5A3-84A9-508516EC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06" y="528183"/>
            <a:ext cx="10058400" cy="75414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0E6D-DBB2-801D-6878-2A22FADC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3703"/>
            <a:ext cx="10058400" cy="4637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 preparation: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User-book rating matrix for collaborative filtering.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vectors for content-based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the three tables into a single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out ratings with a value of 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valid entries for experimental analysis (e.g., books with at least 50 ratings).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ratings for inclusion: 50 (collaborative filtering).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metric: Cosine similarity.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Training/Test Splits:</a:t>
            </a:r>
          </a:p>
          <a:p>
            <a:pPr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for training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for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validation of models.</a:t>
            </a:r>
          </a:p>
          <a:p>
            <a:pPr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Stratified splitting to ensure distribution across user ratings.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4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F414-202B-94FC-E7D3-24B3D769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11" y="557250"/>
            <a:ext cx="9283831" cy="80913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5D7D-389A-6E94-20ED-B34E3E6F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04" y="1318747"/>
            <a:ext cx="10058400" cy="498200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Popularity-based: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rated books recommended.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books suggested based on title.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(User-Item):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user-book rating matrix to identify similar users and recommend books.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Insights: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distribution revealed most books received scores of 8 or higher.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correlation-based approach highlighted strong similarities between highly rated books.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Book-rating distribution, top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67784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64F0-4119-76CE-E3F2-63952593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0F2F9E-1B50-BAA0-7C5A-30D422F303EE}"/>
              </a:ext>
            </a:extLst>
          </p:cNvPr>
          <p:cNvSpPr txBox="1"/>
          <p:nvPr/>
        </p:nvSpPr>
        <p:spPr>
          <a:xfrm>
            <a:off x="1066800" y="1731390"/>
            <a:ext cx="104810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real-time user feedback.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 for better generalization.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deep learning techniques.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recommendation system using diverse models.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experience with personalized book suggestions.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2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loaves of bread">
            <a:extLst>
              <a:ext uri="{FF2B5EF4-FFF2-40B4-BE49-F238E27FC236}">
                <a16:creationId xmlns:a16="http://schemas.microsoft.com/office/drawing/2014/main" id="{C297EE2C-D560-4328-9AF4-DE91807567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112D3EB-7697-4AC8-A636-93A28AC9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2"/>
            <a:ext cx="4633415" cy="232701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5EFED041-9934-48CE-91D3-3EA5C0A470A0}"/>
              </a:ext>
            </a:extLst>
          </p:cNvPr>
          <p:cNvSpPr txBox="1">
            <a:spLocks/>
          </p:cNvSpPr>
          <p:nvPr/>
        </p:nvSpPr>
        <p:spPr>
          <a:xfrm>
            <a:off x="11058218" y="5852160"/>
            <a:ext cx="548640" cy="548640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lIns="18288" rIns="18288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4B7E4EF-A1BD-40F4-AB7B-04F084DD991D}" type="slidenum">
              <a:rPr lang="en-US" sz="1500" b="1" smtClean="0"/>
              <a:pPr algn="ctr"/>
              <a:t>17</a:t>
            </a:fld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58783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64E38512-4E29-43C5-8F97-DD406447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3" y="1431533"/>
            <a:ext cx="5068567" cy="5232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1" name="Subtitle 40">
            <a:extLst>
              <a:ext uri="{FF2B5EF4-FFF2-40B4-BE49-F238E27FC236}">
                <a16:creationId xmlns:a16="http://schemas.microsoft.com/office/drawing/2014/main" id="{AB0FF8CA-EE35-46AC-9CFA-C5C91CBF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1885361"/>
            <a:ext cx="5068567" cy="362931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Motivation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Models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Settings, Results, Analysis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Conclusion</a:t>
            </a:r>
          </a:p>
        </p:txBody>
      </p:sp>
      <p:pic>
        <p:nvPicPr>
          <p:cNvPr id="1028" name="Picture 4" descr="Recommendation Systems Explained: Understanding the Basic to Advance | by  Utsav Desai | Medium">
            <a:extLst>
              <a:ext uri="{FF2B5EF4-FFF2-40B4-BE49-F238E27FC236}">
                <a16:creationId xmlns:a16="http://schemas.microsoft.com/office/drawing/2014/main" id="{25666143-EDEC-81AD-998D-B1A53466CC24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5" r="786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k Recommendations.pptx | Free Download">
            <a:extLst>
              <a:ext uri="{FF2B5EF4-FFF2-40B4-BE49-F238E27FC236}">
                <a16:creationId xmlns:a16="http://schemas.microsoft.com/office/drawing/2014/main" id="{280CA158-FAB8-A95E-C2D4-B41C5488E73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2" r="7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96EA-9B7F-1A0B-BA10-EE02416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445" y="579119"/>
            <a:ext cx="6540631" cy="84684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0C89-659A-5E8A-C58D-7F4D93AC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323" y="1425960"/>
            <a:ext cx="10311353" cy="4560059"/>
          </a:xfrm>
        </p:spPr>
        <p:txBody>
          <a:bodyPr>
            <a:noAutofit/>
          </a:bodyPr>
          <a:lstStyle/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help suggest the most appropriate products to end users.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book-selling websites use recommendation systems to boost profits and retain buyers.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book recommendation system aims to suggest books aligned with the buyer’s interests.</a:t>
            </a:r>
          </a:p>
          <a:p>
            <a:pPr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</a:t>
            </a:r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combines some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Filtering: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Recommends based on book features and user preferences.</a:t>
            </a:r>
          </a:p>
          <a:p>
            <a:pPr marL="0" indent="0" algn="just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preferences of similar users to make suggestions.</a:t>
            </a:r>
          </a:p>
          <a:p>
            <a:pPr algn="just"/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popular books are based on the number of ratings and creates a user-book matrix. It then uses a Nearest Neighbors model with cosine similarity to find and recommend books similar to a given one based on user ratings. The output is a list of recommended books.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181AD-C6E1-4A00-ADF0-984AC4EA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79AED-E2F4-08C2-FE46-9C6F17BC9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384" y="1754328"/>
            <a:ext cx="10428455" cy="428071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reduce the overhead associated with making the best choices among the plenty.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Recommender systems can be implemented in any domain from E-commerce to network security in the form of personalized services.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consumers and manufacturers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suggesting items that users may not have discovered on their own.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system has two main entities: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User: Any customer or consumer receiving recommendations.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Item: The product or content being recommended (e.g., books).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database of users and books.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Personalized book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F9820-6376-6327-7973-8657592F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76834"/>
            <a:ext cx="10058400" cy="510433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 Systems help users find books tailored to their preferences.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like seeking suggestions from friends or browsing libraries often fall short.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that considers user interests and data to recommend books efficiently.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 Book Recommendation System?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often struggle to find books matching their interests.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user data (ratings, preferences) can provide personalized recommendations.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enhance the reading experience and save time for book lovers.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5AA9-7C20-4A82-3B60-1898A6DEC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7326"/>
            <a:ext cx="10058400" cy="82641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A1147E-807A-591C-37EB-9641A7D9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3743"/>
            <a:ext cx="10058400" cy="4905081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 Book Recommendation System?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face difficulty finding relevant books, Generic recommendations don’t account for diverse preferences. </a:t>
            </a:r>
          </a:p>
          <a:p>
            <a:pPr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Explosion of content creates overwhelming choices. </a:t>
            </a:r>
          </a:p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Personalized Recommendations: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decision-making and enhances user experience, Saves time by providing tailored book suggestions. </a:t>
            </a:r>
          </a:p>
          <a:p>
            <a:pPr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authors and publishers in reaching the right audience. </a:t>
            </a:r>
          </a:p>
          <a:p>
            <a:pPr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data science and machine learning to analyze user behaviors. </a:t>
            </a:r>
          </a:p>
          <a:p>
            <a:pPr algn="just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collaborative, content-based for accuracy. </a:t>
            </a:r>
          </a:p>
          <a:p>
            <a:pPr marL="0" indent="0">
              <a:lnSpc>
                <a:spcPct val="17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97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4C58-708C-339F-05FC-1BE8D528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9028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3CECC-F0A0-17E5-AF16-73165742B13D}"/>
              </a:ext>
            </a:extLst>
          </p:cNvPr>
          <p:cNvSpPr txBox="1"/>
          <p:nvPr/>
        </p:nvSpPr>
        <p:spPr>
          <a:xfrm>
            <a:off x="1178351" y="1432874"/>
            <a:ext cx="9879290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struggle to discover books that match their specific interests and preferences. 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like browsing libraries or seeking recommendations from friends are inefficient and subjective. 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vast variety of books available (different genres, authors, publishers). 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diverse user preferences, as each user has unique reading habits and tastes. Incorporating limited user interaction data into the recommendation system.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Problem: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build an efficient and accurate book recommendation system that: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Understands user preferences.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user ratings, content data (e.g., book titles, authors).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book suggestions. </a:t>
            </a:r>
          </a:p>
        </p:txBody>
      </p:sp>
    </p:spTree>
    <p:extLst>
      <p:ext uri="{BB962C8B-B14F-4D97-AF65-F5344CB8AC3E}">
        <p14:creationId xmlns:p14="http://schemas.microsoft.com/office/powerpoint/2010/main" val="228704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FCA3-D655-3088-4023-919A6EF3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FA4B-7B03-EDD7-4A88-2F647CE3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1093"/>
            <a:ext cx="10058400" cy="41616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recommendation systems exist: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filtering: Uses user interactions to suggest items.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filtering: Leverages attributes of items.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approaches: Combine collaborative and content-based techniques.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Rule Mining.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Based.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0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8330-B6D7-D50F-7301-96D2FB85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FE95-C2FD-8443-119F-91D92B3B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0080"/>
            <a:ext cx="10058400" cy="4164584"/>
          </a:xfrm>
        </p:spPr>
        <p:txBody>
          <a:bodyPr>
            <a:normAutofit fontScale="92500"/>
          </a:bodyPr>
          <a:lstStyle/>
          <a:p>
            <a:pPr marL="0" indent="0" algn="l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we have used in this work is the </a:t>
            </a:r>
            <a:r>
              <a:rPr lang="en-US" sz="22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Book-Crossing User review ratings 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comprises three tables: </a:t>
            </a:r>
          </a:p>
          <a:p>
            <a:pPr algn="l">
              <a:lnSpc>
                <a:spcPts val="24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b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It has 8 columns; ISBN, Book title, Book author, Year of publication, Publisher, and three columns for Book cover Image URLs representing three different versions (small, medium, and large).</a:t>
            </a:r>
          </a:p>
          <a:p>
            <a:pPr algn="l">
              <a:lnSpc>
                <a:spcPts val="24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b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Contains the user’s information. It consists of 3 columns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Location, and Age.</a:t>
            </a:r>
          </a:p>
          <a:p>
            <a:pPr algn="l">
              <a:lnSpc>
                <a:spcPts val="24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200" b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2200" b="0" i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information on ratings of the books. It consists of 3 columns </a:t>
            </a:r>
            <a:r>
              <a:rPr lang="en-US" sz="22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ISBN, and Book Rating.</a:t>
            </a:r>
          </a:p>
          <a:p>
            <a:pPr marL="0" indent="0" algn="l">
              <a:lnSpc>
                <a:spcPts val="2400"/>
              </a:lnSpc>
              <a:buNone/>
            </a:pPr>
            <a:endParaRPr lang="en-US" sz="2200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/>
              <a:t>Dataset link: </a:t>
            </a:r>
            <a:r>
              <a:rPr lang="en-IN" sz="2200" dirty="0">
                <a:hlinkClick r:id="rId2"/>
              </a:rPr>
              <a:t>https://www.kaggle.com/datasets/ruchi798/bookcrossing-dataset/data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771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674</TotalTime>
  <Words>1190</Words>
  <Application>Microsoft Office PowerPoint</Application>
  <PresentationFormat>Widescreen</PresentationFormat>
  <Paragraphs>140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Times New Roman</vt:lpstr>
      <vt:lpstr>Wingdings</vt:lpstr>
      <vt:lpstr>SavonVTI</vt:lpstr>
      <vt:lpstr>Critical Applications:  Book Recommendation System</vt:lpstr>
      <vt:lpstr>Contents</vt:lpstr>
      <vt:lpstr>Abstract</vt:lpstr>
      <vt:lpstr>Introduction</vt:lpstr>
      <vt:lpstr>PowerPoint Presentation</vt:lpstr>
      <vt:lpstr>Background</vt:lpstr>
      <vt:lpstr>Problem Definition</vt:lpstr>
      <vt:lpstr>Related Works:</vt:lpstr>
      <vt:lpstr>Dataset Overview</vt:lpstr>
      <vt:lpstr>PowerPoint Presentation</vt:lpstr>
      <vt:lpstr>Recommendation Models</vt:lpstr>
      <vt:lpstr>Methodology</vt:lpstr>
      <vt:lpstr>PowerPoint Presentation</vt:lpstr>
      <vt:lpstr>Experimental Settings</vt:lpstr>
      <vt:lpstr>Experimental Results and Analysis</vt:lpstr>
      <vt:lpstr>Future Work: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sindhuja baikadi</dc:creator>
  <cp:lastModifiedBy>sindhuja baikadi</cp:lastModifiedBy>
  <cp:revision>11</cp:revision>
  <dcterms:created xsi:type="dcterms:W3CDTF">2024-11-10T20:43:47Z</dcterms:created>
  <dcterms:modified xsi:type="dcterms:W3CDTF">2024-12-07T02:49:58Z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