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5"/>
  </p:notesMasterIdLst>
  <p:sldIdLst>
    <p:sldId id="356" r:id="rId5"/>
    <p:sldId id="351" r:id="rId6"/>
    <p:sldId id="257" r:id="rId7"/>
    <p:sldId id="350" r:id="rId8"/>
    <p:sldId id="284" r:id="rId9"/>
    <p:sldId id="354" r:id="rId10"/>
    <p:sldId id="357" r:id="rId11"/>
    <p:sldId id="285" r:id="rId12"/>
    <p:sldId id="344" r:id="rId13"/>
    <p:sldId id="34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5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pos="3840"/>
        <p:guide orient="horz" pos="25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86365-1DE3-4206-8631-568DB8EFC2CA}" type="datetimeFigureOut">
              <a:rPr lang="en-US" smtClean="0"/>
              <a:t>4/27/2024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E557C-9E66-43F1-9F87-179A985BA4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13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E557C-9E66-43F1-9F87-179A985BA47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12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3884"/>
            <a:ext cx="10058400" cy="3760891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2459736"/>
            <a:ext cx="9912096" cy="3760891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video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4583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4/27/2024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 dirty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4/27/2024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2pPr>
            <a:lvl3pPr marL="61264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3pPr>
            <a:lvl4pPr marL="79552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4pPr>
            <a:lvl5pPr marL="97840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1283833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30936"/>
            <a:ext cx="4589130" cy="5586984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30936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4/27/2024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3" r:id="rId3"/>
    <p:sldLayoutId id="2147483688" r:id="rId4"/>
    <p:sldLayoutId id="2147483692" r:id="rId5"/>
    <p:sldLayoutId id="2147483691" r:id="rId6"/>
    <p:sldLayoutId id="2147483690" r:id="rId7"/>
    <p:sldLayoutId id="2147483689" r:id="rId8"/>
    <p:sldLayoutId id="214748368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tia.org/content/guides/a-guide-to-network-troubleshootin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224" y="1956455"/>
            <a:ext cx="6811809" cy="2945090"/>
          </a:xfrm>
        </p:spPr>
        <p:txBody>
          <a:bodyPr anchor="b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200" b="1" dirty="0">
                <a:cs typeface="Times New Roman" panose="02020603050405020304" pitchFamily="18" charset="0"/>
              </a:rPr>
              <a:t>Digital Forensics Project</a:t>
            </a:r>
            <a:br>
              <a:rPr lang="en-US" sz="3600" b="1" dirty="0">
                <a:cs typeface="Times New Roman" panose="02020603050405020304" pitchFamily="18" charset="0"/>
              </a:rPr>
            </a:br>
            <a:r>
              <a:rPr lang="en-US" sz="33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cs typeface="Times New Roman" panose="02020603050405020304" pitchFamily="18" charset="0"/>
              </a:rPr>
              <a:t>Network Pattern Analyzer: </a:t>
            </a:r>
            <a:br>
              <a:rPr lang="en-US" sz="33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cs typeface="Times New Roman" panose="02020603050405020304" pitchFamily="18" charset="0"/>
              </a:rPr>
            </a:br>
            <a:r>
              <a:rPr lang="en-US" sz="33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cs typeface="Times New Roman" panose="02020603050405020304" pitchFamily="18" charset="0"/>
              </a:rPr>
              <a:t>Visualizing Network Traffic Dynamics through Heatmaps using Wireshark</a:t>
            </a:r>
            <a:endParaRPr lang="en-US" sz="3300" dirty="0"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7033" y="4223208"/>
            <a:ext cx="3293931" cy="1546090"/>
          </a:xfrm>
        </p:spPr>
        <p:txBody>
          <a:bodyPr>
            <a:normAutofit/>
          </a:bodyPr>
          <a:lstStyle/>
          <a:p>
            <a:pPr algn="r"/>
            <a:r>
              <a:rPr lang="en-US" sz="2000" dirty="0"/>
              <a:t>Presented By:</a:t>
            </a:r>
          </a:p>
          <a:p>
            <a:pPr algn="r"/>
            <a:r>
              <a:rPr lang="en-US" sz="2000" dirty="0"/>
              <a:t>Sindhuja Baikadi(1)</a:t>
            </a:r>
          </a:p>
          <a:p>
            <a:pPr algn="r"/>
            <a:r>
              <a:rPr lang="en-US" sz="2000" dirty="0"/>
              <a:t>02128756</a:t>
            </a:r>
          </a:p>
          <a:p>
            <a:pPr algn="r"/>
            <a:endParaRPr 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F1F3BF-FB17-BC69-DFAC-89A755772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06" y="1216721"/>
            <a:ext cx="2834570" cy="283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09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3100-3076-4726-B6E8-AE7CD2CC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057" y="4375339"/>
            <a:ext cx="3899885" cy="112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Any Questions? Or Comments</a:t>
            </a:r>
          </a:p>
        </p:txBody>
      </p:sp>
      <p:pic>
        <p:nvPicPr>
          <p:cNvPr id="4098" name="Picture 2" descr="Thank You Images - Free Download on Freepik">
            <a:extLst>
              <a:ext uri="{FF2B5EF4-FFF2-40B4-BE49-F238E27FC236}">
                <a16:creationId xmlns:a16="http://schemas.microsoft.com/office/drawing/2014/main" id="{DDCD3A35-C5E1-BE71-8631-A69E9A880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142" y="1037885"/>
            <a:ext cx="5769348" cy="297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21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91F52C-47D7-432A-87D0-D88597D0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763381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17D772-EB16-4FBD-9504-365672A1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83703"/>
            <a:ext cx="10058400" cy="4181707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Network Pattern Analyzer is a network analysis tool designed to evaluate traffic through PCAP/PCAPNG files. This Python-based utility processes these network traces and creates a heatmap representation, detailing the data transfer volumes between network endpoints.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Few tools are as useful to the IT professional as Wireshark, the go-to network packet capture tool. Wireshark will help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to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capture network packets and display them at a granular level. </a:t>
            </a:r>
            <a:endParaRPr lang="en-US" sz="2400" dirty="0">
              <a:solidFill>
                <a:srgbClr val="1F2328"/>
              </a:solidFill>
              <a:highlight>
                <a:srgbClr val="FFFFFF"/>
              </a:highlight>
              <a:latin typeface="+mj-lt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What Is Wireshark?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Wireshark is a network protocol analyzer or an application that captures packets from a network connection, such as from your computer to your home office or the internet. The packet is the name given to a discrete unit of data in a typical Ethernet network.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8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6217FD-57CA-91A0-03C8-971B28B74859}"/>
              </a:ext>
            </a:extLst>
          </p:cNvPr>
          <p:cNvSpPr txBox="1"/>
          <p:nvPr/>
        </p:nvSpPr>
        <p:spPr>
          <a:xfrm>
            <a:off x="1583703" y="914400"/>
            <a:ext cx="934196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Wireshark is the most often used packet sniffer in the world. Like any other packet sniffer, Wireshark does three things: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Packet Capture: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 Wireshark listens to a network connection in real-time and then grabs entire streams of traffic – quite possibly tens of thousands of packets at a time.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Filtering: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 Wireshark is capable of slicing and dicing all of this random live data using filters. By applying a filter, you can obtain just the information you need to see.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Visualization: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 Wireshark, like any good packet sniffer, allows you to dive right into the very middle of a network packet. It also allows you to visualize entire conversations and network streams.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screenshot showing a packet capture in Wireshark">
            <a:extLst>
              <a:ext uri="{FF2B5EF4-FFF2-40B4-BE49-F238E27FC236}">
                <a16:creationId xmlns:a16="http://schemas.microsoft.com/office/drawing/2014/main" id="{D74AA39E-B82F-FE7C-F3C8-417B81A66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19" y="905435"/>
            <a:ext cx="6023468" cy="479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8AE166-FB1C-BEC4-A334-DC2EEBE83C6F}"/>
              </a:ext>
            </a:extLst>
          </p:cNvPr>
          <p:cNvSpPr txBox="1"/>
          <p:nvPr/>
        </p:nvSpPr>
        <p:spPr>
          <a:xfrm>
            <a:off x="6983505" y="905435"/>
            <a:ext cx="4312023" cy="4523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What Is Wireshark Used For?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highlight>
                  <a:srgbClr val="FFFFFF"/>
                </a:highlight>
                <a:latin typeface="+mj-lt"/>
              </a:rPr>
              <a:t>Wireshark has many uses, including </a:t>
            </a:r>
            <a:r>
              <a:rPr lang="en-US" sz="1600" b="0" i="0" u="none" strike="noStrike" dirty="0">
                <a:effectLst/>
                <a:highlight>
                  <a:srgbClr val="FFFFFF"/>
                </a:highlight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troubleshooting networks</a:t>
            </a:r>
            <a:r>
              <a:rPr lang="en-US" sz="1600" b="0" i="0" dirty="0">
                <a:effectLst/>
                <a:highlight>
                  <a:srgbClr val="FFFFFF"/>
                </a:highlight>
                <a:latin typeface="+mj-lt"/>
              </a:rPr>
              <a:t> that have performance issues.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highlight>
                  <a:srgbClr val="FFFFFF"/>
                </a:highlight>
                <a:latin typeface="+mj-lt"/>
              </a:rPr>
              <a:t>Cybersecurity professionals often use Wireshark to trace connections, view the contents of suspect network transactions, and identify bursts of network traffic.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highlight>
                  <a:srgbClr val="FFFFFF"/>
                </a:highlight>
                <a:latin typeface="+mj-lt"/>
              </a:rPr>
              <a:t>It’s a major part of any IT pro’s toolkit –hopefully, the IT pro has the knowledge to use it.</a:t>
            </a:r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127531-86CE-3A9F-1262-5CB6F57416F2}"/>
              </a:ext>
            </a:extLst>
          </p:cNvPr>
          <p:cNvSpPr txBox="1"/>
          <p:nvPr/>
        </p:nvSpPr>
        <p:spPr>
          <a:xfrm>
            <a:off x="968188" y="995082"/>
            <a:ext cx="10139083" cy="3740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600" b="1" dirty="0"/>
              <a:t>When to Use Wireshark?</a:t>
            </a:r>
          </a:p>
          <a:p>
            <a:pPr>
              <a:lnSpc>
                <a:spcPct val="250000"/>
              </a:lnSpc>
            </a:pPr>
            <a:r>
              <a:rPr lang="en-US" b="1" dirty="0"/>
              <a:t>Target Users: </a:t>
            </a:r>
            <a:r>
              <a:rPr lang="en-US" dirty="0"/>
              <a:t>Ideal for government agencies, educational settings, businesses, and nonprofits to troubleshoot network issues.</a:t>
            </a:r>
          </a:p>
          <a:p>
            <a:pPr>
              <a:lnSpc>
                <a:spcPct val="250000"/>
              </a:lnSpc>
            </a:pPr>
            <a:r>
              <a:rPr lang="en-US" b="1" dirty="0"/>
              <a:t>Educational Tool: </a:t>
            </a:r>
            <a:r>
              <a:rPr lang="en-US" dirty="0"/>
              <a:t>Helps beginners in information security learn network traffic analysis and protocol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 screenshot showing capture interfaces dialog in Wireshark">
            <a:extLst>
              <a:ext uri="{FF2B5EF4-FFF2-40B4-BE49-F238E27FC236}">
                <a16:creationId xmlns:a16="http://schemas.microsoft.com/office/drawing/2014/main" id="{C1F1A83C-4F34-B748-FA8F-FD82EEDD6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53" y="1586193"/>
            <a:ext cx="5472393" cy="372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089CF2-752F-ECD1-064F-C95DCB5D9EB9}"/>
              </a:ext>
            </a:extLst>
          </p:cNvPr>
          <p:cNvSpPr txBox="1"/>
          <p:nvPr/>
        </p:nvSpPr>
        <p:spPr>
          <a:xfrm>
            <a:off x="6795247" y="1219200"/>
            <a:ext cx="4226299" cy="4194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The Capture Interfaces window, as shown below in Figure.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This window will list all available interfaces. In this case, Wireshark provides several to choose from.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Once the network interface is selected, you simply click the Start button to begin your capture. As the capture begins, it’s possible to view the packets.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1688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140462B-331D-7AE5-7826-FF2877495D13}"/>
              </a:ext>
            </a:extLst>
          </p:cNvPr>
          <p:cNvSpPr txBox="1"/>
          <p:nvPr/>
        </p:nvSpPr>
        <p:spPr>
          <a:xfrm>
            <a:off x="7207624" y="1170085"/>
            <a:ext cx="4078941" cy="4748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Visualizing Network Traffic with Heat Maps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Data Source: </a:t>
            </a:r>
            <a:r>
              <a:rPr lang="en-US" dirty="0"/>
              <a:t>Using PCAP/PCAPNG files generated from network traffic.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Heat Map Insights</a:t>
            </a:r>
            <a:r>
              <a:rPr lang="en-US" dirty="0"/>
              <a:t>: The heat map displays data flow between IP addresses. Colors vary from light to dark to indicate the volume of data transferred, ranging from low to high levels.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E430C7-864A-7C20-F92D-2635906C3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305" y="1028128"/>
            <a:ext cx="4533695" cy="480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15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EDC7F281-54EB-3584-571E-8AD94215D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Limitations of Wireshark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92C92C-D571-4BD8-ED85-F19632DC8D6F}"/>
              </a:ext>
            </a:extLst>
          </p:cNvPr>
          <p:cNvSpPr txBox="1"/>
          <p:nvPr/>
        </p:nvSpPr>
        <p:spPr>
          <a:xfrm>
            <a:off x="1097280" y="2061882"/>
            <a:ext cx="102341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1. </a:t>
            </a:r>
            <a:r>
              <a:rPr lang="en-US" b="1" dirty="0"/>
              <a:t>Knowledge Required: </a:t>
            </a:r>
            <a:r>
              <a:rPr lang="en-US" dirty="0"/>
              <a:t>Effective use requires understanding network operations and protocols like TCP, UDP, DHCP, and ICMP.</a:t>
            </a:r>
          </a:p>
          <a:p>
            <a:pPr>
              <a:lnSpc>
                <a:spcPct val="150000"/>
              </a:lnSpc>
            </a:pPr>
            <a:r>
              <a:rPr lang="en-US" dirty="0"/>
              <a:t>2. </a:t>
            </a:r>
            <a:r>
              <a:rPr lang="en-US" b="1" dirty="0"/>
              <a:t>Limited Traffic Capture</a:t>
            </a:r>
            <a:r>
              <a:rPr lang="en-US" dirty="0"/>
              <a:t>: Only captures traffic between the user's computer and directly communicating systems due to modern network switches.</a:t>
            </a:r>
          </a:p>
          <a:p>
            <a:pPr>
              <a:lnSpc>
                <a:spcPct val="150000"/>
              </a:lnSpc>
            </a:pPr>
            <a:r>
              <a:rPr lang="en-US" dirty="0"/>
              <a:t>3. </a:t>
            </a:r>
            <a:r>
              <a:rPr lang="en-US" b="1" dirty="0"/>
              <a:t>No Alerts: </a:t>
            </a:r>
            <a:r>
              <a:rPr lang="en-US" dirty="0"/>
              <a:t>Lacks intrusion detection capabilities; does not provide alerts for issues.</a:t>
            </a:r>
          </a:p>
          <a:p>
            <a:pPr>
              <a:lnSpc>
                <a:spcPct val="150000"/>
              </a:lnSpc>
            </a:pPr>
            <a:r>
              <a:rPr lang="en-US" dirty="0"/>
              <a:t>4. </a:t>
            </a:r>
            <a:r>
              <a:rPr lang="en-US" b="1" dirty="0"/>
              <a:t>No Decryption: </a:t>
            </a:r>
            <a:r>
              <a:rPr lang="en-US" dirty="0"/>
              <a:t>Unable to decrypt encrypted traffic.</a:t>
            </a:r>
          </a:p>
          <a:p>
            <a:pPr>
              <a:lnSpc>
                <a:spcPct val="150000"/>
              </a:lnSpc>
            </a:pPr>
            <a:r>
              <a:rPr lang="en-US" dirty="0"/>
              <a:t>5.</a:t>
            </a:r>
            <a:r>
              <a:rPr lang="en-US" b="1" dirty="0"/>
              <a:t> IP Spoofing: </a:t>
            </a:r>
            <a:r>
              <a:rPr lang="en-US" dirty="0"/>
              <a:t>Cannot verify the authenticity of IP addresses, making spoof detection difficult.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70A8C57-84E8-809C-2D41-539B1552E7FE}"/>
              </a:ext>
            </a:extLst>
          </p:cNvPr>
          <p:cNvSpPr txBox="1"/>
          <p:nvPr/>
        </p:nvSpPr>
        <p:spPr>
          <a:xfrm>
            <a:off x="1299883" y="1030941"/>
            <a:ext cx="9816353" cy="496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FUTURE ENHANCEMENTS: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Machine Learning for Prediction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:</a:t>
            </a:r>
          </a:p>
          <a:p>
            <a:pPr lvl="1" algn="l">
              <a:lnSpc>
                <a:spcPct val="150000"/>
              </a:lnSpc>
            </a:pP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Use machine learning algorithms to predict future traffic patterns or to classify traffic into normal versus potentially malicious activities.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Session Reconstruction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:</a:t>
            </a:r>
          </a:p>
          <a:p>
            <a:pPr lvl="1" algn="l">
              <a:lnSpc>
                <a:spcPct val="150000"/>
              </a:lnSpc>
            </a:pP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Reconstruct sessions or conversations from the packet data to analyze the behavior within a single session.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Data Enrichment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:</a:t>
            </a:r>
          </a:p>
          <a:p>
            <a:pPr lvl="1" algn="l">
              <a:lnSpc>
                <a:spcPct val="150000"/>
              </a:lnSpc>
            </a:pP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Enrich the packet data with additional information, such as the hostnames associated with IP addresses or the risk score of IPs.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Network Topology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:</a:t>
            </a:r>
          </a:p>
          <a:p>
            <a:pPr lvl="1" algn="l">
              <a:lnSpc>
                <a:spcPct val="150000"/>
              </a:lnSpc>
            </a:pP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Use graph theory to create a network graph that shows how different nodes (IP addresses) are connected.</a:t>
            </a:r>
            <a:endParaRPr lang="en-IN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44937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Party_Win32_JB_v2" id="{38882D8F-135B-4B53-8430-4B694BF79376}" vid="{B574F3CD-D47E-461D-A68F-3273AD4105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96C458A-6CC1-4FEE-AC7F-D0ABFD0DD393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000AB2-1957-427C-B872-176ABC83E7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C74EDC3-6C87-4699-93BC-02BA54C8E0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7902AF-9AD5-48A3-AD68-95C39B09F3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party</Template>
  <TotalTime>584</TotalTime>
  <Words>694</Words>
  <Application>Microsoft Office PowerPoint</Application>
  <PresentationFormat>Widescreen</PresentationFormat>
  <Paragraphs>43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RetrospectVTI</vt:lpstr>
      <vt:lpstr>Digital Forensics Project Network Pattern Analyzer:  Visualizing Network Traffic Dynamics through Heatmaps using Wireshark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 of Wireshark</vt:lpstr>
      <vt:lpstr>PowerPoint Presentation</vt:lpstr>
      <vt:lpstr>Any Questions? Or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sindhuja baikadi</dc:creator>
  <cp:lastModifiedBy>sindhuja baikadi</cp:lastModifiedBy>
  <cp:revision>14</cp:revision>
  <dcterms:created xsi:type="dcterms:W3CDTF">2024-04-23T17:49:58Z</dcterms:created>
  <dcterms:modified xsi:type="dcterms:W3CDTF">2024-04-27T17:11:16Z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