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74" r:id="rId10"/>
    <p:sldId id="264" r:id="rId11"/>
    <p:sldId id="275" r:id="rId12"/>
    <p:sldId id="276" r:id="rId13"/>
    <p:sldId id="277" r:id="rId14"/>
    <p:sldId id="278" r:id="rId15"/>
    <p:sldId id="279" r:id="rId16"/>
    <p:sldId id="28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400150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85485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40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3398117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8304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4210596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3691084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39710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344010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99E0B-AA9A-4956-A271-F1ACC2454009}"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319085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99E0B-AA9A-4956-A271-F1ACC2454009}"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16849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99E0B-AA9A-4956-A271-F1ACC2454009}"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359557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99E0B-AA9A-4956-A271-F1ACC2454009}"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365476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99E0B-AA9A-4956-A271-F1ACC2454009}"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346080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99E0B-AA9A-4956-A271-F1ACC2454009}"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348826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99E0B-AA9A-4956-A271-F1ACC2454009}"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A6C70-961C-4AE6-9FA2-411E8062A73D}" type="slidenum">
              <a:rPr lang="en-US" smtClean="0"/>
              <a:t>‹#›</a:t>
            </a:fld>
            <a:endParaRPr lang="en-US"/>
          </a:p>
        </p:txBody>
      </p:sp>
    </p:spTree>
    <p:extLst>
      <p:ext uri="{BB962C8B-B14F-4D97-AF65-F5344CB8AC3E}">
        <p14:creationId xmlns:p14="http://schemas.microsoft.com/office/powerpoint/2010/main" val="20192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799E0B-AA9A-4956-A271-F1ACC2454009}" type="datetimeFigureOut">
              <a:rPr lang="en-US" smtClean="0"/>
              <a:t>12/4/2022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9A6C70-961C-4AE6-9FA2-411E8062A73D}" type="slidenum">
              <a:rPr lang="en-US" smtClean="0"/>
              <a:t>‹#›</a:t>
            </a:fld>
            <a:endParaRPr lang="en-US"/>
          </a:p>
        </p:txBody>
      </p:sp>
    </p:spTree>
    <p:extLst>
      <p:ext uri="{BB962C8B-B14F-4D97-AF65-F5344CB8AC3E}">
        <p14:creationId xmlns:p14="http://schemas.microsoft.com/office/powerpoint/2010/main" val="13890480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8769E40-2936-985A-E171-B8B674F76AC5}"/>
              </a:ext>
            </a:extLst>
          </p:cNvPr>
          <p:cNvSpPr>
            <a:spLocks noGrp="1"/>
          </p:cNvSpPr>
          <p:nvPr>
            <p:ph type="ctrTitle"/>
          </p:nvPr>
        </p:nvSpPr>
        <p:spPr>
          <a:xfrm>
            <a:off x="266765" y="162930"/>
            <a:ext cx="10058400" cy="1899550"/>
          </a:xfrm>
        </p:spPr>
        <p:txBody>
          <a:bodyPr>
            <a:normAutofit/>
          </a:bodyPr>
          <a:lstStyle/>
          <a:p>
            <a:pPr algn="ctr"/>
            <a:r>
              <a:rPr lang="en-US" sz="5400" i="1" dirty="0">
                <a:solidFill>
                  <a:schemeClr val="accent1">
                    <a:lumMod val="75000"/>
                  </a:schemeClr>
                </a:solidFill>
                <a:latin typeface="Georgia" panose="02040502050405020303" pitchFamily="18" charset="0"/>
                <a:cs typeface="Cavolini" panose="020B0502040204020203" pitchFamily="66" charset="0"/>
              </a:rPr>
              <a:t> </a:t>
            </a:r>
            <a:r>
              <a:rPr lang="en-US" sz="3200" i="1" dirty="0">
                <a:solidFill>
                  <a:schemeClr val="accent1">
                    <a:lumMod val="75000"/>
                  </a:schemeClr>
                </a:solidFill>
                <a:latin typeface="Georgia" panose="02040502050405020303" pitchFamily="18" charset="0"/>
                <a:cs typeface="Cavolini" panose="020B0502040204020203" pitchFamily="66" charset="0"/>
              </a:rPr>
              <a:t>University of New Haven</a:t>
            </a:r>
            <a:br>
              <a:rPr lang="en-US" sz="3200" u="sng" dirty="0"/>
            </a:br>
            <a:endParaRPr lang="en-US" sz="3200" u="sng" dirty="0"/>
          </a:p>
        </p:txBody>
      </p:sp>
      <p:sp>
        <p:nvSpPr>
          <p:cNvPr id="8" name="Subtitle 2">
            <a:extLst>
              <a:ext uri="{FF2B5EF4-FFF2-40B4-BE49-F238E27FC236}">
                <a16:creationId xmlns:a16="http://schemas.microsoft.com/office/drawing/2014/main" id="{2C46593C-B969-8C06-751F-9F38FE0891DB}"/>
              </a:ext>
            </a:extLst>
          </p:cNvPr>
          <p:cNvSpPr>
            <a:spLocks noGrp="1"/>
          </p:cNvSpPr>
          <p:nvPr>
            <p:ph type="subTitle" idx="1"/>
          </p:nvPr>
        </p:nvSpPr>
        <p:spPr>
          <a:xfrm>
            <a:off x="579120" y="1097280"/>
            <a:ext cx="9438640" cy="3322320"/>
          </a:xfrm>
        </p:spPr>
        <p:txBody>
          <a:bodyPr>
            <a:normAutofit fontScale="55000" lnSpcReduction="20000"/>
          </a:bodyPr>
          <a:lstStyle/>
          <a:p>
            <a:pPr algn="l"/>
            <a:r>
              <a:rPr lang="en-US" sz="3100" b="1" dirty="0">
                <a:latin typeface="Calibri" panose="020F0502020204030204" pitchFamily="34" charset="0"/>
                <a:cs typeface="Calibri" panose="020F0502020204030204" pitchFamily="34" charset="0"/>
              </a:rPr>
              <a:t>       </a:t>
            </a:r>
            <a:endParaRPr lang="en-US" sz="4200" b="1" dirty="0">
              <a:solidFill>
                <a:schemeClr val="accent1">
                  <a:lumMod val="75000"/>
                </a:schemeClr>
              </a:solidFill>
              <a:latin typeface="Century Schoolbook" panose="02040604050505020304" pitchFamily="18" charset="0"/>
            </a:endParaRPr>
          </a:p>
          <a:p>
            <a:pPr algn="ctr"/>
            <a:endParaRPr lang="en-US" sz="4200" b="1" dirty="0">
              <a:solidFill>
                <a:schemeClr val="accent1">
                  <a:lumMod val="75000"/>
                </a:schemeClr>
              </a:solidFill>
              <a:latin typeface="Century Schoolbook" panose="02040604050505020304" pitchFamily="18" charset="0"/>
            </a:endParaRPr>
          </a:p>
          <a:p>
            <a:pPr algn="ctr"/>
            <a:r>
              <a:rPr lang="en-US" sz="6400" b="1" dirty="0">
                <a:solidFill>
                  <a:schemeClr val="accent1">
                    <a:lumMod val="75000"/>
                  </a:schemeClr>
                </a:solidFill>
                <a:latin typeface="Century Schoolbook" panose="02040604050505020304" pitchFamily="18" charset="0"/>
              </a:rPr>
              <a:t>Vehicle Detection using Convolutional Neural Network(CNN)</a:t>
            </a:r>
          </a:p>
          <a:p>
            <a:pPr algn="ctr"/>
            <a:endParaRPr lang="en-US" sz="4200" b="1" dirty="0">
              <a:solidFill>
                <a:schemeClr val="accent1">
                  <a:lumMod val="75000"/>
                </a:schemeClr>
              </a:solidFill>
              <a:latin typeface="Century Schoolbook" panose="02040604050505020304" pitchFamily="18" charset="0"/>
            </a:endParaRPr>
          </a:p>
          <a:p>
            <a:pPr algn="ctr"/>
            <a:r>
              <a:rPr lang="en-US" sz="4200" b="1" dirty="0">
                <a:solidFill>
                  <a:schemeClr val="accent1">
                    <a:lumMod val="75000"/>
                  </a:schemeClr>
                </a:solidFill>
                <a:latin typeface="Century Schoolbook" panose="02040604050505020304" pitchFamily="18" charset="0"/>
              </a:rPr>
              <a:t>CSCI-6401-01</a:t>
            </a:r>
          </a:p>
          <a:p>
            <a:pPr algn="ctr"/>
            <a:r>
              <a:rPr lang="en-US" sz="4500" b="1" dirty="0"/>
              <a:t> </a:t>
            </a:r>
            <a:r>
              <a:rPr lang="en-US" sz="4100" b="1" dirty="0">
                <a:solidFill>
                  <a:schemeClr val="accent1">
                    <a:lumMod val="75000"/>
                  </a:schemeClr>
                </a:solidFill>
                <a:latin typeface="Century Schoolbook" panose="02040604050505020304" pitchFamily="18" charset="0"/>
              </a:rPr>
              <a:t> Professor : Dr. Shivanjali Khare</a:t>
            </a:r>
          </a:p>
          <a:p>
            <a:pPr algn="l"/>
            <a:r>
              <a:rPr lang="en-US" dirty="0"/>
              <a:t>			</a:t>
            </a:r>
          </a:p>
        </p:txBody>
      </p:sp>
      <p:sp>
        <p:nvSpPr>
          <p:cNvPr id="9" name="Footer Placeholder 4">
            <a:extLst>
              <a:ext uri="{FF2B5EF4-FFF2-40B4-BE49-F238E27FC236}">
                <a16:creationId xmlns:a16="http://schemas.microsoft.com/office/drawing/2014/main" id="{27DC871C-CC00-93F3-10E5-AB1EBBE6A76D}"/>
              </a:ext>
            </a:extLst>
          </p:cNvPr>
          <p:cNvSpPr>
            <a:spLocks noGrp="1"/>
          </p:cNvSpPr>
          <p:nvPr>
            <p:ph type="ftr" sz="quarter" idx="11"/>
          </p:nvPr>
        </p:nvSpPr>
        <p:spPr>
          <a:xfrm>
            <a:off x="3545840" y="4673600"/>
            <a:ext cx="3870960" cy="1554480"/>
          </a:xfrm>
        </p:spPr>
        <p:txBody>
          <a:bodyPr/>
          <a:lstStyle/>
          <a:p>
            <a:pPr algn="ctr">
              <a:lnSpc>
                <a:spcPct val="80000"/>
              </a:lnSpc>
              <a:spcBef>
                <a:spcPts val="1000"/>
              </a:spcBef>
              <a:buClr>
                <a:schemeClr val="accent1"/>
              </a:buClr>
              <a:buSzPct val="80000"/>
            </a:pPr>
            <a:r>
              <a:rPr lang="en-US" sz="2400" b="1" dirty="0">
                <a:solidFill>
                  <a:schemeClr val="accent1">
                    <a:lumMod val="75000"/>
                  </a:schemeClr>
                </a:solidFill>
                <a:latin typeface="Century Schoolbook" panose="02040604050505020304" pitchFamily="18" charset="0"/>
              </a:rPr>
              <a:t>Team </a:t>
            </a:r>
            <a:r>
              <a:rPr lang="en-US" sz="2400" b="1" dirty="0" err="1">
                <a:solidFill>
                  <a:schemeClr val="accent1">
                    <a:lumMod val="75000"/>
                  </a:schemeClr>
                </a:solidFill>
                <a:latin typeface="Century Schoolbook" panose="02040604050505020304" pitchFamily="18" charset="0"/>
              </a:rPr>
              <a:t>Technokrats</a:t>
            </a:r>
            <a:r>
              <a:rPr lang="en-US" sz="2400" b="1" dirty="0">
                <a:solidFill>
                  <a:schemeClr val="accent1">
                    <a:lumMod val="75000"/>
                  </a:schemeClr>
                </a:solidFill>
                <a:latin typeface="Century Schoolbook" panose="02040604050505020304" pitchFamily="18" charset="0"/>
              </a:rPr>
              <a:t>:</a:t>
            </a:r>
          </a:p>
          <a:p>
            <a:r>
              <a:rPr lang="en-US" sz="2000" dirty="0"/>
              <a:t>           Sindhuja Ganji</a:t>
            </a:r>
          </a:p>
          <a:p>
            <a:r>
              <a:rPr lang="en-US" sz="2000" dirty="0"/>
              <a:t>           </a:t>
            </a:r>
            <a:r>
              <a:rPr lang="en-US" sz="2000" dirty="0" err="1"/>
              <a:t>Sarvani</a:t>
            </a:r>
            <a:r>
              <a:rPr lang="en-US" sz="2000" dirty="0"/>
              <a:t> </a:t>
            </a:r>
            <a:r>
              <a:rPr lang="en-US" sz="2000" dirty="0" err="1"/>
              <a:t>Pogula</a:t>
            </a:r>
            <a:endParaRPr lang="en-US" sz="2000" dirty="0"/>
          </a:p>
          <a:p>
            <a:r>
              <a:rPr lang="en-US" sz="2000" dirty="0"/>
              <a:t>       Abhinav Sai Choudhary</a:t>
            </a:r>
          </a:p>
        </p:txBody>
      </p:sp>
    </p:spTree>
    <p:extLst>
      <p:ext uri="{BB962C8B-B14F-4D97-AF65-F5344CB8AC3E}">
        <p14:creationId xmlns:p14="http://schemas.microsoft.com/office/powerpoint/2010/main" val="365815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700E26-A8EE-D45C-5D2F-5E885A005A11}"/>
              </a:ext>
            </a:extLst>
          </p:cNvPr>
          <p:cNvPicPr>
            <a:picLocks noChangeAspect="1"/>
          </p:cNvPicPr>
          <p:nvPr/>
        </p:nvPicPr>
        <p:blipFill>
          <a:blip r:embed="rId2"/>
          <a:stretch>
            <a:fillRect/>
          </a:stretch>
        </p:blipFill>
        <p:spPr>
          <a:xfrm>
            <a:off x="680720" y="1026161"/>
            <a:ext cx="4023361" cy="4826000"/>
          </a:xfrm>
          <a:prstGeom prst="rect">
            <a:avLst/>
          </a:prstGeom>
        </p:spPr>
      </p:pic>
      <p:pic>
        <p:nvPicPr>
          <p:cNvPr id="3" name="Picture 2">
            <a:extLst>
              <a:ext uri="{FF2B5EF4-FFF2-40B4-BE49-F238E27FC236}">
                <a16:creationId xmlns:a16="http://schemas.microsoft.com/office/drawing/2014/main" id="{405461D8-850A-1564-FE56-F491692C3225}"/>
              </a:ext>
            </a:extLst>
          </p:cNvPr>
          <p:cNvPicPr>
            <a:picLocks noChangeAspect="1"/>
          </p:cNvPicPr>
          <p:nvPr/>
        </p:nvPicPr>
        <p:blipFill>
          <a:blip r:embed="rId3"/>
          <a:stretch>
            <a:fillRect/>
          </a:stretch>
        </p:blipFill>
        <p:spPr>
          <a:xfrm>
            <a:off x="4976678" y="1026161"/>
            <a:ext cx="5340386" cy="4826000"/>
          </a:xfrm>
          <a:prstGeom prst="rect">
            <a:avLst/>
          </a:prstGeom>
        </p:spPr>
      </p:pic>
      <p:sp>
        <p:nvSpPr>
          <p:cNvPr id="4" name="TextBox 3">
            <a:extLst>
              <a:ext uri="{FF2B5EF4-FFF2-40B4-BE49-F238E27FC236}">
                <a16:creationId xmlns:a16="http://schemas.microsoft.com/office/drawing/2014/main" id="{760D4347-8DCE-713C-5875-988A1240BB2A}"/>
              </a:ext>
            </a:extLst>
          </p:cNvPr>
          <p:cNvSpPr txBox="1"/>
          <p:nvPr/>
        </p:nvSpPr>
        <p:spPr>
          <a:xfrm>
            <a:off x="1750363" y="6164494"/>
            <a:ext cx="6772822" cy="369332"/>
          </a:xfrm>
          <a:prstGeom prst="rect">
            <a:avLst/>
          </a:prstGeom>
          <a:noFill/>
        </p:spPr>
        <p:txBody>
          <a:bodyPr wrap="square" rtlCol="0">
            <a:spAutoFit/>
          </a:bodyPr>
          <a:lstStyle/>
          <a:p>
            <a:r>
              <a:rPr lang="en-US" dirty="0"/>
              <a:t>                                                        Training model</a:t>
            </a:r>
          </a:p>
        </p:txBody>
      </p:sp>
    </p:spTree>
    <p:extLst>
      <p:ext uri="{BB962C8B-B14F-4D97-AF65-F5344CB8AC3E}">
        <p14:creationId xmlns:p14="http://schemas.microsoft.com/office/powerpoint/2010/main" val="363715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A370-61CC-F00F-0601-880BA0B2FA96}"/>
              </a:ext>
            </a:extLst>
          </p:cNvPr>
          <p:cNvSpPr txBox="1">
            <a:spLocks/>
          </p:cNvSpPr>
          <p:nvPr/>
        </p:nvSpPr>
        <p:spPr>
          <a:xfrm>
            <a:off x="158144" y="315687"/>
            <a:ext cx="9914045" cy="148359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lumMod val="75000"/>
                  </a:schemeClr>
                </a:solidFill>
                <a:latin typeface="Century Schoolbook" panose="02040604050505020304" pitchFamily="18" charset="0"/>
              </a:rPr>
              <a:t> Results</a:t>
            </a:r>
            <a:endParaRPr lang="en-US" b="1" dirty="0">
              <a:solidFill>
                <a:schemeClr val="accent1">
                  <a:lumMod val="75000"/>
                </a:schemeClr>
              </a:solidFill>
              <a:latin typeface="Century Schoolbook" panose="02040604050505020304" pitchFamily="18" charset="0"/>
            </a:endParaRPr>
          </a:p>
        </p:txBody>
      </p:sp>
      <p:sp>
        <p:nvSpPr>
          <p:cNvPr id="3" name="Slide Number Placeholder 5">
            <a:extLst>
              <a:ext uri="{FF2B5EF4-FFF2-40B4-BE49-F238E27FC236}">
                <a16:creationId xmlns:a16="http://schemas.microsoft.com/office/drawing/2014/main" id="{7B4659E3-8611-FDE0-E7E3-DC40B1738E58}"/>
              </a:ext>
            </a:extLst>
          </p:cNvPr>
          <p:cNvSpPr>
            <a:spLocks noGrp="1"/>
          </p:cNvSpPr>
          <p:nvPr>
            <p:ph type="sldNum" sz="quarter" idx="12"/>
          </p:nvPr>
        </p:nvSpPr>
        <p:spPr>
          <a:xfrm>
            <a:off x="10878899" y="5867131"/>
            <a:ext cx="545408" cy="309083"/>
          </a:xfrm>
        </p:spPr>
        <p:txBody>
          <a:bodyPr/>
          <a:lstStyle/>
          <a:p>
            <a:fld id="{81D2C36F-4504-47C0-B82F-A167342A2754}" type="slidenum">
              <a:rPr lang="en-US" smtClean="0"/>
              <a:t>11</a:t>
            </a:fld>
            <a:endParaRPr lang="en-US"/>
          </a:p>
        </p:txBody>
      </p:sp>
      <p:pic>
        <p:nvPicPr>
          <p:cNvPr id="4" name="Picture 4">
            <a:extLst>
              <a:ext uri="{FF2B5EF4-FFF2-40B4-BE49-F238E27FC236}">
                <a16:creationId xmlns:a16="http://schemas.microsoft.com/office/drawing/2014/main" id="{943C2E78-441F-7A02-B22D-53F0AB0064B4}"/>
              </a:ext>
            </a:extLst>
          </p:cNvPr>
          <p:cNvPicPr>
            <a:picLocks noChangeAspect="1"/>
          </p:cNvPicPr>
          <p:nvPr/>
        </p:nvPicPr>
        <p:blipFill>
          <a:blip r:embed="rId2"/>
          <a:stretch>
            <a:fillRect/>
          </a:stretch>
        </p:blipFill>
        <p:spPr>
          <a:xfrm>
            <a:off x="650240" y="1838960"/>
            <a:ext cx="9144001" cy="1849120"/>
          </a:xfrm>
          <a:prstGeom prst="rect">
            <a:avLst/>
          </a:prstGeom>
        </p:spPr>
      </p:pic>
      <p:sp>
        <p:nvSpPr>
          <p:cNvPr id="5" name="TextBox 4">
            <a:extLst>
              <a:ext uri="{FF2B5EF4-FFF2-40B4-BE49-F238E27FC236}">
                <a16:creationId xmlns:a16="http://schemas.microsoft.com/office/drawing/2014/main" id="{4866466C-6EBE-45DD-CFD9-B2F1AD8D6982}"/>
              </a:ext>
            </a:extLst>
          </p:cNvPr>
          <p:cNvSpPr txBox="1"/>
          <p:nvPr/>
        </p:nvSpPr>
        <p:spPr>
          <a:xfrm>
            <a:off x="650239" y="4237335"/>
            <a:ext cx="9144001" cy="830997"/>
          </a:xfrm>
          <a:prstGeom prst="rect">
            <a:avLst/>
          </a:prstGeom>
          <a:noFill/>
        </p:spPr>
        <p:txBody>
          <a:bodyPr wrap="square">
            <a:spAutoFit/>
          </a:bodyPr>
          <a:lstStyle/>
          <a:p>
            <a:pPr>
              <a:spcBef>
                <a:spcPct val="20000"/>
              </a:spcBef>
              <a:spcAft>
                <a:spcPts val="600"/>
              </a:spcAft>
              <a:buClr>
                <a:schemeClr val="accent1">
                  <a:lumMod val="75000"/>
                </a:schemeClr>
              </a:buClr>
              <a:buSzPct val="145000"/>
            </a:pPr>
            <a:r>
              <a:rPr lang="en-US" sz="2400" dirty="0">
                <a:cs typeface="Calibri"/>
              </a:rPr>
              <a:t>The Epoch calculation showed the loss and accuracy of the model which shows that the model accuracy and score was 50%.</a:t>
            </a:r>
          </a:p>
        </p:txBody>
      </p:sp>
    </p:spTree>
    <p:extLst>
      <p:ext uri="{BB962C8B-B14F-4D97-AF65-F5344CB8AC3E}">
        <p14:creationId xmlns:p14="http://schemas.microsoft.com/office/powerpoint/2010/main" val="204220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2E50-650D-3672-CE85-3CB500C24E62}"/>
              </a:ext>
            </a:extLst>
          </p:cNvPr>
          <p:cNvSpPr txBox="1">
            <a:spLocks/>
          </p:cNvSpPr>
          <p:nvPr/>
        </p:nvSpPr>
        <p:spPr>
          <a:xfrm>
            <a:off x="274322" y="206828"/>
            <a:ext cx="11228702" cy="17525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lumMod val="75000"/>
                  </a:schemeClr>
                </a:solidFill>
                <a:latin typeface="Century Schoolbook" panose="02040604050505020304" pitchFamily="18" charset="0"/>
              </a:rPr>
              <a:t>  Output</a:t>
            </a:r>
            <a:endParaRPr lang="en-US" dirty="0"/>
          </a:p>
        </p:txBody>
      </p:sp>
      <p:sp>
        <p:nvSpPr>
          <p:cNvPr id="3" name="Slide Number Placeholder 5">
            <a:extLst>
              <a:ext uri="{FF2B5EF4-FFF2-40B4-BE49-F238E27FC236}">
                <a16:creationId xmlns:a16="http://schemas.microsoft.com/office/drawing/2014/main" id="{F232232E-9540-4853-231B-E1685AD96134}"/>
              </a:ext>
            </a:extLst>
          </p:cNvPr>
          <p:cNvSpPr>
            <a:spLocks noGrp="1"/>
          </p:cNvSpPr>
          <p:nvPr>
            <p:ph type="sldNum" sz="quarter" idx="12"/>
          </p:nvPr>
        </p:nvSpPr>
        <p:spPr>
          <a:xfrm>
            <a:off x="10885290" y="5867131"/>
            <a:ext cx="617733" cy="365125"/>
          </a:xfrm>
        </p:spPr>
        <p:txBody>
          <a:bodyPr/>
          <a:lstStyle/>
          <a:p>
            <a:fld id="{81D2C36F-4504-47C0-B82F-A167342A2754}" type="slidenum">
              <a:rPr lang="en-US" smtClean="0"/>
              <a:t>12</a:t>
            </a:fld>
            <a:endParaRPr lang="en-US"/>
          </a:p>
        </p:txBody>
      </p:sp>
      <p:pic>
        <p:nvPicPr>
          <p:cNvPr id="4" name="Picture 5" descr="Graphical user interface">
            <a:extLst>
              <a:ext uri="{FF2B5EF4-FFF2-40B4-BE49-F238E27FC236}">
                <a16:creationId xmlns:a16="http://schemas.microsoft.com/office/drawing/2014/main" id="{46BE6394-4249-39DC-54BF-5F2A5F940C6B}"/>
              </a:ext>
            </a:extLst>
          </p:cNvPr>
          <p:cNvPicPr>
            <a:picLocks noChangeAspect="1"/>
          </p:cNvPicPr>
          <p:nvPr/>
        </p:nvPicPr>
        <p:blipFill>
          <a:blip r:embed="rId2"/>
          <a:stretch>
            <a:fillRect/>
          </a:stretch>
        </p:blipFill>
        <p:spPr>
          <a:xfrm>
            <a:off x="934720" y="1706880"/>
            <a:ext cx="7955280" cy="4084320"/>
          </a:xfrm>
          <a:prstGeom prst="rect">
            <a:avLst/>
          </a:prstGeom>
        </p:spPr>
      </p:pic>
    </p:spTree>
    <p:extLst>
      <p:ext uri="{BB962C8B-B14F-4D97-AF65-F5344CB8AC3E}">
        <p14:creationId xmlns:p14="http://schemas.microsoft.com/office/powerpoint/2010/main" val="128928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FE1B-6063-48B5-2584-6F4C371E4A78}"/>
              </a:ext>
            </a:extLst>
          </p:cNvPr>
          <p:cNvSpPr txBox="1">
            <a:spLocks/>
          </p:cNvSpPr>
          <p:nvPr/>
        </p:nvSpPr>
        <p:spPr>
          <a:xfrm>
            <a:off x="284482" y="685800"/>
            <a:ext cx="9062720" cy="1752599"/>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lumMod val="75000"/>
                  </a:schemeClr>
                </a:solidFill>
                <a:latin typeface="Century Schoolbook" panose="02040604050505020304" pitchFamily="18" charset="0"/>
              </a:rPr>
              <a:t>Conclusion</a:t>
            </a:r>
            <a:endParaRPr lang="en-US" b="1" dirty="0">
              <a:solidFill>
                <a:schemeClr val="accent1">
                  <a:lumMod val="75000"/>
                </a:schemeClr>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43BBAA65-041E-A6FC-255F-7C021EB39E7F}"/>
              </a:ext>
            </a:extLst>
          </p:cNvPr>
          <p:cNvSpPr txBox="1">
            <a:spLocks/>
          </p:cNvSpPr>
          <p:nvPr/>
        </p:nvSpPr>
        <p:spPr>
          <a:xfrm>
            <a:off x="284481" y="1584960"/>
            <a:ext cx="9062720" cy="401029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70000"/>
              </a:lnSpc>
              <a:buNone/>
            </a:pPr>
            <a:r>
              <a:rPr lang="en-US" sz="2200" dirty="0">
                <a:latin typeface="Times New Roman" panose="02020603050405020304" pitchFamily="18" charset="0"/>
                <a:cs typeface="Times New Roman" panose="02020603050405020304" pitchFamily="18" charset="0"/>
              </a:rPr>
              <a:t>The proposed method has been evaluated using the deep learning algorithm </a:t>
            </a:r>
            <a:r>
              <a:rPr lang="en-US" sz="2200" dirty="0" err="1">
                <a:latin typeface="Times New Roman" panose="02020603050405020304" pitchFamily="18" charset="0"/>
                <a:cs typeface="Times New Roman" panose="02020603050405020304" pitchFamily="18" charset="0"/>
              </a:rPr>
              <a:t>cnn</a:t>
            </a:r>
            <a:r>
              <a:rPr lang="en-US" sz="2200" dirty="0">
                <a:latin typeface="Times New Roman" panose="02020603050405020304" pitchFamily="18" charset="0"/>
                <a:cs typeface="Times New Roman" panose="02020603050405020304" pitchFamily="18" charset="0"/>
              </a:rPr>
              <a:t> . Model was to train on trained data with 70 percent of ratio from the total data. Accuracy of the model was not good so far as per the image set which was only 50% . The main aim of the research was to detect the vehicle presence by processing the algorithms through the image dataset which have been found by the </a:t>
            </a:r>
            <a:r>
              <a:rPr lang="en-US" sz="2200" dirty="0" err="1">
                <a:latin typeface="Times New Roman" panose="02020603050405020304" pitchFamily="18" charset="0"/>
                <a:cs typeface="Times New Roman" panose="02020603050405020304" pitchFamily="18" charset="0"/>
              </a:rPr>
              <a:t>cnn</a:t>
            </a:r>
            <a:r>
              <a:rPr lang="en-US" sz="2200" dirty="0">
                <a:latin typeface="Times New Roman" panose="02020603050405020304" pitchFamily="18" charset="0"/>
                <a:cs typeface="Times New Roman" panose="02020603050405020304" pitchFamily="18" charset="0"/>
              </a:rPr>
              <a:t> algorithm.</a:t>
            </a:r>
          </a:p>
          <a:p>
            <a:pPr marL="0" indent="0">
              <a:buFont typeface="Wingdings 3" charset="2"/>
              <a:buNone/>
            </a:pPr>
            <a:endParaRPr lang="en-US" dirty="0"/>
          </a:p>
        </p:txBody>
      </p:sp>
      <p:sp>
        <p:nvSpPr>
          <p:cNvPr id="4" name="Slide Number Placeholder 5">
            <a:extLst>
              <a:ext uri="{FF2B5EF4-FFF2-40B4-BE49-F238E27FC236}">
                <a16:creationId xmlns:a16="http://schemas.microsoft.com/office/drawing/2014/main" id="{FC939D78-0ADE-3F66-3BA4-EEADB53B5A4F}"/>
              </a:ext>
            </a:extLst>
          </p:cNvPr>
          <p:cNvSpPr>
            <a:spLocks noGrp="1"/>
          </p:cNvSpPr>
          <p:nvPr>
            <p:ph type="sldNum" sz="quarter" idx="12"/>
          </p:nvPr>
        </p:nvSpPr>
        <p:spPr>
          <a:xfrm>
            <a:off x="10885850" y="5867131"/>
            <a:ext cx="498574" cy="365125"/>
          </a:xfrm>
        </p:spPr>
        <p:txBody>
          <a:bodyPr/>
          <a:lstStyle/>
          <a:p>
            <a:fld id="{81D2C36F-4504-47C0-B82F-A167342A2754}" type="slidenum">
              <a:rPr lang="en-US" smtClean="0"/>
              <a:t>13</a:t>
            </a:fld>
            <a:endParaRPr lang="en-US"/>
          </a:p>
        </p:txBody>
      </p:sp>
    </p:spTree>
    <p:extLst>
      <p:ext uri="{BB962C8B-B14F-4D97-AF65-F5344CB8AC3E}">
        <p14:creationId xmlns:p14="http://schemas.microsoft.com/office/powerpoint/2010/main" val="486156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FA7A-C6A7-A0F2-E4D5-9A109F14F3E0}"/>
              </a:ext>
            </a:extLst>
          </p:cNvPr>
          <p:cNvSpPr txBox="1">
            <a:spLocks/>
          </p:cNvSpPr>
          <p:nvPr/>
        </p:nvSpPr>
        <p:spPr>
          <a:xfrm>
            <a:off x="365761" y="685801"/>
            <a:ext cx="4042198" cy="117348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75000"/>
                  </a:schemeClr>
                </a:solidFill>
                <a:latin typeface="Century Schoolbook" panose="02040604050505020304" pitchFamily="18" charset="0"/>
              </a:rPr>
              <a:t>Limitations</a:t>
            </a:r>
            <a:endParaRPr lang="en-US" dirty="0"/>
          </a:p>
        </p:txBody>
      </p:sp>
      <p:sp>
        <p:nvSpPr>
          <p:cNvPr id="3" name="Content Placeholder 2">
            <a:extLst>
              <a:ext uri="{FF2B5EF4-FFF2-40B4-BE49-F238E27FC236}">
                <a16:creationId xmlns:a16="http://schemas.microsoft.com/office/drawing/2014/main" id="{C66EEE8F-9EE5-37F6-2F45-A14B0ED6E40F}"/>
              </a:ext>
            </a:extLst>
          </p:cNvPr>
          <p:cNvSpPr txBox="1">
            <a:spLocks/>
          </p:cNvSpPr>
          <p:nvPr/>
        </p:nvSpPr>
        <p:spPr>
          <a:xfrm>
            <a:off x="365761" y="1859281"/>
            <a:ext cx="9062720" cy="3931920"/>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80000"/>
              </a:lnSpc>
              <a:buNone/>
            </a:pPr>
            <a:r>
              <a:rPr lang="en-US" sz="2600" dirty="0">
                <a:latin typeface="Times New Roman" panose="02020603050405020304" pitchFamily="18" charset="0"/>
                <a:cs typeface="Times New Roman" panose="02020603050405020304" pitchFamily="18" charset="0"/>
              </a:rPr>
              <a:t>When working on the deep learning or even machine learning algorithms after gathering the data from various sources and optimizing the model with several parameters there are always something left behind either in the data collection process. Pre-processing task or in the fitting of the mode. This research based implementation lacks the quality  of  data analyzing images collection is such a task which really needs attention. A proper csv file or some file with images annotation which can be easily analyzed when in the numerical format . </a:t>
            </a:r>
          </a:p>
          <a:p>
            <a:endParaRPr lang="en-US" dirty="0"/>
          </a:p>
        </p:txBody>
      </p:sp>
    </p:spTree>
    <p:extLst>
      <p:ext uri="{BB962C8B-B14F-4D97-AF65-F5344CB8AC3E}">
        <p14:creationId xmlns:p14="http://schemas.microsoft.com/office/powerpoint/2010/main" val="3845744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8174-2F46-3AF3-F5EB-CE4749B67A61}"/>
              </a:ext>
            </a:extLst>
          </p:cNvPr>
          <p:cNvSpPr txBox="1">
            <a:spLocks/>
          </p:cNvSpPr>
          <p:nvPr/>
        </p:nvSpPr>
        <p:spPr>
          <a:xfrm>
            <a:off x="406402" y="685800"/>
            <a:ext cx="9103360" cy="17525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lumMod val="75000"/>
                  </a:schemeClr>
                </a:solidFill>
                <a:latin typeface="Century Schoolbook" panose="02040604050505020304" pitchFamily="18" charset="0"/>
              </a:rPr>
              <a:t>Future Recommendation</a:t>
            </a:r>
            <a:endParaRPr lang="en-US" dirty="0"/>
          </a:p>
        </p:txBody>
      </p:sp>
      <p:sp>
        <p:nvSpPr>
          <p:cNvPr id="3" name="Content Placeholder 2">
            <a:extLst>
              <a:ext uri="{FF2B5EF4-FFF2-40B4-BE49-F238E27FC236}">
                <a16:creationId xmlns:a16="http://schemas.microsoft.com/office/drawing/2014/main" id="{7B3BA4BA-2350-B6AA-4881-EFA5E1E21686}"/>
              </a:ext>
            </a:extLst>
          </p:cNvPr>
          <p:cNvSpPr txBox="1">
            <a:spLocks/>
          </p:cNvSpPr>
          <p:nvPr/>
        </p:nvSpPr>
        <p:spPr>
          <a:xfrm>
            <a:off x="406401" y="2225040"/>
            <a:ext cx="9103360" cy="2804160"/>
          </a:xfrm>
          <a:prstGeom prst="rect">
            <a:avLst/>
          </a:prstGeom>
        </p:spPr>
        <p:txBody>
          <a:bodyPr>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80000"/>
              </a:lnSpc>
              <a:buNone/>
            </a:pPr>
            <a:r>
              <a:rPr lang="en-US" sz="3200" dirty="0">
                <a:latin typeface="Times New Roman" panose="02020603050405020304" pitchFamily="18" charset="0"/>
                <a:cs typeface="Times New Roman" panose="02020603050405020304" pitchFamily="18" charset="0"/>
              </a:rPr>
              <a:t>Based on this research task where </a:t>
            </a:r>
            <a:r>
              <a:rPr lang="en-US" sz="3200" dirty="0" err="1">
                <a:latin typeface="Times New Roman" panose="02020603050405020304" pitchFamily="18" charset="0"/>
                <a:cs typeface="Times New Roman" panose="02020603050405020304" pitchFamily="18" charset="0"/>
              </a:rPr>
              <a:t>cnn</a:t>
            </a:r>
            <a:r>
              <a:rPr lang="en-US" sz="3200" dirty="0">
                <a:latin typeface="Times New Roman" panose="02020603050405020304" pitchFamily="18" charset="0"/>
                <a:cs typeface="Times New Roman" panose="02020603050405020304" pitchFamily="18" charset="0"/>
              </a:rPr>
              <a:t> have been used to detect the vehicle . Work can be improved in the future with video data and using the </a:t>
            </a:r>
            <a:r>
              <a:rPr lang="en-US" sz="3200" dirty="0" err="1">
                <a:latin typeface="Times New Roman" panose="02020603050405020304" pitchFamily="18" charset="0"/>
                <a:cs typeface="Times New Roman" panose="02020603050405020304" pitchFamily="18" charset="0"/>
              </a:rPr>
              <a:t>opencv</a:t>
            </a:r>
            <a:r>
              <a:rPr lang="en-US" sz="3200" dirty="0">
                <a:latin typeface="Times New Roman" panose="02020603050405020304" pitchFamily="18" charset="0"/>
                <a:cs typeface="Times New Roman" panose="02020603050405020304" pitchFamily="18" charset="0"/>
              </a:rPr>
              <a:t> modules can make it more better with the measures from different angles. </a:t>
            </a:r>
            <a:r>
              <a:rPr lang="en-US" sz="3200" dirty="0" err="1">
                <a:latin typeface="Times New Roman" panose="02020603050405020304" pitchFamily="18" charset="0"/>
                <a:cs typeface="Times New Roman" panose="02020603050405020304" pitchFamily="18" charset="0"/>
              </a:rPr>
              <a:t>Opencv</a:t>
            </a:r>
            <a:r>
              <a:rPr lang="en-US" sz="3200" dirty="0">
                <a:latin typeface="Times New Roman" panose="02020603050405020304" pitchFamily="18" charset="0"/>
                <a:cs typeface="Times New Roman" panose="02020603050405020304" pitchFamily="18" charset="0"/>
              </a:rPr>
              <a:t> module can detect the cars from a long distance which can provide better and efficient automation for security purposes.</a:t>
            </a:r>
          </a:p>
          <a:p>
            <a:pPr marL="0" indent="0">
              <a:buFont typeface="Wingdings 3" charset="2"/>
              <a:buNone/>
            </a:pPr>
            <a:endParaRPr lang="en-US" dirty="0"/>
          </a:p>
        </p:txBody>
      </p:sp>
      <p:sp>
        <p:nvSpPr>
          <p:cNvPr id="4" name="Slide Number Placeholder 5">
            <a:extLst>
              <a:ext uri="{FF2B5EF4-FFF2-40B4-BE49-F238E27FC236}">
                <a16:creationId xmlns:a16="http://schemas.microsoft.com/office/drawing/2014/main" id="{E5C6E030-3D45-FD25-41F6-54E17BFABFBB}"/>
              </a:ext>
            </a:extLst>
          </p:cNvPr>
          <p:cNvSpPr>
            <a:spLocks noGrp="1"/>
          </p:cNvSpPr>
          <p:nvPr>
            <p:ph type="sldNum" sz="quarter" idx="12"/>
          </p:nvPr>
        </p:nvSpPr>
        <p:spPr>
          <a:xfrm>
            <a:off x="10892557" y="5867131"/>
            <a:ext cx="500810" cy="365125"/>
          </a:xfrm>
        </p:spPr>
        <p:txBody>
          <a:bodyPr/>
          <a:lstStyle/>
          <a:p>
            <a:fld id="{81D2C36F-4504-47C0-B82F-A167342A2754}" type="slidenum">
              <a:rPr lang="en-US" smtClean="0"/>
              <a:t>15</a:t>
            </a:fld>
            <a:endParaRPr lang="en-US"/>
          </a:p>
        </p:txBody>
      </p:sp>
    </p:spTree>
    <p:extLst>
      <p:ext uri="{BB962C8B-B14F-4D97-AF65-F5344CB8AC3E}">
        <p14:creationId xmlns:p14="http://schemas.microsoft.com/office/powerpoint/2010/main" val="2216896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7AE2-08D4-B15C-2839-42EE58BFBDAD}"/>
              </a:ext>
            </a:extLst>
          </p:cNvPr>
          <p:cNvSpPr txBox="1">
            <a:spLocks/>
          </p:cNvSpPr>
          <p:nvPr/>
        </p:nvSpPr>
        <p:spPr>
          <a:xfrm>
            <a:off x="1484310" y="2333625"/>
            <a:ext cx="10018713" cy="1752599"/>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800">
                <a:latin typeface="Century Schoolbook" panose="02040604050505020304" pitchFamily="18" charset="0"/>
              </a:rPr>
              <a:t>THANK YOU</a:t>
            </a:r>
            <a:endParaRPr lang="en-US" sz="8800" dirty="0">
              <a:latin typeface="Century Schoolbook" panose="02040604050505020304" pitchFamily="18" charset="0"/>
            </a:endParaRPr>
          </a:p>
        </p:txBody>
      </p:sp>
      <p:sp>
        <p:nvSpPr>
          <p:cNvPr id="3" name="Slide Number Placeholder 5">
            <a:extLst>
              <a:ext uri="{FF2B5EF4-FFF2-40B4-BE49-F238E27FC236}">
                <a16:creationId xmlns:a16="http://schemas.microsoft.com/office/drawing/2014/main" id="{D7BB99EB-0C54-EFE9-E471-03C83215D928}"/>
              </a:ext>
            </a:extLst>
          </p:cNvPr>
          <p:cNvSpPr>
            <a:spLocks noGrp="1"/>
          </p:cNvSpPr>
          <p:nvPr>
            <p:ph type="sldNum" sz="quarter" idx="12"/>
          </p:nvPr>
        </p:nvSpPr>
        <p:spPr>
          <a:xfrm>
            <a:off x="10951856" y="5867131"/>
            <a:ext cx="551167" cy="365125"/>
          </a:xfrm>
        </p:spPr>
        <p:txBody>
          <a:bodyPr/>
          <a:lstStyle/>
          <a:p>
            <a:fld id="{81D2C36F-4504-47C0-B82F-A167342A2754}" type="slidenum">
              <a:rPr lang="en-US" smtClean="0"/>
              <a:t>16</a:t>
            </a:fld>
            <a:endParaRPr lang="en-US"/>
          </a:p>
        </p:txBody>
      </p:sp>
    </p:spTree>
    <p:extLst>
      <p:ext uri="{BB962C8B-B14F-4D97-AF65-F5344CB8AC3E}">
        <p14:creationId xmlns:p14="http://schemas.microsoft.com/office/powerpoint/2010/main" val="66095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1A72A00-5CD5-36BC-820A-2365F0ABFA7B}"/>
              </a:ext>
            </a:extLst>
          </p:cNvPr>
          <p:cNvSpPr txBox="1">
            <a:spLocks/>
          </p:cNvSpPr>
          <p:nvPr/>
        </p:nvSpPr>
        <p:spPr>
          <a:xfrm>
            <a:off x="386081" y="685800"/>
            <a:ext cx="9123680" cy="175259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lumMod val="75000"/>
                  </a:schemeClr>
                </a:solidFill>
                <a:latin typeface="Century Schoolbook" panose="02040604050505020304" pitchFamily="18" charset="0"/>
              </a:rPr>
              <a:t>Introduction</a:t>
            </a:r>
            <a:endParaRPr lang="en-US" dirty="0"/>
          </a:p>
        </p:txBody>
      </p:sp>
      <p:sp>
        <p:nvSpPr>
          <p:cNvPr id="7" name="Content Placeholder 2">
            <a:extLst>
              <a:ext uri="{FF2B5EF4-FFF2-40B4-BE49-F238E27FC236}">
                <a16:creationId xmlns:a16="http://schemas.microsoft.com/office/drawing/2014/main" id="{544DB277-DC37-34EB-3A78-AD5585FD7042}"/>
              </a:ext>
            </a:extLst>
          </p:cNvPr>
          <p:cNvSpPr txBox="1">
            <a:spLocks/>
          </p:cNvSpPr>
          <p:nvPr/>
        </p:nvSpPr>
        <p:spPr>
          <a:xfrm>
            <a:off x="386080" y="1818640"/>
            <a:ext cx="9123680" cy="441361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The advancement of technology  and occurrence of such techniques developed problems for the people and on the other hand provide efficient solutions to some problems. In recent times deep learning have received a lot of attention they have the quality to perform feature detection. Using these techniques,  computers may understand what each piece of data means and what each model it corresponds to actually represents. </a:t>
            </a:r>
          </a:p>
          <a:p>
            <a:pPr algn="just">
              <a:lnSpc>
                <a:spcPct val="150000"/>
              </a:lnSpc>
            </a:pPr>
            <a:r>
              <a:rPr lang="en-US" sz="2400" dirty="0">
                <a:latin typeface="Times New Roman" panose="02020603050405020304" pitchFamily="18" charset="0"/>
                <a:cs typeface="Times New Roman" panose="02020603050405020304" pitchFamily="18" charset="0"/>
              </a:rPr>
              <a:t>Our project mainly is to implement the algorithms techniques Convolutional Neural Network (CNN) used to identify different object especially the focus is on detecting variations of vehicles.</a:t>
            </a:r>
          </a:p>
        </p:txBody>
      </p:sp>
    </p:spTree>
    <p:extLst>
      <p:ext uri="{BB962C8B-B14F-4D97-AF65-F5344CB8AC3E}">
        <p14:creationId xmlns:p14="http://schemas.microsoft.com/office/powerpoint/2010/main" val="367693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D1FB2-DE26-4D3A-DDAA-70AE7967412A}"/>
              </a:ext>
            </a:extLst>
          </p:cNvPr>
          <p:cNvSpPr txBox="1">
            <a:spLocks/>
          </p:cNvSpPr>
          <p:nvPr/>
        </p:nvSpPr>
        <p:spPr>
          <a:xfrm>
            <a:off x="314961" y="685800"/>
            <a:ext cx="11188064" cy="1752599"/>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lumMod val="75000"/>
                  </a:schemeClr>
                </a:solidFill>
                <a:latin typeface="Century Schoolbook" panose="02040604050505020304" pitchFamily="18" charset="0"/>
                <a:ea typeface="+mn-ea"/>
                <a:cs typeface="+mn-cs"/>
              </a:rPr>
              <a:t>Research Question</a:t>
            </a:r>
            <a:endParaRPr lang="en-US" b="1" dirty="0">
              <a:solidFill>
                <a:schemeClr val="accent1">
                  <a:lumMod val="75000"/>
                </a:schemeClr>
              </a:solidFill>
              <a:latin typeface="Century Schoolbook" panose="02040604050505020304" pitchFamily="18" charset="0"/>
              <a:ea typeface="+mn-ea"/>
              <a:cs typeface="+mn-cs"/>
            </a:endParaRPr>
          </a:p>
        </p:txBody>
      </p:sp>
      <p:sp>
        <p:nvSpPr>
          <p:cNvPr id="3" name="Content Placeholder 2">
            <a:extLst>
              <a:ext uri="{FF2B5EF4-FFF2-40B4-BE49-F238E27FC236}">
                <a16:creationId xmlns:a16="http://schemas.microsoft.com/office/drawing/2014/main" id="{EB39B433-14A4-D671-359A-7FEDFDD14FE5}"/>
              </a:ext>
            </a:extLst>
          </p:cNvPr>
          <p:cNvSpPr txBox="1">
            <a:spLocks/>
          </p:cNvSpPr>
          <p:nvPr/>
        </p:nvSpPr>
        <p:spPr>
          <a:xfrm>
            <a:off x="314960" y="1503681"/>
            <a:ext cx="9144000" cy="428752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60000"/>
              </a:lnSpc>
            </a:pPr>
            <a:r>
              <a:rPr lang="en-US" sz="2400" dirty="0">
                <a:latin typeface="Times New Roman" panose="02020603050405020304" pitchFamily="18" charset="0"/>
                <a:cs typeface="Times New Roman" panose="02020603050405020304" pitchFamily="18" charset="0"/>
              </a:rPr>
              <a:t>Vehicle detection covers the area of security and artificial intelligence which makes it more interesting when working with large image set. Python and machine learning algorithm made it easy for the scientist and programmers to easily identify the object of any kind of type with the usage of ml models.</a:t>
            </a:r>
          </a:p>
          <a:p>
            <a:pPr algn="just">
              <a:lnSpc>
                <a:spcPct val="160000"/>
              </a:lnSpc>
            </a:pPr>
            <a:r>
              <a:rPr lang="en-US" sz="2400" dirty="0">
                <a:latin typeface="Times New Roman" panose="02020603050405020304" pitchFamily="18" charset="0"/>
                <a:cs typeface="Times New Roman" panose="02020603050405020304" pitchFamily="18" charset="0"/>
              </a:rPr>
              <a:t> The research question of this project is that the detection of vehicles and non -vehicles from the normal traffic  and to identify  the behavior of the algorithm.</a:t>
            </a:r>
          </a:p>
        </p:txBody>
      </p:sp>
    </p:spTree>
    <p:extLst>
      <p:ext uri="{BB962C8B-B14F-4D97-AF65-F5344CB8AC3E}">
        <p14:creationId xmlns:p14="http://schemas.microsoft.com/office/powerpoint/2010/main" val="785906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CDE7-C50E-DDEE-5279-D4EB658A9000}"/>
              </a:ext>
            </a:extLst>
          </p:cNvPr>
          <p:cNvSpPr txBox="1">
            <a:spLocks/>
          </p:cNvSpPr>
          <p:nvPr/>
        </p:nvSpPr>
        <p:spPr>
          <a:xfrm>
            <a:off x="406401" y="528001"/>
            <a:ext cx="8686799" cy="108744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lumMod val="75000"/>
                  </a:schemeClr>
                </a:solidFill>
                <a:latin typeface="Century Schoolbook" panose="02040604050505020304" pitchFamily="18" charset="0"/>
              </a:rPr>
              <a:t>Motivation behind the choice</a:t>
            </a:r>
            <a:endParaRPr lang="en-US" b="1" dirty="0">
              <a:solidFill>
                <a:schemeClr val="accent1">
                  <a:lumMod val="75000"/>
                </a:schemeClr>
              </a:solidFill>
              <a:latin typeface="Century Schoolbook" panose="02040604050505020304" pitchFamily="18" charset="0"/>
            </a:endParaRPr>
          </a:p>
        </p:txBody>
      </p:sp>
      <p:sp>
        <p:nvSpPr>
          <p:cNvPr id="3" name="Content Placeholder 2">
            <a:extLst>
              <a:ext uri="{FF2B5EF4-FFF2-40B4-BE49-F238E27FC236}">
                <a16:creationId xmlns:a16="http://schemas.microsoft.com/office/drawing/2014/main" id="{7C6293C4-2FB1-F19D-1F10-7A8D50C97E0A}"/>
              </a:ext>
            </a:extLst>
          </p:cNvPr>
          <p:cNvSpPr txBox="1">
            <a:spLocks/>
          </p:cNvSpPr>
          <p:nvPr/>
        </p:nvSpPr>
        <p:spPr>
          <a:xfrm>
            <a:off x="406401" y="1574800"/>
            <a:ext cx="9133839" cy="542761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40000"/>
              </a:lnSpc>
            </a:pPr>
            <a:r>
              <a:rPr lang="en-US" sz="2400" dirty="0">
                <a:latin typeface="Times New Roman" panose="02020603050405020304" pitchFamily="18" charset="0"/>
                <a:cs typeface="Times New Roman" panose="02020603050405020304" pitchFamily="18" charset="0"/>
              </a:rPr>
              <a:t>Machine learning algorithms and AI provides benefits to the organization and different companies working on a large scale. There is a big gap between the technology and daily matters of life like cars are going in a queue from a motorway or highway .</a:t>
            </a:r>
          </a:p>
          <a:p>
            <a:pPr algn="just">
              <a:lnSpc>
                <a:spcPct val="140000"/>
              </a:lnSpc>
            </a:pPr>
            <a:r>
              <a:rPr lang="en-US" sz="2400" dirty="0">
                <a:latin typeface="Times New Roman" panose="02020603050405020304" pitchFamily="18" charset="0"/>
                <a:cs typeface="Times New Roman" panose="02020603050405020304" pitchFamily="18" charset="0"/>
              </a:rPr>
              <a:t>The traffic security might be searching for any specific car involved in any crime these sort or researches and automated work can provide benefit . The reason for choosing such topic is to spread the applications of deep learning among the common people irrespective of their educational background.</a:t>
            </a:r>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53398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1BD4-6BB5-77BF-B48A-998F60671C4E}"/>
              </a:ext>
            </a:extLst>
          </p:cNvPr>
          <p:cNvSpPr txBox="1">
            <a:spLocks/>
          </p:cNvSpPr>
          <p:nvPr/>
        </p:nvSpPr>
        <p:spPr>
          <a:xfrm>
            <a:off x="284480" y="477520"/>
            <a:ext cx="9296399" cy="73152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75000"/>
                  </a:schemeClr>
                </a:solidFill>
                <a:latin typeface="Century Schoolbook" panose="02040604050505020304" pitchFamily="18" charset="0"/>
              </a:rPr>
              <a:t>   Literature Review</a:t>
            </a:r>
            <a:endParaRPr lang="en-US" dirty="0"/>
          </a:p>
        </p:txBody>
      </p:sp>
      <p:sp>
        <p:nvSpPr>
          <p:cNvPr id="3" name="Content Placeholder 2">
            <a:extLst>
              <a:ext uri="{FF2B5EF4-FFF2-40B4-BE49-F238E27FC236}">
                <a16:creationId xmlns:a16="http://schemas.microsoft.com/office/drawing/2014/main" id="{749E4D8A-E45B-08E7-CF1B-49F89833CED1}"/>
              </a:ext>
            </a:extLst>
          </p:cNvPr>
          <p:cNvSpPr txBox="1">
            <a:spLocks/>
          </p:cNvSpPr>
          <p:nvPr/>
        </p:nvSpPr>
        <p:spPr>
          <a:xfrm>
            <a:off x="284481" y="1087120"/>
            <a:ext cx="9296399" cy="5770880"/>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60000"/>
              </a:lnSpc>
            </a:pPr>
            <a:r>
              <a:rPr lang="en-US" sz="2400" dirty="0">
                <a:latin typeface="Times New Roman" panose="02020603050405020304" pitchFamily="18" charset="0"/>
                <a:cs typeface="Times New Roman" panose="02020603050405020304" pitchFamily="18" charset="0"/>
              </a:rPr>
              <a:t>The researchers have used  deep learning CNN model detection to perform feature detection. Model training has been done on the vehicle dataset using faster R-CNN and R-CNN,  by putting the trained vehicle detector to the test on the testing data, it also seeks best results for vehicle detection. </a:t>
            </a:r>
          </a:p>
          <a:p>
            <a:pPr algn="just">
              <a:lnSpc>
                <a:spcPct val="160000"/>
              </a:lnSpc>
            </a:pPr>
            <a:r>
              <a:rPr lang="en-US" sz="2400" dirty="0">
                <a:latin typeface="Times New Roman" panose="02020603050405020304" pitchFamily="18" charset="0"/>
                <a:cs typeface="Times New Roman" panose="02020603050405020304" pitchFamily="18" charset="0"/>
              </a:rPr>
              <a:t>Additionally,  the results from these methodologies are contrasted with those from experimental analysis. With the model conclusion it has been observed that the faster r-</a:t>
            </a:r>
            <a:r>
              <a:rPr lang="en-US" sz="2400" dirty="0" err="1">
                <a:latin typeface="Times New Roman" panose="02020603050405020304" pitchFamily="18" charset="0"/>
                <a:cs typeface="Times New Roman" panose="02020603050405020304" pitchFamily="18" charset="0"/>
              </a:rPr>
              <a:t>cnn</a:t>
            </a:r>
            <a:r>
              <a:rPr lang="en-US" sz="2400" dirty="0">
                <a:latin typeface="Times New Roman" panose="02020603050405020304" pitchFamily="18" charset="0"/>
                <a:cs typeface="Times New Roman" panose="02020603050405020304" pitchFamily="18" charset="0"/>
              </a:rPr>
              <a:t> tends to perform better than the other discussed model. </a:t>
            </a:r>
          </a:p>
          <a:p>
            <a:pPr algn="just">
              <a:lnSpc>
                <a:spcPct val="160000"/>
              </a:lnSpc>
            </a:pPr>
            <a:r>
              <a:rPr lang="en-US" sz="2400" dirty="0">
                <a:latin typeface="Times New Roman" panose="02020603050405020304" pitchFamily="18" charset="0"/>
                <a:cs typeface="Times New Roman" panose="02020603050405020304" pitchFamily="18" charset="0"/>
              </a:rPr>
              <a:t>The limitations of such approaches often make these models slow as the dataset as it is not based on numerical or strings datatypes but of images and videos which often slow down the speed of such models.</a:t>
            </a:r>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364562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57E9-45D7-6F36-33E8-EB4FC9381E96}"/>
              </a:ext>
            </a:extLst>
          </p:cNvPr>
          <p:cNvSpPr txBox="1">
            <a:spLocks/>
          </p:cNvSpPr>
          <p:nvPr/>
        </p:nvSpPr>
        <p:spPr>
          <a:xfrm>
            <a:off x="335281" y="435958"/>
            <a:ext cx="8971279" cy="561702"/>
          </a:xfrm>
          <a:prstGeom prst="rect">
            <a:avLst/>
          </a:prstGeom>
        </p:spPr>
        <p:txBody>
          <a:bodyPr>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75000"/>
                  </a:schemeClr>
                </a:solidFill>
                <a:latin typeface="Century Schoolbook" panose="02040604050505020304" pitchFamily="18" charset="0"/>
              </a:rPr>
              <a:t>  Methodology</a:t>
            </a:r>
          </a:p>
        </p:txBody>
      </p:sp>
      <p:sp>
        <p:nvSpPr>
          <p:cNvPr id="3" name="Content Placeholder 2">
            <a:extLst>
              <a:ext uri="{FF2B5EF4-FFF2-40B4-BE49-F238E27FC236}">
                <a16:creationId xmlns:a16="http://schemas.microsoft.com/office/drawing/2014/main" id="{3B9E6D44-C74D-1FBB-37AC-E593DBC95DAB}"/>
              </a:ext>
            </a:extLst>
          </p:cNvPr>
          <p:cNvSpPr txBox="1">
            <a:spLocks/>
          </p:cNvSpPr>
          <p:nvPr/>
        </p:nvSpPr>
        <p:spPr>
          <a:xfrm>
            <a:off x="335281" y="1198880"/>
            <a:ext cx="9408159" cy="5344160"/>
          </a:xfrm>
          <a:prstGeom prst="rect">
            <a:avLst/>
          </a:prstGeom>
        </p:spPr>
        <p:txBody>
          <a:bodyPr>
            <a:normAutofit fontScale="4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80000"/>
              </a:lnSpc>
            </a:pPr>
            <a:r>
              <a:rPr lang="en-US" sz="5100" b="1" dirty="0">
                <a:latin typeface="Times New Roman" panose="02020603050405020304" pitchFamily="18" charset="0"/>
                <a:cs typeface="Times New Roman" panose="02020603050405020304" pitchFamily="18" charset="0"/>
              </a:rPr>
              <a:t>Dataset description</a:t>
            </a:r>
            <a:r>
              <a:rPr lang="en-US" sz="5100" dirty="0">
                <a:latin typeface="Times New Roman" panose="02020603050405020304" pitchFamily="18" charset="0"/>
                <a:cs typeface="Times New Roman" panose="02020603050405020304" pitchFamily="18" charset="0"/>
              </a:rPr>
              <a:t>:  The image collections dataset which was divided into two categories one is of non vehicle and other for vehicle. All the traffic which includes different kinds of cars and other vehicle contains car in them while non vehicle data contains some blur images and empty roads. The Datasets which used in this project are COCO datasets.</a:t>
            </a:r>
          </a:p>
          <a:p>
            <a:pPr algn="just">
              <a:lnSpc>
                <a:spcPct val="180000"/>
              </a:lnSpc>
            </a:pPr>
            <a:r>
              <a:rPr lang="en-US" sz="5100" dirty="0">
                <a:latin typeface="Times New Roman" panose="02020603050405020304" pitchFamily="18" charset="0"/>
                <a:cs typeface="Times New Roman" panose="02020603050405020304" pitchFamily="18" charset="0"/>
              </a:rPr>
              <a:t> </a:t>
            </a:r>
            <a:r>
              <a:rPr lang="en-US" sz="5100" b="1" dirty="0">
                <a:latin typeface="Times New Roman" panose="02020603050405020304" pitchFamily="18" charset="0"/>
                <a:cs typeface="Times New Roman" panose="02020603050405020304" pitchFamily="18" charset="0"/>
              </a:rPr>
              <a:t>Model Training</a:t>
            </a:r>
            <a:r>
              <a:rPr lang="en-US" sz="5100" dirty="0">
                <a:latin typeface="Times New Roman" panose="02020603050405020304" pitchFamily="18" charset="0"/>
                <a:cs typeface="Times New Roman" panose="02020603050405020304" pitchFamily="18" charset="0"/>
              </a:rPr>
              <a:t>: The initials before fitting the parameters dataset was divided into the ratio of 70/30 for train-test split. Both the vehicle and non vehicle are separately </a:t>
            </a:r>
            <a:r>
              <a:rPr lang="en-US" sz="5100" dirty="0" err="1">
                <a:latin typeface="Times New Roman" panose="02020603050405020304" pitchFamily="18" charset="0"/>
                <a:cs typeface="Times New Roman" panose="02020603050405020304" pitchFamily="18" charset="0"/>
              </a:rPr>
              <a:t>splitted</a:t>
            </a:r>
            <a:r>
              <a:rPr lang="en-US" sz="5100" dirty="0">
                <a:latin typeface="Times New Roman" panose="02020603050405020304" pitchFamily="18" charset="0"/>
                <a:cs typeface="Times New Roman" panose="02020603050405020304" pitchFamily="18" charset="0"/>
              </a:rPr>
              <a:t>. Target image for the model was 250 and using the tensor flow libraries further parameters are set.</a:t>
            </a:r>
          </a:p>
          <a:p>
            <a:endParaRPr lang="en-US" sz="2200" dirty="0">
              <a:cs typeface="Calibri"/>
            </a:endParaRPr>
          </a:p>
          <a:p>
            <a:endParaRPr lang="en-US" sz="2200" dirty="0">
              <a:cs typeface="Calibri"/>
            </a:endParaRPr>
          </a:p>
          <a:p>
            <a:pPr marL="0" indent="0">
              <a:buFont typeface="Wingdings 3" charset="2"/>
              <a:buNone/>
            </a:pPr>
            <a:endParaRPr lang="en-US" dirty="0"/>
          </a:p>
        </p:txBody>
      </p:sp>
      <p:sp>
        <p:nvSpPr>
          <p:cNvPr id="4" name="Slide Number Placeholder 5">
            <a:extLst>
              <a:ext uri="{FF2B5EF4-FFF2-40B4-BE49-F238E27FC236}">
                <a16:creationId xmlns:a16="http://schemas.microsoft.com/office/drawing/2014/main" id="{DD4FDB96-9004-B517-B7E5-FE0740BAE062}"/>
              </a:ext>
            </a:extLst>
          </p:cNvPr>
          <p:cNvSpPr>
            <a:spLocks noGrp="1"/>
          </p:cNvSpPr>
          <p:nvPr>
            <p:ph type="sldNum" sz="quarter" idx="12"/>
          </p:nvPr>
        </p:nvSpPr>
        <p:spPr>
          <a:xfrm>
            <a:off x="10888644" y="5895582"/>
            <a:ext cx="493544" cy="320416"/>
          </a:xfrm>
        </p:spPr>
        <p:txBody>
          <a:bodyPr/>
          <a:lstStyle/>
          <a:p>
            <a:fld id="{81D2C36F-4504-47C0-B82F-A167342A2754}" type="slidenum">
              <a:rPr lang="en-US" smtClean="0"/>
              <a:t>6</a:t>
            </a:fld>
            <a:endParaRPr lang="en-US" dirty="0"/>
          </a:p>
        </p:txBody>
      </p:sp>
      <p:pic>
        <p:nvPicPr>
          <p:cNvPr id="5" name="Audio 4">
            <a:hlinkClick r:id="" action="ppaction://media"/>
            <a:extLst>
              <a:ext uri="{FF2B5EF4-FFF2-40B4-BE49-F238E27FC236}">
                <a16:creationId xmlns:a16="http://schemas.microsoft.com/office/drawing/2014/main" id="{0E5A158C-6970-C4B4-D32C-FA3C4ABEEF0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86591" y="6330866"/>
            <a:ext cx="363911" cy="356637"/>
          </a:xfrm>
          <a:prstGeom prst="rect">
            <a:avLst/>
          </a:prstGeom>
        </p:spPr>
      </p:pic>
    </p:spTree>
    <p:extLst>
      <p:ext uri="{BB962C8B-B14F-4D97-AF65-F5344CB8AC3E}">
        <p14:creationId xmlns:p14="http://schemas.microsoft.com/office/powerpoint/2010/main" val="60429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54EC-9918-C6A9-D6EE-18445261D4F8}"/>
              </a:ext>
            </a:extLst>
          </p:cNvPr>
          <p:cNvSpPr txBox="1">
            <a:spLocks/>
          </p:cNvSpPr>
          <p:nvPr/>
        </p:nvSpPr>
        <p:spPr>
          <a:xfrm>
            <a:off x="440713" y="685801"/>
            <a:ext cx="4954247" cy="101092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lumMod val="75000"/>
                  </a:schemeClr>
                </a:solidFill>
                <a:latin typeface="Century Schoolbook" panose="02040604050505020304" pitchFamily="18" charset="0"/>
              </a:rPr>
              <a:t>Methodology</a:t>
            </a:r>
            <a:endParaRPr lang="en-US" dirty="0"/>
          </a:p>
        </p:txBody>
      </p:sp>
      <p:sp>
        <p:nvSpPr>
          <p:cNvPr id="3" name="Content Placeholder 2">
            <a:extLst>
              <a:ext uri="{FF2B5EF4-FFF2-40B4-BE49-F238E27FC236}">
                <a16:creationId xmlns:a16="http://schemas.microsoft.com/office/drawing/2014/main" id="{A2DB7949-5F43-4B0D-B25E-100965426273}"/>
              </a:ext>
            </a:extLst>
          </p:cNvPr>
          <p:cNvSpPr txBox="1">
            <a:spLocks/>
          </p:cNvSpPr>
          <p:nvPr/>
        </p:nvSpPr>
        <p:spPr>
          <a:xfrm>
            <a:off x="440713" y="1554480"/>
            <a:ext cx="9424647" cy="4693920"/>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70000"/>
              </a:lnSpc>
            </a:pPr>
            <a:r>
              <a:rPr lang="en-US" sz="2200" b="1" dirty="0">
                <a:latin typeface="Times New Roman" panose="02020603050405020304" pitchFamily="18" charset="0"/>
                <a:cs typeface="Times New Roman" panose="02020603050405020304" pitchFamily="18" charset="0"/>
              </a:rPr>
              <a:t>Model selection</a:t>
            </a:r>
            <a:r>
              <a:rPr lang="en-US" sz="2200" dirty="0">
                <a:latin typeface="Times New Roman" panose="02020603050405020304" pitchFamily="18" charset="0"/>
                <a:cs typeface="Times New Roman" panose="02020603050405020304" pitchFamily="18" charset="0"/>
              </a:rPr>
              <a:t>: Convolutional neural network (</a:t>
            </a:r>
            <a:r>
              <a:rPr lang="en-US" sz="2200" dirty="0" err="1">
                <a:latin typeface="Times New Roman" panose="02020603050405020304" pitchFamily="18" charset="0"/>
                <a:cs typeface="Times New Roman" panose="02020603050405020304" pitchFamily="18" charset="0"/>
              </a:rPr>
              <a:t>cnn</a:t>
            </a:r>
            <a:r>
              <a:rPr lang="en-US" sz="2200" dirty="0">
                <a:latin typeface="Times New Roman" panose="02020603050405020304" pitchFamily="18" charset="0"/>
                <a:cs typeface="Times New Roman" panose="02020603050405020304" pitchFamily="18" charset="0"/>
              </a:rPr>
              <a:t>) has been chosen and fitted with several parameters like </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 which is an activating parameter, it returns 0 if  it is negative and  returns random value if  it is positive.</a:t>
            </a:r>
          </a:p>
          <a:p>
            <a:pPr algn="just">
              <a:lnSpc>
                <a:spcPct val="170000"/>
              </a:lnSpc>
            </a:pPr>
            <a:r>
              <a:rPr lang="en-US" sz="2200" dirty="0">
                <a:latin typeface="Times New Roman" panose="02020603050405020304" pitchFamily="18" charset="0"/>
                <a:cs typeface="Times New Roman" panose="02020603050405020304" pitchFamily="18" charset="0"/>
              </a:rPr>
              <a:t> The deep layers which is connected to its preceding one with neurons have been activated using the sigmoid function which shows the non-linear relationships.</a:t>
            </a:r>
          </a:p>
          <a:p>
            <a:pPr algn="just">
              <a:lnSpc>
                <a:spcPct val="170000"/>
              </a:lnSpc>
            </a:pPr>
            <a:r>
              <a:rPr lang="en-US" sz="2200" dirty="0">
                <a:latin typeface="Times New Roman" panose="02020603050405020304" pitchFamily="18" charset="0"/>
                <a:cs typeface="Times New Roman" panose="02020603050405020304" pitchFamily="18" charset="0"/>
              </a:rPr>
              <a:t> Early stopping parameter has been used to avoid the over fitting of the variables and to improve the fitting with each iteration.</a:t>
            </a:r>
          </a:p>
          <a:p>
            <a:endParaRPr lang="en-US" dirty="0"/>
          </a:p>
        </p:txBody>
      </p:sp>
      <p:sp>
        <p:nvSpPr>
          <p:cNvPr id="4" name="Slide Number Placeholder 5">
            <a:extLst>
              <a:ext uri="{FF2B5EF4-FFF2-40B4-BE49-F238E27FC236}">
                <a16:creationId xmlns:a16="http://schemas.microsoft.com/office/drawing/2014/main" id="{D2F2AE3A-AA7C-1AC2-E29C-745D19BFE15E}"/>
              </a:ext>
            </a:extLst>
          </p:cNvPr>
          <p:cNvSpPr>
            <a:spLocks noGrp="1"/>
          </p:cNvSpPr>
          <p:nvPr>
            <p:ph type="sldNum" sz="quarter" idx="12"/>
          </p:nvPr>
        </p:nvSpPr>
        <p:spPr>
          <a:xfrm>
            <a:off x="10894444" y="5867131"/>
            <a:ext cx="608579" cy="365125"/>
          </a:xfrm>
        </p:spPr>
        <p:txBody>
          <a:bodyPr/>
          <a:lstStyle/>
          <a:p>
            <a:fld id="{81D2C36F-4504-47C0-B82F-A167342A2754}" type="slidenum">
              <a:rPr lang="en-US" smtClean="0"/>
              <a:t>7</a:t>
            </a:fld>
            <a:endParaRPr lang="en-US"/>
          </a:p>
        </p:txBody>
      </p:sp>
    </p:spTree>
    <p:extLst>
      <p:ext uri="{BB962C8B-B14F-4D97-AF65-F5344CB8AC3E}">
        <p14:creationId xmlns:p14="http://schemas.microsoft.com/office/powerpoint/2010/main" val="291136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BCA2-5F5E-3707-CDB5-8610CADC9AD0}"/>
              </a:ext>
            </a:extLst>
          </p:cNvPr>
          <p:cNvSpPr txBox="1">
            <a:spLocks/>
          </p:cNvSpPr>
          <p:nvPr/>
        </p:nvSpPr>
        <p:spPr>
          <a:xfrm>
            <a:off x="866924" y="334410"/>
            <a:ext cx="3529880" cy="884791"/>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1">
                    <a:lumMod val="75000"/>
                  </a:schemeClr>
                </a:solidFill>
                <a:latin typeface="Century Schoolbook" panose="02040604050505020304" pitchFamily="18" charset="0"/>
              </a:rPr>
              <a:t>Code</a:t>
            </a:r>
            <a:endParaRPr lang="en-US" dirty="0"/>
          </a:p>
        </p:txBody>
      </p:sp>
      <p:pic>
        <p:nvPicPr>
          <p:cNvPr id="3" name="Picture 2">
            <a:extLst>
              <a:ext uri="{FF2B5EF4-FFF2-40B4-BE49-F238E27FC236}">
                <a16:creationId xmlns:a16="http://schemas.microsoft.com/office/drawing/2014/main" id="{5EAC3575-F9E1-7E9C-C269-21D5880D9BF2}"/>
              </a:ext>
            </a:extLst>
          </p:cNvPr>
          <p:cNvPicPr>
            <a:picLocks noChangeAspect="1"/>
          </p:cNvPicPr>
          <p:nvPr/>
        </p:nvPicPr>
        <p:blipFill>
          <a:blip r:embed="rId2"/>
          <a:stretch>
            <a:fillRect/>
          </a:stretch>
        </p:blipFill>
        <p:spPr>
          <a:xfrm>
            <a:off x="1158241" y="985520"/>
            <a:ext cx="4378960" cy="5293360"/>
          </a:xfrm>
          <a:prstGeom prst="rect">
            <a:avLst/>
          </a:prstGeom>
        </p:spPr>
      </p:pic>
      <p:pic>
        <p:nvPicPr>
          <p:cNvPr id="4" name="Picture 3">
            <a:extLst>
              <a:ext uri="{FF2B5EF4-FFF2-40B4-BE49-F238E27FC236}">
                <a16:creationId xmlns:a16="http://schemas.microsoft.com/office/drawing/2014/main" id="{2FD84E3E-8C8B-C2FB-FBA0-CD47E423965A}"/>
              </a:ext>
            </a:extLst>
          </p:cNvPr>
          <p:cNvPicPr>
            <a:picLocks noChangeAspect="1"/>
          </p:cNvPicPr>
          <p:nvPr/>
        </p:nvPicPr>
        <p:blipFill>
          <a:blip r:embed="rId3"/>
          <a:stretch>
            <a:fillRect/>
          </a:stretch>
        </p:blipFill>
        <p:spPr>
          <a:xfrm>
            <a:off x="5978199" y="985520"/>
            <a:ext cx="4960914" cy="5293360"/>
          </a:xfrm>
          <a:prstGeom prst="rect">
            <a:avLst/>
          </a:prstGeom>
        </p:spPr>
      </p:pic>
      <p:sp>
        <p:nvSpPr>
          <p:cNvPr id="5" name="TextBox 4">
            <a:extLst>
              <a:ext uri="{FF2B5EF4-FFF2-40B4-BE49-F238E27FC236}">
                <a16:creationId xmlns:a16="http://schemas.microsoft.com/office/drawing/2014/main" id="{9E821E4C-4C07-E196-ED13-2202D85C8798}"/>
              </a:ext>
            </a:extLst>
          </p:cNvPr>
          <p:cNvSpPr txBox="1"/>
          <p:nvPr/>
        </p:nvSpPr>
        <p:spPr>
          <a:xfrm>
            <a:off x="2032000" y="6278880"/>
            <a:ext cx="3037839" cy="369332"/>
          </a:xfrm>
          <a:prstGeom prst="rect">
            <a:avLst/>
          </a:prstGeom>
          <a:noFill/>
        </p:spPr>
        <p:txBody>
          <a:bodyPr wrap="square" rtlCol="0">
            <a:spAutoFit/>
          </a:bodyPr>
          <a:lstStyle/>
          <a:p>
            <a:r>
              <a:rPr lang="en-US" dirty="0"/>
              <a:t>Importing dependencies </a:t>
            </a:r>
          </a:p>
        </p:txBody>
      </p:sp>
      <p:sp>
        <p:nvSpPr>
          <p:cNvPr id="6" name="TextBox 5">
            <a:extLst>
              <a:ext uri="{FF2B5EF4-FFF2-40B4-BE49-F238E27FC236}">
                <a16:creationId xmlns:a16="http://schemas.microsoft.com/office/drawing/2014/main" id="{B31B728E-8248-F527-778F-4194B2857C61}"/>
              </a:ext>
            </a:extLst>
          </p:cNvPr>
          <p:cNvSpPr txBox="1"/>
          <p:nvPr/>
        </p:nvSpPr>
        <p:spPr>
          <a:xfrm>
            <a:off x="6553200" y="6327852"/>
            <a:ext cx="3992880" cy="369332"/>
          </a:xfrm>
          <a:prstGeom prst="rect">
            <a:avLst/>
          </a:prstGeom>
          <a:noFill/>
        </p:spPr>
        <p:txBody>
          <a:bodyPr wrap="square" rtlCol="0">
            <a:spAutoFit/>
          </a:bodyPr>
          <a:lstStyle/>
          <a:p>
            <a:r>
              <a:rPr lang="en-US" dirty="0"/>
              <a:t>Finding images in the directories </a:t>
            </a:r>
          </a:p>
        </p:txBody>
      </p:sp>
    </p:spTree>
    <p:extLst>
      <p:ext uri="{BB962C8B-B14F-4D97-AF65-F5344CB8AC3E}">
        <p14:creationId xmlns:p14="http://schemas.microsoft.com/office/powerpoint/2010/main" val="127189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7A93666-95CD-124C-A61C-440EE326E163}"/>
              </a:ext>
            </a:extLst>
          </p:cNvPr>
          <p:cNvPicPr>
            <a:picLocks noChangeAspect="1"/>
          </p:cNvPicPr>
          <p:nvPr/>
        </p:nvPicPr>
        <p:blipFill>
          <a:blip r:embed="rId2"/>
          <a:stretch>
            <a:fillRect/>
          </a:stretch>
        </p:blipFill>
        <p:spPr>
          <a:xfrm>
            <a:off x="335280" y="924560"/>
            <a:ext cx="5760720" cy="5029200"/>
          </a:xfrm>
          <a:prstGeom prst="rect">
            <a:avLst/>
          </a:prstGeom>
        </p:spPr>
      </p:pic>
      <p:pic>
        <p:nvPicPr>
          <p:cNvPr id="17" name="Picture 16">
            <a:extLst>
              <a:ext uri="{FF2B5EF4-FFF2-40B4-BE49-F238E27FC236}">
                <a16:creationId xmlns:a16="http://schemas.microsoft.com/office/drawing/2014/main" id="{7D954E29-307D-39F7-FA1F-00EAEF4E20C3}"/>
              </a:ext>
            </a:extLst>
          </p:cNvPr>
          <p:cNvPicPr>
            <a:picLocks noChangeAspect="1"/>
          </p:cNvPicPr>
          <p:nvPr/>
        </p:nvPicPr>
        <p:blipFill>
          <a:blip r:embed="rId3"/>
          <a:stretch>
            <a:fillRect/>
          </a:stretch>
        </p:blipFill>
        <p:spPr>
          <a:xfrm>
            <a:off x="6329680" y="924560"/>
            <a:ext cx="4135120" cy="5019039"/>
          </a:xfrm>
          <a:prstGeom prst="rect">
            <a:avLst/>
          </a:prstGeom>
        </p:spPr>
      </p:pic>
      <p:sp>
        <p:nvSpPr>
          <p:cNvPr id="18" name="TextBox 17">
            <a:extLst>
              <a:ext uri="{FF2B5EF4-FFF2-40B4-BE49-F238E27FC236}">
                <a16:creationId xmlns:a16="http://schemas.microsoft.com/office/drawing/2014/main" id="{E17D1E5A-A026-2E35-428C-1A7955C76079}"/>
              </a:ext>
            </a:extLst>
          </p:cNvPr>
          <p:cNvSpPr txBox="1"/>
          <p:nvPr/>
        </p:nvSpPr>
        <p:spPr>
          <a:xfrm>
            <a:off x="3169921" y="6136640"/>
            <a:ext cx="2532236" cy="646331"/>
          </a:xfrm>
          <a:prstGeom prst="rect">
            <a:avLst/>
          </a:prstGeom>
          <a:noFill/>
        </p:spPr>
        <p:txBody>
          <a:bodyPr wrap="square" rtlCol="0">
            <a:spAutoFit/>
          </a:bodyPr>
          <a:lstStyle/>
          <a:p>
            <a:r>
              <a:rPr lang="en-US" dirty="0"/>
              <a:t>Convolutional Neural Network CNN </a:t>
            </a:r>
          </a:p>
        </p:txBody>
      </p:sp>
      <p:sp>
        <p:nvSpPr>
          <p:cNvPr id="19" name="TextBox 18">
            <a:extLst>
              <a:ext uri="{FF2B5EF4-FFF2-40B4-BE49-F238E27FC236}">
                <a16:creationId xmlns:a16="http://schemas.microsoft.com/office/drawing/2014/main" id="{F02CD9AE-984D-73D0-FB1F-3DE2C5546FA2}"/>
              </a:ext>
            </a:extLst>
          </p:cNvPr>
          <p:cNvSpPr txBox="1"/>
          <p:nvPr/>
        </p:nvSpPr>
        <p:spPr>
          <a:xfrm>
            <a:off x="8019323" y="6136639"/>
            <a:ext cx="1879600" cy="646331"/>
          </a:xfrm>
          <a:prstGeom prst="rect">
            <a:avLst/>
          </a:prstGeom>
          <a:noFill/>
        </p:spPr>
        <p:txBody>
          <a:bodyPr wrap="square" rtlCol="0">
            <a:spAutoFit/>
          </a:bodyPr>
          <a:lstStyle/>
          <a:p>
            <a:r>
              <a:rPr lang="en-US" dirty="0"/>
              <a:t>Training the model </a:t>
            </a:r>
          </a:p>
        </p:txBody>
      </p:sp>
    </p:spTree>
    <p:extLst>
      <p:ext uri="{BB962C8B-B14F-4D97-AF65-F5344CB8AC3E}">
        <p14:creationId xmlns:p14="http://schemas.microsoft.com/office/powerpoint/2010/main" val="3412684216"/>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947</Words>
  <Application>Microsoft Office PowerPoint</Application>
  <PresentationFormat>Widescreen</PresentationFormat>
  <Paragraphs>56</Paragraphs>
  <Slides>16</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Century Schoolbook</vt:lpstr>
      <vt:lpstr>Georgia</vt:lpstr>
      <vt:lpstr>Times New Roman</vt:lpstr>
      <vt:lpstr>Trebuchet MS</vt:lpstr>
      <vt:lpstr>Wingdings 3</vt:lpstr>
      <vt:lpstr>Facet</vt:lpstr>
      <vt:lpstr> University of New Haven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University of New Haven </dc:title>
  <dc:creator>Sindhuja Ganji</dc:creator>
  <cp:lastModifiedBy>Sindhuja Ganji</cp:lastModifiedBy>
  <cp:revision>1</cp:revision>
  <dcterms:created xsi:type="dcterms:W3CDTF">2022-12-05T00:23:02Z</dcterms:created>
  <dcterms:modified xsi:type="dcterms:W3CDTF">2022-12-05T00:55:21Z</dcterms:modified>
</cp:coreProperties>
</file>