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sz="3300" lang="en-US" smtClean="0"/>
              <a:t>Click to edit Master title style</a:t>
            </a:r>
            <a:endParaRPr sz="330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sz="2400" lang="en-US" smtClean="0"/>
              <a:t>Click to edit Master subtitle style</a:t>
            </a:r>
            <a:endParaRPr sz="240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sz="3300" lang="en-US" smtClean="0"/>
              <a:t>Click to edit Master title style</a:t>
            </a:r>
            <a:endParaRPr sz="3300" lang="en-US"/>
          </a:p>
        </p:txBody>
      </p:sp>
      <p:sp>
        <p:nvSpPr>
          <p:cNvPr id="104860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sz="2400" lang="en-US" smtClean="0"/>
              <a:t>Click to edit Master text styles</a:t>
            </a:r>
            <a:endParaRPr sz="2400" lang="en-US" smtClean="0"/>
          </a:p>
          <a:p>
            <a:pPr lvl="1"/>
            <a:r>
              <a:rPr sz="2100" lang="en-US" smtClean="0"/>
              <a:t>Second level</a:t>
            </a:r>
            <a:endParaRPr sz="2100" lang="en-US" smtClean="0"/>
          </a:p>
          <a:p>
            <a:pPr lvl="2"/>
            <a:r>
              <a:rPr sz="1800" lang="en-US" smtClean="0"/>
              <a:t>Third level</a:t>
            </a:r>
            <a:endParaRPr sz="1800" lang="en-US" smtClean="0"/>
          </a:p>
          <a:p>
            <a:pPr lvl="3"/>
            <a:r>
              <a:rPr sz="1500" lang="en-US" smtClean="0"/>
              <a:t>Fourth level</a:t>
            </a:r>
            <a:endParaRPr sz="1500" lang="en-US" smtClean="0"/>
          </a:p>
          <a:p>
            <a:pPr lvl="4"/>
            <a:r>
              <a:rPr sz="1500" lang="en-US" smtClean="0"/>
              <a:t>Fifth level</a:t>
            </a:r>
            <a:endParaRPr sz="150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sz="3000" lang="en-US" smtClean="0"/>
              <a:t>Click to edit Master title style</a:t>
            </a:r>
            <a:endParaRPr sz="3000" lang="en-US"/>
          </a:p>
        </p:txBody>
      </p:sp>
      <p:sp>
        <p:nvSpPr>
          <p:cNvPr id="104861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z="1500" lang="en-US" smtClean="0"/>
              <a:t>Click to edit Master text styles</a:t>
            </a:r>
            <a:endParaRPr sz="1500" lang="en-US" smtClean="0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sz="2100" lang="en-US" smtClean="0"/>
              <a:t>Click to edit Master text styles</a:t>
            </a:r>
            <a:endParaRPr sz="2100" lang="en-US" smtClean="0"/>
          </a:p>
          <a:p>
            <a:pPr lvl="1"/>
            <a:r>
              <a:rPr sz="1800" lang="en-US" smtClean="0"/>
              <a:t>Second level</a:t>
            </a:r>
            <a:endParaRPr sz="1800" lang="en-US" smtClean="0"/>
          </a:p>
          <a:p>
            <a:pPr lvl="2"/>
            <a:r>
              <a:rPr sz="1500" lang="en-US" smtClean="0"/>
              <a:t>Third level</a:t>
            </a:r>
            <a:endParaRPr sz="1500" lang="en-US" smtClean="0"/>
          </a:p>
          <a:p>
            <a:pPr lvl="3"/>
            <a:r>
              <a:rPr sz="1350" lang="en-US" smtClean="0"/>
              <a:t>Fourth level</a:t>
            </a:r>
            <a:endParaRPr sz="1350" lang="en-US" smtClean="0"/>
          </a:p>
          <a:p>
            <a:pPr lvl="4"/>
            <a:r>
              <a:rPr sz="1350" lang="en-US" smtClean="0"/>
              <a:t>Fifth level</a:t>
            </a:r>
            <a:endParaRPr sz="1350" lang="en-US"/>
          </a:p>
        </p:txBody>
      </p:sp>
      <p:sp>
        <p:nvSpPr>
          <p:cNvPr id="104862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sz="2100" lang="en-US" smtClean="0"/>
              <a:t>Click to edit Master text styles</a:t>
            </a:r>
            <a:endParaRPr sz="2100" lang="en-US" smtClean="0"/>
          </a:p>
          <a:p>
            <a:pPr lvl="1"/>
            <a:r>
              <a:rPr sz="1800" lang="en-US" smtClean="0"/>
              <a:t>Second level</a:t>
            </a:r>
            <a:endParaRPr sz="1800" lang="en-US" smtClean="0"/>
          </a:p>
          <a:p>
            <a:pPr lvl="2"/>
            <a:r>
              <a:rPr sz="1500" lang="en-US" smtClean="0"/>
              <a:t>Third level</a:t>
            </a:r>
            <a:endParaRPr sz="1500" lang="en-US" smtClean="0"/>
          </a:p>
          <a:p>
            <a:pPr lvl="3"/>
            <a:r>
              <a:rPr sz="1350" lang="en-US" smtClean="0"/>
              <a:t>Fourth level</a:t>
            </a:r>
            <a:endParaRPr sz="1350" lang="en-US" smtClean="0"/>
          </a:p>
          <a:p>
            <a:pPr lvl="4"/>
            <a:r>
              <a:rPr sz="1350" lang="en-US" smtClean="0"/>
              <a:t>Fifth level</a:t>
            </a:r>
            <a:endParaRPr sz="1350" lang="en-US"/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7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sz="1875" lang="en-US" smtClean="0"/>
              <a:t>Click to edit Master text styles</a:t>
            </a:r>
            <a:endParaRPr sz="1875" lang="en-US" smtClean="0"/>
          </a:p>
        </p:txBody>
      </p:sp>
      <p:sp>
        <p:nvSpPr>
          <p:cNvPr id="104863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sz="1800" lang="en-US" smtClean="0"/>
              <a:t>Click to edit Master text styles</a:t>
            </a:r>
            <a:endParaRPr sz="1800" lang="en-US" smtClean="0"/>
          </a:p>
          <a:p>
            <a:pPr lvl="1"/>
            <a:r>
              <a:rPr sz="1500" lang="en-US" smtClean="0"/>
              <a:t>Second level</a:t>
            </a:r>
            <a:endParaRPr sz="1500" lang="en-US" smtClean="0"/>
          </a:p>
          <a:p>
            <a:pPr lvl="2"/>
            <a:r>
              <a:rPr sz="1350" lang="en-US" smtClean="0"/>
              <a:t>Third level</a:t>
            </a:r>
            <a:endParaRPr sz="1350" lang="en-US" smtClean="0"/>
          </a:p>
          <a:p>
            <a:pPr lvl="3"/>
            <a:r>
              <a:rPr sz="1200" lang="en-US" smtClean="0"/>
              <a:t>Fourth level</a:t>
            </a:r>
            <a:endParaRPr sz="1200" lang="en-US" smtClean="0"/>
          </a:p>
          <a:p>
            <a:pPr lvl="4"/>
            <a:r>
              <a:rPr sz="1200" lang="en-US" smtClean="0"/>
              <a:t>Fifth level</a:t>
            </a:r>
            <a:endParaRPr sz="1200" lang="en-US"/>
          </a:p>
        </p:txBody>
      </p:sp>
      <p:sp>
        <p:nvSpPr>
          <p:cNvPr id="104863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4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sz="1875" lang="en-US" smtClean="0"/>
              <a:t>Click to edit Master text styles</a:t>
            </a:r>
            <a:endParaRPr sz="1875" lang="en-US" smtClean="0"/>
          </a:p>
        </p:txBody>
      </p:sp>
      <p:sp>
        <p:nvSpPr>
          <p:cNvPr id="104863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sz="1800" lang="en-US" smtClean="0"/>
              <a:t>Click to edit Master text styles</a:t>
            </a:r>
            <a:endParaRPr sz="1800" lang="en-US" smtClean="0"/>
          </a:p>
          <a:p>
            <a:pPr lvl="1"/>
            <a:r>
              <a:rPr sz="1500" lang="en-US" smtClean="0"/>
              <a:t>Second level</a:t>
            </a:r>
            <a:endParaRPr sz="1500" lang="en-US" smtClean="0"/>
          </a:p>
          <a:p>
            <a:pPr lvl="2"/>
            <a:r>
              <a:rPr sz="1350" lang="en-US" smtClean="0"/>
              <a:t>Third level</a:t>
            </a:r>
            <a:endParaRPr sz="1350" lang="en-US" smtClean="0"/>
          </a:p>
          <a:p>
            <a:pPr lvl="3"/>
            <a:r>
              <a:rPr sz="1200" lang="en-US" smtClean="0"/>
              <a:t>Fourth level</a:t>
            </a:r>
            <a:endParaRPr sz="1200" lang="en-US" smtClean="0"/>
          </a:p>
          <a:p>
            <a:pPr lvl="4"/>
            <a:r>
              <a:rPr sz="1200" lang="en-US" smtClean="0"/>
              <a:t>Fifth level</a:t>
            </a:r>
            <a:endParaRPr sz="1200" lang="en-US"/>
          </a:p>
        </p:txBody>
      </p:sp>
      <p:sp>
        <p:nvSpPr>
          <p:cNvPr id="104863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sz="1500" lang="en-US" smtClean="0"/>
              <a:t>Click to edit Master title style</a:t>
            </a:r>
            <a:endParaRPr sz="1500" lang="en-US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z="2400" lang="en-US" smtClean="0"/>
              <a:t>Click to edit Master text styles</a:t>
            </a:r>
            <a:endParaRPr sz="2400" lang="en-US" smtClean="0"/>
          </a:p>
          <a:p>
            <a:pPr lvl="1"/>
            <a:r>
              <a:rPr sz="2100" lang="en-US" smtClean="0"/>
              <a:t>Second level</a:t>
            </a:r>
            <a:endParaRPr sz="2100" lang="en-US" smtClean="0"/>
          </a:p>
          <a:p>
            <a:pPr lvl="2"/>
            <a:r>
              <a:rPr sz="1800" lang="en-US" smtClean="0"/>
              <a:t>Third level</a:t>
            </a:r>
            <a:endParaRPr sz="1800" lang="en-US" smtClean="0"/>
          </a:p>
          <a:p>
            <a:pPr lvl="3"/>
            <a:r>
              <a:rPr sz="1500" lang="en-US" smtClean="0"/>
              <a:t>Fourth level</a:t>
            </a:r>
            <a:endParaRPr sz="1500" lang="en-US" smtClean="0"/>
          </a:p>
          <a:p>
            <a:pPr lvl="4"/>
            <a:r>
              <a:rPr sz="1500" lang="en-US" smtClean="0"/>
              <a:t>Fifth level</a:t>
            </a:r>
            <a:endParaRPr sz="1500" lang="en-US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sz="1050" lang="en-US" smtClean="0"/>
              <a:t>Click to edit Master text styles</a:t>
            </a:r>
            <a:endParaRPr sz="1050" lang="en-US" smtClean="0"/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sz="1500" lang="en-US" smtClean="0"/>
              <a:t>Click to edit Master title style</a:t>
            </a:r>
            <a:endParaRPr sz="1500" lang="en-US"/>
          </a:p>
        </p:txBody>
      </p:sp>
      <p:sp>
        <p:nvSpPr>
          <p:cNvPr id="1048607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sz="1050" lang="en-US" smtClean="0"/>
              <a:t>Click to edit Master text styles</a:t>
            </a:r>
            <a:endParaRPr sz="1050" lang="en-US" smtClean="0"/>
          </a:p>
        </p:txBody>
      </p:sp>
      <p:sp>
        <p:nvSpPr>
          <p:cNvPr id="10486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sz="3300" lang="en-US" smtClean="0"/>
              <a:t>Click to edit Master title style</a:t>
            </a:r>
            <a:endParaRPr sz="330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sz="2400" lang="en-US" smtClean="0"/>
              <a:t>Click to edit Master text styles</a:t>
            </a:r>
            <a:endParaRPr sz="2400" lang="en-US" smtClean="0"/>
          </a:p>
          <a:p>
            <a:pPr lvl="1"/>
            <a:r>
              <a:rPr sz="2100" lang="en-US" smtClean="0"/>
              <a:t>Second level</a:t>
            </a:r>
            <a:endParaRPr sz="2100" lang="en-US" smtClean="0"/>
          </a:p>
          <a:p>
            <a:pPr lvl="2"/>
            <a:r>
              <a:rPr sz="1800" lang="en-US" smtClean="0"/>
              <a:t>Third level</a:t>
            </a:r>
            <a:endParaRPr sz="1800" lang="en-US" smtClean="0"/>
          </a:p>
          <a:p>
            <a:pPr lvl="3"/>
            <a:r>
              <a:rPr sz="1500" lang="en-US" smtClean="0"/>
              <a:t>Fourth level</a:t>
            </a:r>
            <a:endParaRPr sz="1500" lang="en-US" smtClean="0"/>
          </a:p>
          <a:p>
            <a:pPr lvl="4"/>
            <a:r>
              <a:rPr sz="1500" lang="en-US" smtClean="0"/>
              <a:t>Fifth level</a:t>
            </a:r>
            <a:endParaRPr sz="150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sz="900" lang="en-US" smtClean="0"/>
              <a:t>1/27/13</a:t>
            </a:fld>
            <a:endParaRPr sz="90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sz="900" lang="en-US" smtClean="0"/>
              <a:t>‹#›</a:t>
            </a:fld>
            <a:endParaRPr sz="90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17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657350" y="1374128"/>
            <a:ext cx="5829300" cy="1102518"/>
          </a:xfrm>
        </p:spPr>
        <p:txBody>
          <a:bodyPr>
            <a:normAutofit fontScale="90000"/>
          </a:bodyPr>
          <a:p>
            <a:r>
              <a:rPr sz="3666"/>
              <a:t>Developing and Optimizing Data Structures</a:t>
            </a:r>
            <a:endParaRPr sz="3666"/>
          </a:p>
          <a:p>
            <a:r>
              <a:rPr sz="3666"/>
              <a:t>for Real-World Applications Using Python</a:t>
            </a:r>
            <a:endParaRPr sz="3666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2171698" y="3458890"/>
            <a:ext cx="4800600" cy="1314450"/>
          </a:xfrm>
        </p:spPr>
        <p:txBody>
          <a:bodyPr/>
          <a:p>
            <a:r>
              <a:rPr altLang="en-GB" sz="2400" lang="en-US"/>
              <a:t>Date: 11/</a:t>
            </a:r>
            <a:r>
              <a:rPr altLang="en-GB" sz="2400" lang="en-US"/>
              <a:t>2</a:t>
            </a:r>
            <a:r>
              <a:rPr altLang="en-GB" sz="2400" lang="en-US"/>
              <a:t>8</a:t>
            </a:r>
            <a:r>
              <a:rPr altLang="en-GB" sz="2400" lang="en-US"/>
              <a:t>/2024</a:t>
            </a:r>
            <a:endParaRPr altLang="en-US" sz="2400" lang="zh-CN"/>
          </a:p>
          <a:p>
            <a:endParaRPr altLang="en-US" lang="zh-CN"/>
          </a:p>
        </p:txBody>
      </p:sp>
      <p:sp>
        <p:nvSpPr>
          <p:cNvPr id="1048651" name=""/>
          <p:cNvSpPr txBox="1"/>
          <p:nvPr/>
        </p:nvSpPr>
        <p:spPr>
          <a:xfrm>
            <a:off x="2380492" y="2906094"/>
            <a:ext cx="4591806" cy="335280"/>
          </a:xfrm>
          <a:prstGeom prst="rect"/>
        </p:spPr>
        <p:txBody>
          <a:bodyPr rtlCol="0" wrap="square">
            <a:spAutoFit/>
          </a:bodyPr>
          <a:p>
            <a:pPr algn="ctr">
              <a:lnSpc>
                <a:spcPct val="200000"/>
              </a:lnSpc>
              <a:spcAft>
                <a:spcPts val="1000"/>
              </a:spcAft>
            </a:pPr>
            <a:r>
              <a:rPr b="1" sz="900" i="0" lang="en-US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Name: </a:t>
            </a:r>
            <a:r>
              <a:rPr b="1" sz="900" i="0" lang="en-US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Sindhuja</a:t>
            </a:r>
            <a:r>
              <a:rPr b="1" sz="900" i="0" lang="en-US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 Mandala</a:t>
            </a:r>
            <a:r>
              <a:rPr b="1" sz="900" i="0" lang="en-US">
                <a:solidFill>
                  <a:srgbClr val="000000"/>
                </a:solidFill>
                <a:latin typeface="Times New Roman"/>
                <a:ea typeface="SimSun"/>
                <a:cs typeface="Times New Roman"/>
              </a:rPr>
              <a:t> </a:t>
            </a:r>
            <a:endParaRPr b="1" sz="900" i="0" lang="en-US">
              <a:solidFill>
                <a:srgbClr val="000000"/>
              </a:solidFill>
              <a:latin typeface="Times New Roman"/>
              <a:ea typeface="SimSun"/>
              <a:cs typeface="Times New Roman"/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12571" y="4067802"/>
            <a:ext cx="3918856" cy="1687782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19" name=""/>
        <p:cNvGrpSpPr/>
        <p:nvPr/>
      </p:nvGrpSpPr>
      <p:grpSpPr>
        <a:xfrm/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Introduction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875"/>
          </a:bodyPr>
          <a:p/>
          <a:p>
            <a:r>
              <a:t>Objective: Design, implement, and optimize data structures for a real-world application.</a:t>
            </a:r>
          </a:p>
          <a:p>
            <a:r>
              <a:t>Phases: Design, Implementation, Optimization, Final Evaluation.</a:t>
            </a:r>
          </a:p>
          <a:p>
            <a:r>
              <a:t>Language: Python, for its versatility and ease of use in implementing data structures.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20" name=""/>
        <p:cNvGrpSpPr/>
        <p:nvPr/>
      </p:nvGrpSpPr>
      <p:grpSpPr>
        <a:xfrm/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Application Context: Search Engine Optimization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Chosen Application: Search Engine Optimization.</a:t>
            </a:r>
          </a:p>
          <a:p>
            <a:r>
              <a:t>Challenge: Efficiently handle large-scale web page queries.</a:t>
            </a:r>
          </a:p>
          <a:p>
            <a:r>
              <a:t>Key Data Structures: Hash tables for indexing, AVL trees for fast search operations.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"/>
          <p:cNvSpPr>
            <a:spLocks noGrp="1"/>
          </p:cNvSpPr>
          <p:nvPr>
            <p:ph type="ctrTitle"/>
          </p:nvPr>
        </p:nvSpPr>
        <p:spPr>
          <a:xfrm>
            <a:off x="1365855" y="1196208"/>
            <a:ext cx="5829300" cy="1102518"/>
          </a:xfrm>
        </p:spPr>
        <p:txBody>
          <a:bodyPr/>
          <a:p>
            <a:r>
              <a:rPr altLang="en-GB" sz="3300" lang="en-US"/>
              <a:t>Data Structure Design</a:t>
            </a:r>
            <a:endParaRPr sz="3300" lang="en-GB"/>
          </a:p>
        </p:txBody>
      </p:sp>
      <p:sp>
        <p:nvSpPr>
          <p:cNvPr id="1048654" name=""/>
          <p:cNvSpPr txBox="1"/>
          <p:nvPr/>
        </p:nvSpPr>
        <p:spPr>
          <a:xfrm>
            <a:off x="1365855" y="2298726"/>
            <a:ext cx="7723059" cy="3444241"/>
          </a:xfrm>
          <a:prstGeom prst="rect"/>
        </p:spPr>
        <p:txBody>
          <a:bodyPr rtlCol="0" wrap="square">
            <a:spAutoFit/>
          </a:bodyPr>
          <a:p>
            <a:r>
              <a:rPr sz="2100" lang="en-GB">
                <a:solidFill>
                  <a:srgbClr val="000000"/>
                </a:solidFill>
              </a:rPr>
              <a:t>Chosen Structures and Rationale:
AVL Trees:
Self-balancing ensures logarithmic search times.
Suitable for ordered data operations.
Hash Tables:
Offers constant-time lookups.
Effective for managing query results.
Design Considerations:
Time complexity.
Space efficiency.
Scalability.</a:t>
            </a:r>
            <a:endParaRPr sz="21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type="ctrTitle"/>
          </p:nvPr>
        </p:nvSpPr>
        <p:spPr>
          <a:xfrm>
            <a:off x="1441855" y="1140547"/>
            <a:ext cx="5829300" cy="1102518"/>
          </a:xfrm>
        </p:spPr>
        <p:txBody>
          <a:bodyPr/>
          <a:p>
            <a:r>
              <a:rPr altLang="en-GB" sz="3300" lang="en-US"/>
              <a:t>Initial Implementation (Phase 1)</a:t>
            </a:r>
            <a:endParaRPr sz="3300" lang="en-GB"/>
          </a:p>
        </p:txBody>
      </p:sp>
      <p:sp>
        <p:nvSpPr>
          <p:cNvPr id="1048657" name=""/>
          <p:cNvSpPr txBox="1"/>
          <p:nvPr/>
        </p:nvSpPr>
        <p:spPr>
          <a:xfrm>
            <a:off x="1441854" y="2243065"/>
            <a:ext cx="6430731" cy="3444240"/>
          </a:xfrm>
          <a:prstGeom prst="rect"/>
        </p:spPr>
        <p:txBody>
          <a:bodyPr rtlCol="0" wrap="square">
            <a:spAutoFit/>
          </a:bodyPr>
          <a:p>
            <a:r>
              <a:rPr sz="2100" lang="en-GB">
                <a:solidFill>
                  <a:srgbClr val="000000"/>
                </a:solidFill>
              </a:rPr>
              <a:t>Key Functionalities Implemented:
AVL Tree: Insertion, deletion, and rotation operations.
Hash Table: Dynamic resizing and collision handling using chaining.
Testing and Validation:
Edge cases handled through test scripts.
Ensured correctness of core operations.
Challenges:
Debugging AVL tree rotations.
Solution: Step-by-step validation and visualization.</a:t>
            </a:r>
            <a:endParaRPr sz="21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"/>
          <p:cNvSpPr>
            <a:spLocks noGrp="1"/>
          </p:cNvSpPr>
          <p:nvPr>
            <p:ph type="ctrTitle"/>
          </p:nvPr>
        </p:nvSpPr>
        <p:spPr>
          <a:xfrm>
            <a:off x="1435325" y="1183245"/>
            <a:ext cx="5829300" cy="1102518"/>
          </a:xfrm>
        </p:spPr>
        <p:txBody>
          <a:bodyPr/>
          <a:p>
            <a:r>
              <a:rPr altLang="en-GB" sz="3300" lang="en-US"/>
              <a:t>Optimization and Scaling (Phases 2 and 3)</a:t>
            </a:r>
            <a:endParaRPr sz="3300" lang="en-GB"/>
          </a:p>
        </p:txBody>
      </p:sp>
      <p:sp>
        <p:nvSpPr>
          <p:cNvPr id="1048660" name=""/>
          <p:cNvSpPr txBox="1"/>
          <p:nvPr/>
        </p:nvSpPr>
        <p:spPr>
          <a:xfrm>
            <a:off x="1441803" y="2353314"/>
            <a:ext cx="6260394" cy="3444240"/>
          </a:xfrm>
          <a:prstGeom prst="rect"/>
        </p:spPr>
        <p:txBody>
          <a:bodyPr rtlCol="0" wrap="square">
            <a:spAutoFit/>
          </a:bodyPr>
          <a:p>
            <a:r>
              <a:rPr sz="2100" lang="en-GB">
                <a:solidFill>
                  <a:srgbClr val="000000"/>
                </a:solidFill>
              </a:rPr>
              <a:t>Optimization Techniques:
Caching and memoization to avoid redundant computations.
Rebalancing operations optimized for AVL trees.
Scaling Strategies:
Memory-efficient handling of large datasets.
Stress testing with progressively larger datasets.
Results:
Query response time reduced by 40%.
Demonstrated scalability for large-scale applications.</a:t>
            </a:r>
            <a:endParaRPr sz="21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ctrTitle"/>
          </p:nvPr>
        </p:nvSpPr>
        <p:spPr>
          <a:xfrm>
            <a:off x="1657350" y="1077808"/>
            <a:ext cx="5829300" cy="1102518"/>
          </a:xfrm>
        </p:spPr>
        <p:txBody>
          <a:bodyPr/>
          <a:p>
            <a:r>
              <a:rPr altLang="en-GB" sz="3300" lang="en-US"/>
              <a:t>Final Evaluation</a:t>
            </a:r>
            <a:endParaRPr sz="3300" lang="en-GB"/>
          </a:p>
        </p:txBody>
      </p:sp>
      <p:sp>
        <p:nvSpPr>
          <p:cNvPr id="1048663" name=""/>
          <p:cNvSpPr txBox="1"/>
          <p:nvPr/>
        </p:nvSpPr>
        <p:spPr>
          <a:xfrm>
            <a:off x="1864449" y="2261058"/>
            <a:ext cx="5153419" cy="2834640"/>
          </a:xfrm>
          <a:prstGeom prst="rect"/>
        </p:spPr>
        <p:txBody>
          <a:bodyPr rtlCol="0" wrap="square">
            <a:spAutoFit/>
          </a:bodyPr>
          <a:p>
            <a:r>
              <a:rPr sz="2100" lang="en-GB">
                <a:solidFill>
                  <a:srgbClr val="000000"/>
                </a:solidFill>
              </a:rPr>
              <a:t>Strengths:
Improved performance and scalability.
Modular code for ease of maintenance.
Limitations:
Computational overhead in AVL trees for extreme scenarios.
Future Work:
Hybrid structures combining strengths of AVL trees and hash tables.</a:t>
            </a:r>
            <a:endParaRPr sz="21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"/>
          <p:cNvSpPr>
            <a:spLocks noGrp="1"/>
          </p:cNvSpPr>
          <p:nvPr>
            <p:ph type="ctrTitle"/>
          </p:nvPr>
        </p:nvSpPr>
        <p:spPr>
          <a:xfrm>
            <a:off x="1532740" y="985552"/>
            <a:ext cx="5829300" cy="1102518"/>
          </a:xfrm>
        </p:spPr>
        <p:txBody>
          <a:bodyPr/>
          <a:p>
            <a:r>
              <a:rPr altLang="en-GB" sz="3300" lang="en-US"/>
              <a:t>Impact and Future Directions</a:t>
            </a:r>
            <a:endParaRPr sz="3300" lang="en-GB"/>
          </a:p>
        </p:txBody>
      </p:sp>
      <p:sp>
        <p:nvSpPr>
          <p:cNvPr id="1048666" name=""/>
          <p:cNvSpPr txBox="1"/>
          <p:nvPr/>
        </p:nvSpPr>
        <p:spPr>
          <a:xfrm>
            <a:off x="1713740" y="1980247"/>
            <a:ext cx="5467299" cy="2834641"/>
          </a:xfrm>
          <a:prstGeom prst="rect"/>
        </p:spPr>
        <p:txBody>
          <a:bodyPr rtlCol="0" wrap="square">
            <a:spAutoFit/>
          </a:bodyPr>
          <a:p>
            <a:r>
              <a:rPr sz="2100" lang="en-GB">
                <a:solidFill>
                  <a:srgbClr val="000000"/>
                </a:solidFill>
              </a:rPr>
              <a:t>Applications:
Search engines for efficient query handling.
Scalable systems in various domains (e.g., social networks, e-commerce).
Future Research:
Integrating machine learning for query prediction and optimization.
Adapting structures for other data-intensive applications like healthcare.</a:t>
            </a:r>
            <a:endParaRPr sz="21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"/>
          <p:cNvSpPr>
            <a:spLocks noGrp="1"/>
          </p:cNvSpPr>
          <p:nvPr>
            <p:ph type="ctrTitle"/>
          </p:nvPr>
        </p:nvSpPr>
        <p:spPr>
          <a:xfrm>
            <a:off x="1657349" y="926622"/>
            <a:ext cx="5829300" cy="1102518"/>
          </a:xfrm>
        </p:spPr>
        <p:txBody>
          <a:bodyPr/>
          <a:p>
            <a:r>
              <a:rPr sz="3300" lang="en-GB"/>
              <a:t>Conclusion</a:t>
            </a:r>
            <a:endParaRPr sz="3300" lang="en-GB"/>
          </a:p>
        </p:txBody>
      </p:sp>
      <p:sp>
        <p:nvSpPr>
          <p:cNvPr id="1048669" name=""/>
          <p:cNvSpPr txBox="1"/>
          <p:nvPr/>
        </p:nvSpPr>
        <p:spPr>
          <a:xfrm>
            <a:off x="2236675" y="1886997"/>
            <a:ext cx="5094640" cy="2529840"/>
          </a:xfrm>
          <a:prstGeom prst="rect"/>
        </p:spPr>
        <p:txBody>
          <a:bodyPr rtlCol="0" wrap="square">
            <a:spAutoFit/>
          </a:bodyPr>
          <a:p>
            <a:r>
              <a:rPr sz="2100" lang="en-GB">
                <a:solidFill>
                  <a:srgbClr val="000000"/>
                </a:solidFill>
              </a:rPr>
              <a:t>Key Takeaways:
Demonstrated practical implementation of theoretical concepts.
Optimized data structures for real-world challenges.
Acknowledgments:
Thank you for your attention!
Questions are welcome.</a:t>
            </a:r>
            <a:endParaRPr sz="21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SM-A135F</dc:creator>
  <cp:lastModifiedBy>Steve Canny</cp:lastModifiedBy>
  <dcterms:created xsi:type="dcterms:W3CDTF">2013-01-27T03:14:16Z</dcterms:created>
  <dcterms:modified xsi:type="dcterms:W3CDTF">2024-11-28T11:24:19Z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a95d928d9a48497892076399810489db</vt:lpwstr>
  </property>
</Properties>
</file>