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1FE6E1-8BC1-40FE-88DF-0886FE4C7A90}">
  <a:tblStyle styleId="{9E1FE6E1-8BC1-40FE-88DF-0886FE4C7A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4BF31C-A804-4EA1-8EB2-B9FAD81581C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985d5ce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985d5ce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42985d5ce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2985d5ce8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2985d5ce8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42985d5ce8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2985d5ce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42985d5ce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42985d5ce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2985d5ce8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2985d5ce8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42985d5ce8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b1e56f54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42b1e56f54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2304dc0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422304dc0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2435469"/>
            <a:ext cx="9144000" cy="1074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524000" y="882162"/>
            <a:ext cx="9144000" cy="1074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2"/>
          <p:cNvCxnSpPr/>
          <p:nvPr/>
        </p:nvCxnSpPr>
        <p:spPr>
          <a:xfrm flipH="1" rot="10800000">
            <a:off x="0" y="1956656"/>
            <a:ext cx="12192000" cy="65575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2"/>
          <p:cNvCxnSpPr/>
          <p:nvPr/>
        </p:nvCxnSpPr>
        <p:spPr>
          <a:xfrm flipH="1" rot="10800000">
            <a:off x="0" y="5617187"/>
            <a:ext cx="12192000" cy="65575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0" y="1532426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pload.wikimedia.org/wikipedia/commons/c/c5/Juergen.jpg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pload.wikimedia.org/wikipedia/commons/c/c5/Juergen.jpg" TargetMode="External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pload.wikimedia.org/wikipedia/commons/c/c5/Juergen.jpg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pload.wikimedia.org/wikipedia/commons/c/c5/Juergen.jpg" TargetMode="External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pload.wikimedia.org/wikipedia/commons/c/c5/Juergen.jpg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524000" y="2435469"/>
            <a:ext cx="9144000" cy="1074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Architectures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524000" y="5949312"/>
            <a:ext cx="9144000" cy="67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Balaji Srinivasan &amp; Ganapathy krishnamurthi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838200" y="365125"/>
            <a:ext cx="10515600" cy="36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GoogleNet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18708"/>
            <a:ext cx="11887202" cy="184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 in Inception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25" y="1843173"/>
            <a:ext cx="7140250" cy="39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1786950" y="6117475"/>
            <a:ext cx="7824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          </a:t>
            </a:r>
            <a:r>
              <a:rPr lang="en-IN" sz="1800"/>
              <a:t>Considering only the max-pool layer and inception 3a layer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 in Inception</a:t>
            </a:r>
            <a:endParaRPr/>
          </a:p>
        </p:txBody>
      </p:sp>
      <p:grpSp>
        <p:nvGrpSpPr>
          <p:cNvPr id="185" name="Google Shape;185;p25"/>
          <p:cNvGrpSpPr/>
          <p:nvPr/>
        </p:nvGrpSpPr>
        <p:grpSpPr>
          <a:xfrm>
            <a:off x="838198" y="1887581"/>
            <a:ext cx="10929777" cy="3854492"/>
            <a:chOff x="838198" y="1887581"/>
            <a:chExt cx="10929777" cy="3854492"/>
          </a:xfrm>
        </p:grpSpPr>
        <p:sp>
          <p:nvSpPr>
            <p:cNvPr id="186" name="Google Shape;186;p25"/>
            <p:cNvSpPr/>
            <p:nvPr/>
          </p:nvSpPr>
          <p:spPr>
            <a:xfrm>
              <a:off x="4048795" y="4537010"/>
              <a:ext cx="834300" cy="764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824721" y="4728116"/>
              <a:ext cx="476700" cy="382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639871" y="4658538"/>
              <a:ext cx="476700" cy="382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7063062" y="4540400"/>
              <a:ext cx="1035000" cy="764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2645078" y="5010093"/>
              <a:ext cx="13860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 1 x 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convolution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387497" y="4274865"/>
              <a:ext cx="1533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1 x 1 x 192 @ 96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098224" y="4187480"/>
              <a:ext cx="13860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dk1"/>
                  </a:solidFill>
                </a:rPr>
                <a:t>28 x 28 x 96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5430118" y="4993994"/>
              <a:ext cx="13860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dk1"/>
                  </a:solidFill>
                </a:rPr>
                <a:t>   3 x 3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dk1"/>
                  </a:solidFill>
                </a:rPr>
                <a:t>convolution</a:t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348448" y="2384911"/>
              <a:ext cx="1386000" cy="764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6495169" y="2384911"/>
              <a:ext cx="834300" cy="764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232199" y="2576017"/>
              <a:ext cx="476700" cy="382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1589462" y="3127281"/>
              <a:ext cx="14811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max pool</a:t>
              </a:r>
              <a:endParaRPr/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1476776" y="1887581"/>
              <a:ext cx="13860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28 x 28 x 192</a:t>
              </a:r>
              <a:endParaRPr/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036458" y="3002881"/>
              <a:ext cx="13860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 3 x 3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convolution</a:t>
              </a:r>
              <a:endParaRPr/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3827675" y="1942325"/>
              <a:ext cx="18123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3</a:t>
              </a:r>
              <a:r>
                <a:rPr lang="en-IN"/>
                <a:t> x 3 x 192 @ 128</a:t>
              </a:r>
              <a:endParaRPr/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8274675" y="1945675"/>
              <a:ext cx="3284100" cy="13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No. of operations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=( 3 X 3) X (28 x 28) x 192 X 128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=173,408,256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=173 M</a:t>
              </a:r>
              <a:endParaRPr/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5365719" y="4244905"/>
              <a:ext cx="1533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dk1"/>
                  </a:solidFill>
                </a:rPr>
                <a:t>3 x 3 x 96 @ 128</a:t>
              </a:r>
              <a:endParaRPr/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8779675" y="4355350"/>
              <a:ext cx="2988300" cy="13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No. of operations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=( 1 x 1) x (28 x 28) x 192x 96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 + (3 x 3) x (28 x 28) x 96 x 128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=101,154,816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dk1"/>
                  </a:solidFill>
                </a:rPr>
                <a:t>=101 M</a:t>
              </a:r>
              <a:endParaRPr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838198" y="4617503"/>
              <a:ext cx="1386000" cy="764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1079212" y="5359873"/>
              <a:ext cx="14811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max pool</a:t>
              </a:r>
              <a:endParaRPr/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966526" y="4184568"/>
              <a:ext cx="13860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28 x 28 x 192</a:t>
              </a: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6447400" y="1925225"/>
              <a:ext cx="14811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28 x 28 x 128</a:t>
              </a:r>
              <a:endParaRPr/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7063050" y="4104675"/>
              <a:ext cx="14811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28 x 28 x 128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15600" y="654933"/>
            <a:ext cx="11360800" cy="186202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389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Introduced by He et al. at the ILSVRC 2015 competition.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389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They observed that </a:t>
            </a:r>
            <a:r>
              <a:rPr b="0" i="1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With network depth increasing, accuracy gets saturated (which might be unsurprising) and then degrades rapidly.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389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network comprises of novel approach pathway called skip connection.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389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These connection provide alternate pathway for data and gradients to flow and thus making training possible.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40255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connectivity pattern aids in training network with 152 layers while being less complex than VGG.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158" y="2580528"/>
            <a:ext cx="8969976" cy="28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730133" y="5496700"/>
            <a:ext cx="11682400" cy="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error (left) and test error (right) on CIFAR-10 with 20-layer and 56-layer “plain” networks. The deeper network has higher training error, and thus test error</a:t>
            </a:r>
            <a:endParaRPr b="1" sz="14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578400" y="6139366"/>
            <a:ext cx="11613600" cy="61022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Image Courtesy: </a:t>
            </a:r>
            <a:r>
              <a:rPr b="1" i="1" lang="en-IN" sz="1600">
                <a:solidFill>
                  <a:srgbClr val="00B0F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 K, Zhang X, Ren S, Sun J. Deep residual learning for image recognition. InProceedings of the IEEE conference on computer vision and pattern recognition 2016 (pp. 770-778).</a:t>
            </a:r>
            <a:endParaRPr b="1" i="1" sz="16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619933" y="2311430"/>
            <a:ext cx="6591572" cy="328500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deeper network can be made from a shallow network.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achieved by copying weights in shallow network and setting other layers in the deeper network to be identity mapping.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formulation indicates that the deeper model should not produce higher training error than the shallower counterpart.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394974" y="1261562"/>
            <a:ext cx="4034000" cy="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Idea of Residual Networks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619932" y="6130468"/>
            <a:ext cx="9836267" cy="4499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https://github.com/dyhan0920/PyramidNet-PyTorch</a:t>
            </a:r>
            <a:endParaRPr b="1" i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730" y="248600"/>
            <a:ext cx="3149051" cy="287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0655" y="3280901"/>
            <a:ext cx="1893204" cy="269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2" name="Google Shape;232;p28"/>
          <p:cNvGraphicFramePr/>
          <p:nvPr/>
        </p:nvGraphicFramePr>
        <p:xfrm>
          <a:off x="1270000" y="241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{9E1FE6E1-8BC1-40FE-88DF-0886FE4C7A90}</a:tableStyleId>
              </a:tblPr>
              <a:tblGrid>
                <a:gridCol w="1930400"/>
                <a:gridCol w="1930400"/>
                <a:gridCol w="1930400"/>
                <a:gridCol w="1930400"/>
                <a:gridCol w="1930400"/>
              </a:tblGrid>
              <a:tr h="97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IN" sz="2400" u="none" cap="none" strike="noStrike"/>
                        <a:t>Name of Network</a:t>
                      </a:r>
                      <a:endParaRPr b="1"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IN" sz="2400" u="none" cap="none" strike="noStrike"/>
                        <a:t>Year</a:t>
                      </a:r>
                      <a:endParaRPr b="1"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IN" sz="2400" u="none" cap="none" strike="noStrike"/>
                        <a:t>Developed by</a:t>
                      </a:r>
                      <a:endParaRPr b="1"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IN" sz="2400" u="none" cap="none" strike="noStrike"/>
                        <a:t>Top 5 % </a:t>
                      </a:r>
                      <a:endParaRPr b="1"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IN" sz="2400" u="none" cap="none" strike="noStrike"/>
                        <a:t>No. of Parameters</a:t>
                      </a:r>
                      <a:endParaRPr b="1" sz="2400" u="none" cap="none" strike="noStrike"/>
                    </a:p>
                  </a:txBody>
                  <a:tcPr marT="121900" marB="121900" marR="121900" marL="121900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LeNet-5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1998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Lecun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60 thousand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AlexNet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2012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Alex Krizhevsky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15.3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60 million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VGG-16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2014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Georgia"/>
                        <a:buNone/>
                      </a:pPr>
                      <a:r>
                        <a:rPr lang="en-IN" sz="2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Simonyan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7.3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138 million 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ResNet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2015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Georgia"/>
                        <a:buNone/>
                      </a:pPr>
                      <a:r>
                        <a:rPr lang="en-IN" sz="2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Kaiming He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3.6  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cap="none" strike="noStrike"/>
                        <a:t>65 Million</a:t>
                      </a:r>
                      <a:endParaRPr sz="2400" u="none" cap="none" strike="noStrike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91886" y="365125"/>
            <a:ext cx="1160417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DenseNets- Densely Connected Convolutional Networks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215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IN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838200" y="5853797"/>
            <a:ext cx="11059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Huang, Z. Liu, L. v. d. Maaten and K. Q. Weinberger, "Densely Connected Convolutional Networks," </a:t>
            </a:r>
            <a:r>
              <a:rPr i="1"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IEEE Conference on Computer Vision and Pattern Recognition (CVPR)</a:t>
            </a:r>
            <a:r>
              <a:rPr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Honolulu, HI, 2017, pp. 2261-2269.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38200" y="245383"/>
            <a:ext cx="10515600" cy="592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DenseNet Block</a:t>
            </a:r>
            <a:endParaRPr/>
          </a:p>
        </p:txBody>
      </p:sp>
      <p:pic>
        <p:nvPicPr>
          <p:cNvPr id="245" name="Google Shape;24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18624"/>
            <a:ext cx="10515600" cy="3634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707572" y="6082397"/>
            <a:ext cx="11059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Huang, Z. Liu, L. v. d. Maaten and K. Q. Weinberger, "Densely Connected Convolutional Networks," </a:t>
            </a:r>
            <a:r>
              <a:rPr i="1"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IEEE Conference on Computer Vision and Pattern Recognition (CVPR)</a:t>
            </a:r>
            <a:r>
              <a:rPr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Honolulu, HI, 2017, pp. 2261-2269.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DenseNet - Advantages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5687" y="1825625"/>
            <a:ext cx="11527970" cy="33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b="0" i="0" lang="en-IN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Parameter efficiency 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Every layer adds only a limited number of parameters- for e.g. only about 12 kernels are learnt per layer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b="0" i="0" lang="en-IN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Implicit deep supervision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Improved flow of gradient through the network- Feature maps in all layers have direct access to the loss function and its gradient.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783771" y="6211669"/>
            <a:ext cx="11059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Huang, Z. Liu, L. v. d. Maaten and K. Q. Weinberger, "Densely Connected Convolutional Networks," </a:t>
            </a:r>
            <a:r>
              <a:rPr i="1"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IEEE Conference on Computer Vision and Pattern Recognition (CVPR)</a:t>
            </a:r>
            <a:r>
              <a:rPr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Honolulu, HI, 2017, pp. 2261-2269.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0" y="0"/>
            <a:ext cx="10515600" cy="82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DenseNet Architecture- Dense Block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9579427" y="3429000"/>
            <a:ext cx="2612573" cy="227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Char char="▪"/>
            </a:pPr>
            <a:r>
              <a:rPr lang="en-IN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Growth Rate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Char char="▪"/>
            </a:pPr>
            <a:r>
              <a:rPr lang="en-IN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Connectivity</a:t>
            </a:r>
            <a:endParaRPr/>
          </a:p>
          <a:p>
            <a:pPr indent="-11747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Char char="▪"/>
            </a:pPr>
            <a:r>
              <a:rPr lang="en-IN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Layers</a:t>
            </a:r>
            <a:endParaRPr/>
          </a:p>
          <a:p>
            <a:pPr indent="-11747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Char char="▪"/>
            </a:pPr>
            <a:r>
              <a:rPr lang="en-IN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 Function</a:t>
            </a:r>
            <a:endParaRPr/>
          </a:p>
          <a:p>
            <a:pPr indent="-11747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684" l="0" r="0" t="0"/>
          <a:stretch/>
        </p:blipFill>
        <p:spPr>
          <a:xfrm>
            <a:off x="642258" y="952698"/>
            <a:ext cx="10515600" cy="31736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/>
          <p:nvPr/>
        </p:nvSpPr>
        <p:spPr>
          <a:xfrm>
            <a:off x="642258" y="6005096"/>
            <a:ext cx="11059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Huang, Z. Liu, L. v. d. Maaten and K. Q. Weinberger, "Densely Connected Convolutional Networks," </a:t>
            </a:r>
            <a:r>
              <a:rPr i="1"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IEEE Conference on Computer Vision and Pattern Recognition (CVPR)</a:t>
            </a:r>
            <a:r>
              <a:rPr lang="en-IN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Honolulu, HI, 2017, pp. 2261-2269.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LeNet- Digit Classification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52400" y="1728422"/>
            <a:ext cx="3338146" cy="3269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the earliest CNNs to be used for digit recognition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multiple convolution and </a:t>
            </a:r>
            <a:r>
              <a:rPr b="0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average pooling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Parameters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01869" y="5846544"/>
            <a:ext cx="114182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Y. LeCun, L. Bottou, Y. Bengio, and P. Haffner,Gradient-based learning applied to document recognition, Proc. IEEE 86(11): 2278–2324, 1998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771" y="2111138"/>
            <a:ext cx="8396654" cy="2129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DenseNet Architecture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838200" y="2271940"/>
            <a:ext cx="10972800" cy="2681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Layer outputs k –feature maps, k is the growth factor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Bottleneck Layer of 1x1 followed by 3x3 convolutions- 1x1 convolutions output 4k feature maps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conv Layer outputs 4k Feature maps, for ImageNet the initial conv layer outputs 2k feature maps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DenseNet for ImageNet Challenge</a:t>
            </a:r>
            <a:endParaRPr/>
          </a:p>
        </p:txBody>
      </p:sp>
      <p:graphicFrame>
        <p:nvGraphicFramePr>
          <p:cNvPr id="273" name="Google Shape;273;p34"/>
          <p:cNvGraphicFramePr/>
          <p:nvPr/>
        </p:nvGraphicFramePr>
        <p:xfrm>
          <a:off x="1081314" y="1629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{404BF31C-A804-4EA1-8EB2-B9FAD81581C0}</a:tableStyleId>
              </a:tblPr>
              <a:tblGrid>
                <a:gridCol w="3343125"/>
                <a:gridCol w="3343125"/>
                <a:gridCol w="3343125"/>
              </a:tblGrid>
              <a:tr h="3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Layers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Output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DenseNet-121,</a:t>
                      </a:r>
                      <a:r>
                        <a:rPr lang="en-IN" sz="1800">
                          <a:solidFill>
                            <a:srgbClr val="FF0000"/>
                          </a:solidFill>
                        </a:rPr>
                        <a:t>k=32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B0F0"/>
                          </a:solidFill>
                        </a:rPr>
                        <a:t>Convolution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112x112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B0F0"/>
                          </a:solidFill>
                        </a:rPr>
                        <a:t>Pooling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56x56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0000"/>
                          </a:solidFill>
                        </a:rPr>
                        <a:t>Dense Block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56x56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[1x1-&gt;3x3]x6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Transition layer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56x56-&gt; 28x28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0000"/>
                          </a:solidFill>
                        </a:rPr>
                        <a:t>Dense Block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28x28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[1x1-&gt;3x3]x12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Transition Layer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28x28-&gt; 14x14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0000"/>
                          </a:solidFill>
                        </a:rPr>
                        <a:t>Dense Block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14x14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1x1-&gt;3x3]x 24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Transition Layer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14x14-&gt;7x7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0000"/>
                          </a:solidFill>
                        </a:rPr>
                        <a:t>Dense Block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7x7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1x1-&gt;3x3]x16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8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Classification Layer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1x1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7x7  GAP-&gt; 1000 Fully Connected softmax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584200"/>
            <a:ext cx="11158051" cy="6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0" y="72125"/>
            <a:ext cx="10534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DenceNet</a:t>
            </a:r>
            <a:endParaRPr b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Segmentation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10258950" y="1221725"/>
            <a:ext cx="1874400" cy="283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Output</a:t>
            </a:r>
            <a:endParaRPr b="1"/>
          </a:p>
        </p:txBody>
      </p:sp>
      <p:sp>
        <p:nvSpPr>
          <p:cNvPr id="292" name="Google Shape;292;p37"/>
          <p:cNvSpPr txBox="1"/>
          <p:nvPr/>
        </p:nvSpPr>
        <p:spPr>
          <a:xfrm>
            <a:off x="63075" y="1306725"/>
            <a:ext cx="1727400" cy="283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Input</a:t>
            </a:r>
            <a:endParaRPr b="1"/>
          </a:p>
        </p:txBody>
      </p:sp>
      <p:sp>
        <p:nvSpPr>
          <p:cNvPr id="293" name="Google Shape;293;p37"/>
          <p:cNvSpPr txBox="1"/>
          <p:nvPr/>
        </p:nvSpPr>
        <p:spPr>
          <a:xfrm>
            <a:off x="2014075" y="708425"/>
            <a:ext cx="8153700" cy="3866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Convolutional Encoder-Decode</a:t>
            </a:r>
            <a:endParaRPr b="1"/>
          </a:p>
        </p:txBody>
      </p:sp>
      <p:sp>
        <p:nvSpPr>
          <p:cNvPr id="294" name="Google Shape;294;p37"/>
          <p:cNvSpPr txBox="1"/>
          <p:nvPr>
            <p:ph type="title"/>
          </p:nvPr>
        </p:nvSpPr>
        <p:spPr>
          <a:xfrm>
            <a:off x="415650" y="52646"/>
            <a:ext cx="113607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IN" sz="1867"/>
              <a:t>SegNet: A deep convolutional encoder-decoder architecture for image segmentation</a:t>
            </a:r>
            <a:endParaRPr b="1" sz="186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5" name="Google Shape;295;p37"/>
          <p:cNvSpPr/>
          <p:nvPr/>
        </p:nvSpPr>
        <p:spPr>
          <a:xfrm rot="5400000">
            <a:off x="2273500" y="933700"/>
            <a:ext cx="3460500" cy="3640800"/>
          </a:xfrm>
          <a:prstGeom prst="trapezoid">
            <a:avLst>
              <a:gd fmla="val 24881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 flipH="1" rot="-5400000">
            <a:off x="6137325" y="693550"/>
            <a:ext cx="3559800" cy="4145400"/>
          </a:xfrm>
          <a:prstGeom prst="trapezoid">
            <a:avLst>
              <a:gd fmla="val 2570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2014075" y="1233450"/>
            <a:ext cx="1289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ENCODER</a:t>
            </a:r>
            <a:endParaRPr b="1"/>
          </a:p>
        </p:txBody>
      </p:sp>
      <p:sp>
        <p:nvSpPr>
          <p:cNvPr id="298" name="Google Shape;298;p37"/>
          <p:cNvSpPr txBox="1"/>
          <p:nvPr/>
        </p:nvSpPr>
        <p:spPr>
          <a:xfrm>
            <a:off x="8753875" y="1081050"/>
            <a:ext cx="1289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</a:t>
            </a:r>
            <a:r>
              <a:rPr b="1" lang="en-IN"/>
              <a:t>CODER</a:t>
            </a:r>
            <a:endParaRPr b="1"/>
          </a:p>
        </p:txBody>
      </p:sp>
      <p:sp>
        <p:nvSpPr>
          <p:cNvPr id="299" name="Google Shape;299;p37"/>
          <p:cNvSpPr/>
          <p:nvPr/>
        </p:nvSpPr>
        <p:spPr>
          <a:xfrm>
            <a:off x="2712850" y="1497150"/>
            <a:ext cx="594000" cy="24243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2791341" y="1497150"/>
            <a:ext cx="594000" cy="24243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2869832" y="1497150"/>
            <a:ext cx="594000" cy="2424300"/>
          </a:xfrm>
          <a:prstGeom prst="cube">
            <a:avLst>
              <a:gd fmla="val 82826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3148775" y="1640706"/>
            <a:ext cx="594000" cy="21879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3227266" y="1640706"/>
            <a:ext cx="594000" cy="21879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3305757" y="1640706"/>
            <a:ext cx="594000" cy="2187900"/>
          </a:xfrm>
          <a:prstGeom prst="cube">
            <a:avLst>
              <a:gd fmla="val 82826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3660901" y="1765374"/>
            <a:ext cx="594000" cy="19233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3739391" y="1765374"/>
            <a:ext cx="594000" cy="19233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3817882" y="1765374"/>
            <a:ext cx="594000" cy="19233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896373" y="1765374"/>
            <a:ext cx="594000" cy="1923300"/>
          </a:xfrm>
          <a:prstGeom prst="cube">
            <a:avLst>
              <a:gd fmla="val 82826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4196948" y="1966828"/>
            <a:ext cx="594000" cy="15987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275439" y="1966828"/>
            <a:ext cx="594000" cy="15987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353930" y="1966828"/>
            <a:ext cx="594000" cy="15987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32421" y="1966828"/>
            <a:ext cx="594000" cy="1598700"/>
          </a:xfrm>
          <a:prstGeom prst="cube">
            <a:avLst>
              <a:gd fmla="val 82826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4903010" y="2167738"/>
            <a:ext cx="594000" cy="11970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4981501" y="2167738"/>
            <a:ext cx="594000" cy="11970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5059992" y="2167738"/>
            <a:ext cx="594000" cy="11970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5138483" y="2167738"/>
            <a:ext cx="594000" cy="1197000"/>
          </a:xfrm>
          <a:prstGeom prst="cube">
            <a:avLst>
              <a:gd fmla="val 82826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5931872" y="2167663"/>
            <a:ext cx="594000" cy="1197000"/>
          </a:xfrm>
          <a:prstGeom prst="cube">
            <a:avLst>
              <a:gd fmla="val 82826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6010363" y="2167663"/>
            <a:ext cx="594000" cy="11970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6088854" y="2167663"/>
            <a:ext cx="594000" cy="11970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6167345" y="2167663"/>
            <a:ext cx="594000" cy="11970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6601150" y="1966825"/>
            <a:ext cx="594000" cy="1598700"/>
          </a:xfrm>
          <a:prstGeom prst="cube">
            <a:avLst>
              <a:gd fmla="val 82826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6679641" y="1966825"/>
            <a:ext cx="594000" cy="15987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6758133" y="1966825"/>
            <a:ext cx="594000" cy="15987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6836624" y="1966825"/>
            <a:ext cx="594000" cy="15987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7235750" y="1781150"/>
            <a:ext cx="594000" cy="1907400"/>
          </a:xfrm>
          <a:prstGeom prst="cube">
            <a:avLst>
              <a:gd fmla="val 82826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7314240" y="1781150"/>
            <a:ext cx="594000" cy="19074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7392729" y="1781150"/>
            <a:ext cx="594000" cy="19074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7471219" y="1781150"/>
            <a:ext cx="594000" cy="19074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7944225" y="1593350"/>
            <a:ext cx="594000" cy="2187900"/>
          </a:xfrm>
          <a:prstGeom prst="cube">
            <a:avLst>
              <a:gd fmla="val 82826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8022715" y="1593350"/>
            <a:ext cx="594000" cy="21879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101205" y="1593350"/>
            <a:ext cx="594000" cy="21879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8483775" y="1497150"/>
            <a:ext cx="594000" cy="2424300"/>
          </a:xfrm>
          <a:prstGeom prst="cube">
            <a:avLst>
              <a:gd fmla="val 82826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562265" y="1497150"/>
            <a:ext cx="594000" cy="24243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8640755" y="1497150"/>
            <a:ext cx="594000" cy="2424300"/>
          </a:xfrm>
          <a:prstGeom prst="cube">
            <a:avLst>
              <a:gd fmla="val 82826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8793155" y="1497150"/>
            <a:ext cx="594000" cy="2424300"/>
          </a:xfrm>
          <a:prstGeom prst="cube">
            <a:avLst>
              <a:gd fmla="val 82826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5371044" y="2167675"/>
            <a:ext cx="903600" cy="243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80878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7"/>
          <p:cNvCxnSpPr/>
          <p:nvPr/>
        </p:nvCxnSpPr>
        <p:spPr>
          <a:xfrm flipH="1" rot="-5400000">
            <a:off x="517775" y="1700825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7"/>
          <p:cNvSpPr/>
          <p:nvPr/>
        </p:nvSpPr>
        <p:spPr>
          <a:xfrm>
            <a:off x="4712800" y="2011050"/>
            <a:ext cx="2278200" cy="199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67655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229100" y="1781150"/>
            <a:ext cx="3428700" cy="199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67655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3596200" y="1689400"/>
            <a:ext cx="4655400" cy="199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67655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3175675" y="1524025"/>
            <a:ext cx="5730600" cy="199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67655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4804350" y="1203000"/>
            <a:ext cx="2278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Pooling Indices</a:t>
            </a:r>
            <a:endParaRPr b="1"/>
          </a:p>
        </p:txBody>
      </p:sp>
      <p:sp>
        <p:nvSpPr>
          <p:cNvPr id="343" name="Google Shape;343;p37"/>
          <p:cNvSpPr/>
          <p:nvPr/>
        </p:nvSpPr>
        <p:spPr>
          <a:xfrm>
            <a:off x="4959325" y="3874975"/>
            <a:ext cx="369600" cy="199800"/>
          </a:xfrm>
          <a:prstGeom prst="rect">
            <a:avLst/>
          </a:prstGeom>
          <a:solidFill>
            <a:srgbClr val="31538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5409863" y="3803850"/>
            <a:ext cx="1749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Conv + BN + ReLU </a:t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4192100" y="4256100"/>
            <a:ext cx="450900" cy="199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4637075" y="4184850"/>
            <a:ext cx="837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Pooling</a:t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5411300" y="4256100"/>
            <a:ext cx="450900" cy="199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 txBox="1"/>
          <p:nvPr/>
        </p:nvSpPr>
        <p:spPr>
          <a:xfrm>
            <a:off x="5862200" y="4184850"/>
            <a:ext cx="1289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Upsampling</a:t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6935300" y="4256100"/>
            <a:ext cx="450900" cy="199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7380275" y="4184850"/>
            <a:ext cx="1103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Softmax 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991300" y="5047425"/>
            <a:ext cx="91764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3322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Eliminates the need for learning to up-sample 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high frequency details intact by using unpooling method</a:t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453850" y="5929775"/>
            <a:ext cx="11165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00B0F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Badrinarayanan et al., "Segnet: A deep convolutional encoder-decoder architecture  for image segmentation.", CVPR, 2015</a:t>
            </a:r>
            <a:endParaRPr b="1" i="1" sz="1800">
              <a:solidFill>
                <a:srgbClr val="00B0F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7" y="1700831"/>
            <a:ext cx="1367651" cy="11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97" y="1998602"/>
            <a:ext cx="1289401" cy="113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50" y="2305667"/>
            <a:ext cx="1289400" cy="112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15170" y="1559822"/>
            <a:ext cx="1354302" cy="11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94350" y="1776168"/>
            <a:ext cx="1289400" cy="112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23097" y="2181024"/>
            <a:ext cx="1354300" cy="119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/>
        </p:nvSpPr>
        <p:spPr>
          <a:xfrm>
            <a:off x="10258950" y="3487575"/>
            <a:ext cx="1874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Segmentation</a:t>
            </a:r>
            <a:endParaRPr b="1"/>
          </a:p>
        </p:txBody>
      </p:sp>
      <p:sp>
        <p:nvSpPr>
          <p:cNvPr id="360" name="Google Shape;360;p37"/>
          <p:cNvSpPr/>
          <p:nvPr/>
        </p:nvSpPr>
        <p:spPr>
          <a:xfrm>
            <a:off x="1631150" y="2503675"/>
            <a:ext cx="5523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9810275" y="2474525"/>
            <a:ext cx="5523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415600" y="24189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Unpooling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7" name="Google Shape;367;p38"/>
          <p:cNvGraphicFramePr/>
          <p:nvPr/>
        </p:nvGraphicFramePr>
        <p:xfrm>
          <a:off x="208741" y="158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{404BF31C-A804-4EA1-8EB2-B9FAD81581C0}</a:tableStyleId>
              </a:tblPr>
              <a:tblGrid>
                <a:gridCol w="578200"/>
                <a:gridCol w="578200"/>
                <a:gridCol w="578200"/>
                <a:gridCol w="578200"/>
              </a:tblGrid>
              <a:tr h="48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FF00"/>
                    </a:solidFill>
                  </a:tcPr>
                </a:tc>
              </a:tr>
              <a:tr h="48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FF00"/>
                    </a:solidFill>
                  </a:tcPr>
                </a:tc>
              </a:tr>
              <a:tr h="48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00FF"/>
                    </a:solidFill>
                  </a:tcPr>
                </a:tc>
              </a:tr>
              <a:tr h="48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Google Shape;368;p38"/>
          <p:cNvGraphicFramePr/>
          <p:nvPr/>
        </p:nvGraphicFramePr>
        <p:xfrm>
          <a:off x="4844346" y="1055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{404BF31C-A804-4EA1-8EB2-B9FAD81581C0}</a:tableStyleId>
              </a:tblPr>
              <a:tblGrid>
                <a:gridCol w="999825"/>
                <a:gridCol w="999825"/>
              </a:tblGrid>
              <a:tr h="492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FF00"/>
                    </a:solidFill>
                  </a:tcPr>
                </a:tc>
              </a:tr>
              <a:tr h="4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" name="Google Shape;369;p38"/>
          <p:cNvGraphicFramePr/>
          <p:nvPr/>
        </p:nvGraphicFramePr>
        <p:xfrm>
          <a:off x="9211400" y="1584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{404BF31C-A804-4EA1-8EB2-B9FAD81581C0}</a:tableStyleId>
              </a:tblPr>
              <a:tblGrid>
                <a:gridCol w="578200"/>
                <a:gridCol w="578200"/>
                <a:gridCol w="578200"/>
                <a:gridCol w="578200"/>
              </a:tblGrid>
              <a:tr h="48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48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48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48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FFFFFF"/>
                          </a:solidFill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370" name="Google Shape;370;p38"/>
          <p:cNvCxnSpPr/>
          <p:nvPr/>
        </p:nvCxnSpPr>
        <p:spPr>
          <a:xfrm flipH="1" rot="10800000">
            <a:off x="2550350" y="1577175"/>
            <a:ext cx="2262000" cy="9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8"/>
          <p:cNvCxnSpPr/>
          <p:nvPr/>
        </p:nvCxnSpPr>
        <p:spPr>
          <a:xfrm>
            <a:off x="6876025" y="1550025"/>
            <a:ext cx="2367000" cy="100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8"/>
          <p:cNvSpPr txBox="1"/>
          <p:nvPr/>
        </p:nvSpPr>
        <p:spPr>
          <a:xfrm>
            <a:off x="3456525" y="1960325"/>
            <a:ext cx="1550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Max Pooling</a:t>
            </a:r>
            <a:endParaRPr b="1"/>
          </a:p>
        </p:txBody>
      </p:sp>
      <p:sp>
        <p:nvSpPr>
          <p:cNvPr id="373" name="Google Shape;373;p38"/>
          <p:cNvSpPr txBox="1"/>
          <p:nvPr/>
        </p:nvSpPr>
        <p:spPr>
          <a:xfrm>
            <a:off x="6732650" y="1855250"/>
            <a:ext cx="1550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Unp</a:t>
            </a:r>
            <a:r>
              <a:rPr b="1" lang="en-IN"/>
              <a:t>ooling</a:t>
            </a:r>
            <a:endParaRPr b="1"/>
          </a:p>
        </p:txBody>
      </p:sp>
      <p:graphicFrame>
        <p:nvGraphicFramePr>
          <p:cNvPr id="374" name="Google Shape;374;p38"/>
          <p:cNvGraphicFramePr/>
          <p:nvPr/>
        </p:nvGraphicFramePr>
        <p:xfrm>
          <a:off x="4844346" y="30443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{404BF31C-A804-4EA1-8EB2-B9FAD81581C0}</a:tableStyleId>
              </a:tblPr>
              <a:tblGrid>
                <a:gridCol w="999825"/>
                <a:gridCol w="999825"/>
              </a:tblGrid>
              <a:tr h="492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492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75" name="Google Shape;375;p38"/>
          <p:cNvCxnSpPr/>
          <p:nvPr/>
        </p:nvCxnSpPr>
        <p:spPr>
          <a:xfrm>
            <a:off x="2532325" y="2595400"/>
            <a:ext cx="2307000" cy="93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8"/>
          <p:cNvCxnSpPr/>
          <p:nvPr/>
        </p:nvCxnSpPr>
        <p:spPr>
          <a:xfrm flipH="1" rot="10800000">
            <a:off x="6849025" y="2568225"/>
            <a:ext cx="2352000" cy="97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8"/>
          <p:cNvSpPr txBox="1"/>
          <p:nvPr/>
        </p:nvSpPr>
        <p:spPr>
          <a:xfrm>
            <a:off x="4668175" y="4181475"/>
            <a:ext cx="2352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Indices of Maximum value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type="title"/>
          </p:nvPr>
        </p:nvSpPr>
        <p:spPr>
          <a:xfrm>
            <a:off x="415650" y="79696"/>
            <a:ext cx="113607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400"/>
              <a:t>U-NET:  Convolutional networks for biomedical image segmentation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4" name="Google Shape;3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0" y="1143367"/>
            <a:ext cx="1289400" cy="1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9"/>
          <p:cNvSpPr txBox="1"/>
          <p:nvPr/>
        </p:nvSpPr>
        <p:spPr>
          <a:xfrm>
            <a:off x="69575" y="2244750"/>
            <a:ext cx="1289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512 X 512</a:t>
            </a:r>
            <a:endParaRPr b="1" sz="900"/>
          </a:p>
        </p:txBody>
      </p:sp>
      <p:sp>
        <p:nvSpPr>
          <p:cNvPr id="386" name="Google Shape;386;p39"/>
          <p:cNvSpPr txBox="1"/>
          <p:nvPr/>
        </p:nvSpPr>
        <p:spPr>
          <a:xfrm>
            <a:off x="1036350" y="5605350"/>
            <a:ext cx="10740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IN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Ronneberger, Olaf, Philipp Fischer, and Thomas Brox. "U-net: Convolutional networks for biomedical image segmentation." International Conference on Medical image computing and computer-assisted intervention. Springer, Cham, 2015.</a:t>
            </a:r>
            <a:endParaRPr b="1" i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0897" y="990425"/>
            <a:ext cx="1298175" cy="114738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 txBox="1"/>
          <p:nvPr/>
        </p:nvSpPr>
        <p:spPr>
          <a:xfrm>
            <a:off x="10280375" y="2092350"/>
            <a:ext cx="1289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512 X 512 X 2</a:t>
            </a:r>
            <a:endParaRPr b="1" sz="900"/>
          </a:p>
        </p:txBody>
      </p:sp>
      <p:sp>
        <p:nvSpPr>
          <p:cNvPr id="389" name="Google Shape;389;p39"/>
          <p:cNvSpPr/>
          <p:nvPr/>
        </p:nvSpPr>
        <p:spPr>
          <a:xfrm>
            <a:off x="1371400" y="1504311"/>
            <a:ext cx="193800" cy="18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/>
          <p:nvPr/>
        </p:nvSpPr>
        <p:spPr>
          <a:xfrm>
            <a:off x="1573875" y="1067175"/>
            <a:ext cx="128100" cy="1146300"/>
          </a:xfrm>
          <a:prstGeom prst="cube">
            <a:avLst>
              <a:gd fmla="val 51103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1665603" y="1504300"/>
            <a:ext cx="204000" cy="18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/>
          <p:nvPr/>
        </p:nvSpPr>
        <p:spPr>
          <a:xfrm>
            <a:off x="1878675" y="1067175"/>
            <a:ext cx="128100" cy="1146300"/>
          </a:xfrm>
          <a:prstGeom prst="cube">
            <a:avLst>
              <a:gd fmla="val 51103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1889206" y="2553750"/>
            <a:ext cx="128100" cy="650400"/>
          </a:xfrm>
          <a:prstGeom prst="cube">
            <a:avLst>
              <a:gd fmla="val 51103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1989680" y="2801742"/>
            <a:ext cx="2145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2213853" y="2553750"/>
            <a:ext cx="237300" cy="6504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2594853" y="2553750"/>
            <a:ext cx="214500" cy="6504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2370680" y="2801742"/>
            <a:ext cx="2145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2594850" y="3391950"/>
            <a:ext cx="237300" cy="3210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2969744" y="3391950"/>
            <a:ext cx="360600" cy="3210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3494422" y="3391950"/>
            <a:ext cx="360600" cy="3210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3509250" y="3925350"/>
            <a:ext cx="3606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3966451" y="3925350"/>
            <a:ext cx="5343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4576050" y="3925350"/>
            <a:ext cx="5343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4547551" y="4321875"/>
            <a:ext cx="5343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159475" y="4321875"/>
            <a:ext cx="9372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6185101" y="4321875"/>
            <a:ext cx="5343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6176251" y="3925350"/>
            <a:ext cx="5343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6862050" y="3925350"/>
            <a:ext cx="5343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5719051" y="3925350"/>
            <a:ext cx="534300" cy="187200"/>
          </a:xfrm>
          <a:prstGeom prst="cube">
            <a:avLst>
              <a:gd fmla="val 3716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7471650" y="3925350"/>
            <a:ext cx="360600" cy="1872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7541744" y="3315750"/>
            <a:ext cx="360600" cy="3210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7990222" y="3315750"/>
            <a:ext cx="360600" cy="3210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7313144" y="3315750"/>
            <a:ext cx="360600" cy="321000"/>
          </a:xfrm>
          <a:prstGeom prst="cube">
            <a:avLst>
              <a:gd fmla="val 3716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8447424" y="3315750"/>
            <a:ext cx="214500" cy="3210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8462253" y="2477550"/>
            <a:ext cx="237300" cy="6504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8843253" y="2477550"/>
            <a:ext cx="214500" cy="6504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/>
          <p:nvPr/>
        </p:nvSpPr>
        <p:spPr>
          <a:xfrm>
            <a:off x="8619080" y="2725542"/>
            <a:ext cx="2145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8309853" y="2477550"/>
            <a:ext cx="237300" cy="650400"/>
          </a:xfrm>
          <a:prstGeom prst="cube">
            <a:avLst>
              <a:gd fmla="val 3716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9148052" y="2477550"/>
            <a:ext cx="128100" cy="650400"/>
          </a:xfrm>
          <a:prstGeom prst="cube">
            <a:avLst>
              <a:gd fmla="val 37164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9270075" y="990975"/>
            <a:ext cx="128100" cy="1146300"/>
          </a:xfrm>
          <a:prstGeom prst="cube">
            <a:avLst>
              <a:gd fmla="val 51103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9361803" y="1428100"/>
            <a:ext cx="204000" cy="18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9574875" y="990975"/>
            <a:ext cx="128100" cy="1146300"/>
          </a:xfrm>
          <a:prstGeom prst="cube">
            <a:avLst>
              <a:gd fmla="val 51103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9193875" y="990975"/>
            <a:ext cx="128100" cy="1146300"/>
          </a:xfrm>
          <a:prstGeom prst="cube">
            <a:avLst>
              <a:gd fmla="val 5110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9881975" y="948550"/>
            <a:ext cx="128100" cy="1146300"/>
          </a:xfrm>
          <a:prstGeom prst="cube">
            <a:avLst>
              <a:gd fmla="val 51103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9666603" y="1428100"/>
            <a:ext cx="204000" cy="18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9010276" y="27255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8324476" y="34113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7867276" y="34113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7333876" y="39447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6724276" y="39447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"/>
          <p:cNvSpPr/>
          <p:nvPr/>
        </p:nvSpPr>
        <p:spPr>
          <a:xfrm>
            <a:off x="6038476" y="44019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5047876" y="44019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2828551" y="34875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3296250" y="3487550"/>
            <a:ext cx="1938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828676" y="40209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4438276" y="4020950"/>
            <a:ext cx="1281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1874450" y="2194775"/>
            <a:ext cx="90000" cy="359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2636450" y="3204150"/>
            <a:ext cx="90000" cy="2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3627050" y="3737550"/>
            <a:ext cx="90000" cy="2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"/>
          <p:cNvSpPr/>
          <p:nvPr/>
        </p:nvSpPr>
        <p:spPr>
          <a:xfrm>
            <a:off x="4770050" y="4118550"/>
            <a:ext cx="90000" cy="2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/>
          <p:nvPr/>
        </p:nvSpPr>
        <p:spPr>
          <a:xfrm>
            <a:off x="6443450" y="4112550"/>
            <a:ext cx="128100" cy="25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7586450" y="3650250"/>
            <a:ext cx="128100" cy="321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8500850" y="3116850"/>
            <a:ext cx="128100" cy="187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9186650" y="2126250"/>
            <a:ext cx="128100" cy="324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>
            <a:off x="5100700" y="4010275"/>
            <a:ext cx="6183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3853573" y="3466200"/>
            <a:ext cx="34803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2809350" y="2801750"/>
            <a:ext cx="55005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1989675" y="1511025"/>
            <a:ext cx="7204200" cy="1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"/>
          <p:cNvSpPr txBox="1"/>
          <p:nvPr/>
        </p:nvSpPr>
        <p:spPr>
          <a:xfrm>
            <a:off x="1431600" y="808875"/>
            <a:ext cx="33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64</a:t>
            </a:r>
            <a:endParaRPr b="1" sz="900"/>
          </a:p>
        </p:txBody>
      </p:sp>
      <p:sp>
        <p:nvSpPr>
          <p:cNvPr id="450" name="Google Shape;450;p39"/>
          <p:cNvSpPr txBox="1"/>
          <p:nvPr/>
        </p:nvSpPr>
        <p:spPr>
          <a:xfrm>
            <a:off x="1812600" y="808875"/>
            <a:ext cx="33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64</a:t>
            </a:r>
            <a:endParaRPr b="1" sz="900"/>
          </a:p>
        </p:txBody>
      </p:sp>
      <p:sp>
        <p:nvSpPr>
          <p:cNvPr id="451" name="Google Shape;451;p39"/>
          <p:cNvSpPr txBox="1"/>
          <p:nvPr/>
        </p:nvSpPr>
        <p:spPr>
          <a:xfrm>
            <a:off x="2169700" y="2332875"/>
            <a:ext cx="430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128</a:t>
            </a:r>
            <a:endParaRPr b="1" sz="900"/>
          </a:p>
        </p:txBody>
      </p:sp>
      <p:sp>
        <p:nvSpPr>
          <p:cNvPr id="452" name="Google Shape;452;p39"/>
          <p:cNvSpPr txBox="1"/>
          <p:nvPr/>
        </p:nvSpPr>
        <p:spPr>
          <a:xfrm>
            <a:off x="2550700" y="2332875"/>
            <a:ext cx="430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128</a:t>
            </a:r>
            <a:endParaRPr b="1" sz="900"/>
          </a:p>
        </p:txBody>
      </p:sp>
      <p:sp>
        <p:nvSpPr>
          <p:cNvPr id="453" name="Google Shape;453;p39"/>
          <p:cNvSpPr txBox="1"/>
          <p:nvPr/>
        </p:nvSpPr>
        <p:spPr>
          <a:xfrm>
            <a:off x="2931700" y="3171075"/>
            <a:ext cx="430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256</a:t>
            </a:r>
            <a:endParaRPr b="1" sz="900"/>
          </a:p>
        </p:txBody>
      </p:sp>
      <p:sp>
        <p:nvSpPr>
          <p:cNvPr id="454" name="Google Shape;454;p39"/>
          <p:cNvSpPr txBox="1"/>
          <p:nvPr/>
        </p:nvSpPr>
        <p:spPr>
          <a:xfrm>
            <a:off x="3541300" y="3171075"/>
            <a:ext cx="430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256</a:t>
            </a:r>
            <a:endParaRPr b="1" sz="900"/>
          </a:p>
        </p:txBody>
      </p:sp>
      <p:sp>
        <p:nvSpPr>
          <p:cNvPr id="455" name="Google Shape;455;p39"/>
          <p:cNvSpPr txBox="1"/>
          <p:nvPr/>
        </p:nvSpPr>
        <p:spPr>
          <a:xfrm>
            <a:off x="4074700" y="3628275"/>
            <a:ext cx="430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512</a:t>
            </a:r>
            <a:endParaRPr b="1" sz="900"/>
          </a:p>
        </p:txBody>
      </p:sp>
      <p:sp>
        <p:nvSpPr>
          <p:cNvPr id="456" name="Google Shape;456;p39"/>
          <p:cNvSpPr txBox="1"/>
          <p:nvPr/>
        </p:nvSpPr>
        <p:spPr>
          <a:xfrm>
            <a:off x="4684300" y="3628275"/>
            <a:ext cx="430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512</a:t>
            </a:r>
            <a:endParaRPr b="1" sz="900"/>
          </a:p>
        </p:txBody>
      </p:sp>
      <p:sp>
        <p:nvSpPr>
          <p:cNvPr id="457" name="Google Shape;457;p39"/>
          <p:cNvSpPr txBox="1"/>
          <p:nvPr/>
        </p:nvSpPr>
        <p:spPr>
          <a:xfrm>
            <a:off x="5751100" y="37044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1024</a:t>
            </a:r>
            <a:endParaRPr b="1" sz="900"/>
          </a:p>
        </p:txBody>
      </p:sp>
      <p:sp>
        <p:nvSpPr>
          <p:cNvPr id="458" name="Google Shape;458;p39"/>
          <p:cNvSpPr txBox="1"/>
          <p:nvPr/>
        </p:nvSpPr>
        <p:spPr>
          <a:xfrm>
            <a:off x="5141500" y="4080375"/>
            <a:ext cx="973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1024</a:t>
            </a:r>
            <a:endParaRPr b="1" sz="900"/>
          </a:p>
        </p:txBody>
      </p:sp>
      <p:sp>
        <p:nvSpPr>
          <p:cNvPr id="459" name="Google Shape;459;p39"/>
          <p:cNvSpPr txBox="1"/>
          <p:nvPr/>
        </p:nvSpPr>
        <p:spPr>
          <a:xfrm>
            <a:off x="7122700" y="30948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512</a:t>
            </a:r>
            <a:endParaRPr b="1" sz="900"/>
          </a:p>
        </p:txBody>
      </p:sp>
      <p:sp>
        <p:nvSpPr>
          <p:cNvPr id="460" name="Google Shape;460;p39"/>
          <p:cNvSpPr txBox="1"/>
          <p:nvPr/>
        </p:nvSpPr>
        <p:spPr>
          <a:xfrm>
            <a:off x="6589300" y="37044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512</a:t>
            </a:r>
            <a:endParaRPr b="1" sz="900"/>
          </a:p>
        </p:txBody>
      </p:sp>
      <p:sp>
        <p:nvSpPr>
          <p:cNvPr id="461" name="Google Shape;461;p39"/>
          <p:cNvSpPr txBox="1"/>
          <p:nvPr/>
        </p:nvSpPr>
        <p:spPr>
          <a:xfrm>
            <a:off x="7351300" y="37044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256</a:t>
            </a:r>
            <a:endParaRPr b="1" sz="900"/>
          </a:p>
        </p:txBody>
      </p:sp>
      <p:sp>
        <p:nvSpPr>
          <p:cNvPr id="462" name="Google Shape;462;p39"/>
          <p:cNvSpPr txBox="1"/>
          <p:nvPr/>
        </p:nvSpPr>
        <p:spPr>
          <a:xfrm>
            <a:off x="7732300" y="30948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256</a:t>
            </a:r>
            <a:endParaRPr b="1" sz="900"/>
          </a:p>
        </p:txBody>
      </p:sp>
      <p:sp>
        <p:nvSpPr>
          <p:cNvPr id="463" name="Google Shape;463;p39"/>
          <p:cNvSpPr txBox="1"/>
          <p:nvPr/>
        </p:nvSpPr>
        <p:spPr>
          <a:xfrm>
            <a:off x="8265700" y="32472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128</a:t>
            </a:r>
            <a:endParaRPr b="1" sz="900"/>
          </a:p>
        </p:txBody>
      </p:sp>
      <p:sp>
        <p:nvSpPr>
          <p:cNvPr id="464" name="Google Shape;464;p39"/>
          <p:cNvSpPr txBox="1"/>
          <p:nvPr/>
        </p:nvSpPr>
        <p:spPr>
          <a:xfrm>
            <a:off x="8037100" y="22566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256</a:t>
            </a:r>
            <a:endParaRPr b="1" sz="900"/>
          </a:p>
        </p:txBody>
      </p:sp>
      <p:sp>
        <p:nvSpPr>
          <p:cNvPr id="465" name="Google Shape;465;p39"/>
          <p:cNvSpPr txBox="1"/>
          <p:nvPr/>
        </p:nvSpPr>
        <p:spPr>
          <a:xfrm>
            <a:off x="8494300" y="22566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128</a:t>
            </a:r>
            <a:endParaRPr b="1" sz="900"/>
          </a:p>
        </p:txBody>
      </p:sp>
      <p:sp>
        <p:nvSpPr>
          <p:cNvPr id="466" name="Google Shape;466;p39"/>
          <p:cNvSpPr txBox="1"/>
          <p:nvPr/>
        </p:nvSpPr>
        <p:spPr>
          <a:xfrm>
            <a:off x="8875300" y="24090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64</a:t>
            </a:r>
            <a:endParaRPr b="1" sz="900"/>
          </a:p>
        </p:txBody>
      </p:sp>
      <p:sp>
        <p:nvSpPr>
          <p:cNvPr id="467" name="Google Shape;467;p39"/>
          <p:cNvSpPr txBox="1"/>
          <p:nvPr/>
        </p:nvSpPr>
        <p:spPr>
          <a:xfrm>
            <a:off x="9180100" y="7326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64</a:t>
            </a:r>
            <a:endParaRPr b="1" sz="900"/>
          </a:p>
        </p:txBody>
      </p:sp>
      <p:sp>
        <p:nvSpPr>
          <p:cNvPr id="468" name="Google Shape;468;p39"/>
          <p:cNvSpPr txBox="1"/>
          <p:nvPr/>
        </p:nvSpPr>
        <p:spPr>
          <a:xfrm>
            <a:off x="9484900" y="7326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64</a:t>
            </a:r>
            <a:endParaRPr b="1" sz="900"/>
          </a:p>
        </p:txBody>
      </p:sp>
      <p:sp>
        <p:nvSpPr>
          <p:cNvPr id="469" name="Google Shape;469;p39"/>
          <p:cNvSpPr txBox="1"/>
          <p:nvPr/>
        </p:nvSpPr>
        <p:spPr>
          <a:xfrm>
            <a:off x="8799100" y="732675"/>
            <a:ext cx="973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128</a:t>
            </a:r>
            <a:endParaRPr b="1" sz="900"/>
          </a:p>
        </p:txBody>
      </p:sp>
      <p:sp>
        <p:nvSpPr>
          <p:cNvPr id="470" name="Google Shape;470;p39"/>
          <p:cNvSpPr/>
          <p:nvPr/>
        </p:nvSpPr>
        <p:spPr>
          <a:xfrm>
            <a:off x="9985100" y="1437775"/>
            <a:ext cx="315300" cy="19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39"/>
          <p:cNvGrpSpPr/>
          <p:nvPr/>
        </p:nvGrpSpPr>
        <p:grpSpPr>
          <a:xfrm>
            <a:off x="8970100" y="3657250"/>
            <a:ext cx="2187350" cy="1977300"/>
            <a:chOff x="8970100" y="3657250"/>
            <a:chExt cx="2187350" cy="1977300"/>
          </a:xfrm>
        </p:grpSpPr>
        <p:sp>
          <p:nvSpPr>
            <p:cNvPr id="472" name="Google Shape;472;p39"/>
            <p:cNvSpPr/>
            <p:nvPr/>
          </p:nvSpPr>
          <p:spPr>
            <a:xfrm>
              <a:off x="9186650" y="4798350"/>
              <a:ext cx="128100" cy="258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8994500" y="5171575"/>
              <a:ext cx="315300" cy="19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274E1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9143800" y="3866511"/>
              <a:ext cx="193800" cy="18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9189650" y="4194750"/>
              <a:ext cx="90000" cy="229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8970100" y="4543675"/>
              <a:ext cx="330300" cy="10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 txBox="1"/>
            <p:nvPr/>
          </p:nvSpPr>
          <p:spPr>
            <a:xfrm>
              <a:off x="9362550" y="3657250"/>
              <a:ext cx="17949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/>
                <a:t>conv [3x3], ReLU</a:t>
              </a:r>
              <a:endParaRPr b="1"/>
            </a:p>
          </p:txBody>
        </p:sp>
        <p:sp>
          <p:nvSpPr>
            <p:cNvPr id="478" name="Google Shape;478;p39"/>
            <p:cNvSpPr txBox="1"/>
            <p:nvPr/>
          </p:nvSpPr>
          <p:spPr>
            <a:xfrm>
              <a:off x="9362550" y="3962050"/>
              <a:ext cx="17949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/>
                <a:t>Max Pool [2x2]</a:t>
              </a:r>
              <a:endParaRPr b="1"/>
            </a:p>
          </p:txBody>
        </p:sp>
        <p:sp>
          <p:nvSpPr>
            <p:cNvPr id="479" name="Google Shape;479;p39"/>
            <p:cNvSpPr txBox="1"/>
            <p:nvPr/>
          </p:nvSpPr>
          <p:spPr>
            <a:xfrm>
              <a:off x="9286350" y="4266850"/>
              <a:ext cx="17949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/>
                <a:t>copy</a:t>
              </a:r>
              <a:endParaRPr b="1"/>
            </a:p>
          </p:txBody>
        </p:sp>
        <p:sp>
          <p:nvSpPr>
            <p:cNvPr id="480" name="Google Shape;480;p39"/>
            <p:cNvSpPr txBox="1"/>
            <p:nvPr/>
          </p:nvSpPr>
          <p:spPr>
            <a:xfrm>
              <a:off x="9362550" y="4647850"/>
              <a:ext cx="17949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/>
                <a:t>Up Conv </a:t>
              </a:r>
              <a:r>
                <a:rPr b="1" lang="en-IN"/>
                <a:t>[2x2]</a:t>
              </a:r>
              <a:endParaRPr b="1"/>
            </a:p>
          </p:txBody>
        </p:sp>
        <p:sp>
          <p:nvSpPr>
            <p:cNvPr id="481" name="Google Shape;481;p39"/>
            <p:cNvSpPr txBox="1"/>
            <p:nvPr/>
          </p:nvSpPr>
          <p:spPr>
            <a:xfrm>
              <a:off x="9362550" y="5028850"/>
              <a:ext cx="17949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/>
                <a:t>Conv [1x1]</a:t>
              </a:r>
              <a:endParaRPr b="1"/>
            </a:p>
          </p:txBody>
        </p:sp>
      </p:grpSp>
      <p:sp>
        <p:nvSpPr>
          <p:cNvPr id="482" name="Google Shape;482;p39"/>
          <p:cNvSpPr txBox="1"/>
          <p:nvPr/>
        </p:nvSpPr>
        <p:spPr>
          <a:xfrm rot="-5400000">
            <a:off x="1166725" y="18635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512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83" name="Google Shape;483;p39"/>
          <p:cNvSpPr txBox="1"/>
          <p:nvPr/>
        </p:nvSpPr>
        <p:spPr>
          <a:xfrm rot="-5400000">
            <a:off x="1471525" y="18635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512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84" name="Google Shape;484;p39"/>
          <p:cNvSpPr txBox="1"/>
          <p:nvPr/>
        </p:nvSpPr>
        <p:spPr>
          <a:xfrm rot="-5400000">
            <a:off x="1471525" y="29303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256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85" name="Google Shape;485;p39"/>
          <p:cNvSpPr txBox="1"/>
          <p:nvPr/>
        </p:nvSpPr>
        <p:spPr>
          <a:xfrm rot="-5400000">
            <a:off x="1852525" y="29303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256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86" name="Google Shape;486;p39"/>
          <p:cNvSpPr txBox="1"/>
          <p:nvPr/>
        </p:nvSpPr>
        <p:spPr>
          <a:xfrm rot="-5400000">
            <a:off x="2233525" y="29303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256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87" name="Google Shape;487;p39"/>
          <p:cNvSpPr txBox="1"/>
          <p:nvPr/>
        </p:nvSpPr>
        <p:spPr>
          <a:xfrm rot="-5400000">
            <a:off x="2233525" y="34637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1</a:t>
            </a:r>
            <a:r>
              <a:rPr lang="en-IN" sz="900"/>
              <a:t>28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88" name="Google Shape;488;p39"/>
          <p:cNvSpPr txBox="1"/>
          <p:nvPr/>
        </p:nvSpPr>
        <p:spPr>
          <a:xfrm rot="-5400000">
            <a:off x="2614525" y="35399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128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89" name="Google Shape;489;p39"/>
          <p:cNvSpPr txBox="1"/>
          <p:nvPr/>
        </p:nvSpPr>
        <p:spPr>
          <a:xfrm rot="-5400000">
            <a:off x="3147925" y="35399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128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0" name="Google Shape;490;p39"/>
          <p:cNvSpPr txBox="1"/>
          <p:nvPr/>
        </p:nvSpPr>
        <p:spPr>
          <a:xfrm rot="-5400000">
            <a:off x="3147925" y="38447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64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1" name="Google Shape;491;p39"/>
          <p:cNvSpPr txBox="1"/>
          <p:nvPr/>
        </p:nvSpPr>
        <p:spPr>
          <a:xfrm rot="-5400000">
            <a:off x="4138525" y="42257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32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2" name="Google Shape;492;p39"/>
          <p:cNvSpPr txBox="1"/>
          <p:nvPr/>
        </p:nvSpPr>
        <p:spPr>
          <a:xfrm rot="-5400000">
            <a:off x="4824325" y="41495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32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3" name="Google Shape;493;p39"/>
          <p:cNvSpPr txBox="1"/>
          <p:nvPr/>
        </p:nvSpPr>
        <p:spPr>
          <a:xfrm rot="-5400000">
            <a:off x="5814925" y="41495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32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4" name="Google Shape;494;p39"/>
          <p:cNvSpPr txBox="1"/>
          <p:nvPr/>
        </p:nvSpPr>
        <p:spPr>
          <a:xfrm rot="-5400000">
            <a:off x="3605125" y="37685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64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5" name="Google Shape;495;p39"/>
          <p:cNvSpPr txBox="1"/>
          <p:nvPr/>
        </p:nvSpPr>
        <p:spPr>
          <a:xfrm rot="-5400000">
            <a:off x="4214725" y="37685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64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6" name="Google Shape;496;p39"/>
          <p:cNvSpPr txBox="1"/>
          <p:nvPr/>
        </p:nvSpPr>
        <p:spPr>
          <a:xfrm rot="-5400000">
            <a:off x="5357725" y="37685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64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7" name="Google Shape;497;p39"/>
          <p:cNvSpPr txBox="1"/>
          <p:nvPr/>
        </p:nvSpPr>
        <p:spPr>
          <a:xfrm rot="-5400000">
            <a:off x="6500725" y="36923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64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8" name="Google Shape;498;p39"/>
          <p:cNvSpPr txBox="1"/>
          <p:nvPr/>
        </p:nvSpPr>
        <p:spPr>
          <a:xfrm rot="-5400000">
            <a:off x="7186525" y="36923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64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499" name="Google Shape;499;p39"/>
          <p:cNvSpPr txBox="1"/>
          <p:nvPr/>
        </p:nvSpPr>
        <p:spPr>
          <a:xfrm rot="-5400000">
            <a:off x="6805525" y="39971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64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0" name="Google Shape;500;p39"/>
          <p:cNvSpPr txBox="1"/>
          <p:nvPr/>
        </p:nvSpPr>
        <p:spPr>
          <a:xfrm rot="-5400000">
            <a:off x="6957925" y="32351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128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1" name="Google Shape;501;p39"/>
          <p:cNvSpPr txBox="1"/>
          <p:nvPr/>
        </p:nvSpPr>
        <p:spPr>
          <a:xfrm rot="-5400000">
            <a:off x="7643725" y="31589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128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2" name="Google Shape;502;p39"/>
          <p:cNvSpPr txBox="1"/>
          <p:nvPr/>
        </p:nvSpPr>
        <p:spPr>
          <a:xfrm rot="-5400000">
            <a:off x="8100925" y="35399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128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3" name="Google Shape;503;p39"/>
          <p:cNvSpPr txBox="1"/>
          <p:nvPr/>
        </p:nvSpPr>
        <p:spPr>
          <a:xfrm rot="-5400000">
            <a:off x="7872325" y="25493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256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4" name="Google Shape;504;p39"/>
          <p:cNvSpPr txBox="1"/>
          <p:nvPr/>
        </p:nvSpPr>
        <p:spPr>
          <a:xfrm rot="-5400000">
            <a:off x="8481925" y="24731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256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5" name="Google Shape;505;p39"/>
          <p:cNvSpPr txBox="1"/>
          <p:nvPr/>
        </p:nvSpPr>
        <p:spPr>
          <a:xfrm rot="-5400000">
            <a:off x="8786725" y="24731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256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6" name="Google Shape;506;p39"/>
          <p:cNvSpPr txBox="1"/>
          <p:nvPr/>
        </p:nvSpPr>
        <p:spPr>
          <a:xfrm rot="-5400000">
            <a:off x="8786725" y="17111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512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7" name="Google Shape;507;p39"/>
          <p:cNvSpPr txBox="1"/>
          <p:nvPr/>
        </p:nvSpPr>
        <p:spPr>
          <a:xfrm rot="-5400000">
            <a:off x="9167725" y="17111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512</a:t>
            </a:r>
            <a:r>
              <a:rPr b="1" baseline="30000" lang="en-IN" sz="900"/>
              <a:t>2</a:t>
            </a:r>
            <a:endParaRPr b="1" baseline="30000" sz="900"/>
          </a:p>
        </p:txBody>
      </p:sp>
      <p:sp>
        <p:nvSpPr>
          <p:cNvPr id="508" name="Google Shape;508;p39"/>
          <p:cNvSpPr txBox="1"/>
          <p:nvPr/>
        </p:nvSpPr>
        <p:spPr>
          <a:xfrm rot="-5400000">
            <a:off x="9472525" y="1711150"/>
            <a:ext cx="618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/>
              <a:t>512</a:t>
            </a:r>
            <a:r>
              <a:rPr b="1" baseline="30000" lang="en-IN" sz="900"/>
              <a:t>2</a:t>
            </a:r>
            <a:endParaRPr b="1" baseline="30000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IN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convolutional DenseNets</a:t>
            </a:r>
            <a:endParaRPr b="1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0"/>
          <p:cNvSpPr txBox="1"/>
          <p:nvPr>
            <p:ph idx="1" type="body"/>
          </p:nvPr>
        </p:nvSpPr>
        <p:spPr>
          <a:xfrm>
            <a:off x="415600" y="1070700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8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Encoder path of the network is based on DenseNets</a:t>
            </a:r>
            <a:endParaRPr b="0" i="0" sz="18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8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layer is directly connected to all other layers</a:t>
            </a:r>
            <a:endParaRPr b="0" i="0" sz="18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8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Extensive feature reuse and parameter efficient</a:t>
            </a:r>
            <a:endParaRPr b="0" i="0" sz="18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251" y="374634"/>
            <a:ext cx="4914900" cy="61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34" y="2923600"/>
            <a:ext cx="6091900" cy="21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/>
          <p:nvPr>
            <p:ph type="title"/>
          </p:nvPr>
        </p:nvSpPr>
        <p:spPr>
          <a:xfrm>
            <a:off x="415650" y="6441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Back</a:t>
            </a:r>
            <a:r>
              <a:rPr lang="en-IN" sz="2400"/>
              <a:t>p</a:t>
            </a:r>
            <a:r>
              <a:rPr lang="en-IN" sz="2400"/>
              <a:t>ropagation through CNN</a:t>
            </a:r>
            <a:endParaRPr sz="2400"/>
          </a:p>
        </p:txBody>
      </p:sp>
      <p:pic>
        <p:nvPicPr>
          <p:cNvPr id="523" name="Google Shape;5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38" y="2509700"/>
            <a:ext cx="2266300" cy="41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300" y="1097550"/>
            <a:ext cx="2574775" cy="984068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1"/>
          <p:cNvSpPr txBox="1"/>
          <p:nvPr/>
        </p:nvSpPr>
        <p:spPr>
          <a:xfrm>
            <a:off x="1469300" y="670175"/>
            <a:ext cx="141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Forward Pass</a:t>
            </a:r>
            <a:endParaRPr/>
          </a:p>
        </p:txBody>
      </p:sp>
      <p:sp>
        <p:nvSpPr>
          <p:cNvPr id="526" name="Google Shape;526;p41"/>
          <p:cNvSpPr txBox="1"/>
          <p:nvPr/>
        </p:nvSpPr>
        <p:spPr>
          <a:xfrm>
            <a:off x="5410224" y="670175"/>
            <a:ext cx="1929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Backward Pass</a:t>
            </a:r>
            <a:endParaRPr/>
          </a:p>
        </p:txBody>
      </p:sp>
      <p:pic>
        <p:nvPicPr>
          <p:cNvPr id="527" name="Google Shape;527;p41"/>
          <p:cNvPicPr preferRelativeResize="0"/>
          <p:nvPr/>
        </p:nvPicPr>
        <p:blipFill rotWithShape="1">
          <a:blip r:embed="rId5">
            <a:alphaModFix/>
          </a:blip>
          <a:srcRect b="0" l="0" r="48448" t="0"/>
          <a:stretch/>
        </p:blipFill>
        <p:spPr>
          <a:xfrm>
            <a:off x="4892901" y="1053488"/>
            <a:ext cx="2447351" cy="1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1050" y="2351250"/>
            <a:ext cx="2237929" cy="438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d~parameters~\textbf{w}~to~minimize~an~Error~\textbf{E}&#10;&#10;" id="529" name="Google Shape;529;p4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2950" y="1097550"/>
            <a:ext cx="4296124" cy="31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{E}}{\partial{y_{l-1}}}&#10;= \frac{\partial{E}}{\partial{y_{l}}}&#10;\times&#10;\frac{\partial{y_l(w, y_{l-1})}}{\partial{y_{l-1}}} = w*\frac{\partial{E}}{\partial{y_{l}}}\\&#10; &#10;&#10;\frac{\partial{E}}{\partial{w_l}}&#10;= \frac{\partial{E}}{\partial{y_{l}}}&#10;\times&#10;\frac{\partial{y_l(w, y_{l-1})}}{\partial{w_l}} &#10;" id="530" name="Google Shape;530;p4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4225" y="1856150"/>
            <a:ext cx="4233334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&#10;&#10;" id="531" name="Google Shape;531;p41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05550" y="2709000"/>
            <a:ext cx="229650" cy="21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l-1}&#10;&#10;" id="532" name="Google Shape;532;p41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2222" y="2279025"/>
            <a:ext cx="770258" cy="39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l}&#10;&#10;" id="533" name="Google Shape;533;p41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38475" y="2178525"/>
            <a:ext cx="362378" cy="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LeNet- Digit Classification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52400" y="1728422"/>
            <a:ext cx="33381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the earliest CNNs to be used for digit recognition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multiple convolution and </a:t>
            </a:r>
            <a:r>
              <a:rPr b="0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average pooling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Parameters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01869" y="5846544"/>
            <a:ext cx="11418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Y. LeCun, L. Bottou, Y. Bengio, and P. Haffner,Gradient-based learning applied to document recognition, Proc. IEEE 86(11): 2278–2324, 1998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900" y="1843225"/>
            <a:ext cx="8396695" cy="212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6"/>
            <a:ext cx="10515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AlexNet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50985" y="5719328"/>
            <a:ext cx="1091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A. Krizhevsky, I. Sutskever, and G. Hinton,  ImageNet Classification with Deep Convolutional Neural Networks, NIPS 2012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8657499" y="2136352"/>
            <a:ext cx="31293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2 GPUs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Million Parameters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Overlapped Max pooling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regularization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Layers including convolution and densely connected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GPUs Communicate only in certain layers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Normalization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-1712" y="6365525"/>
            <a:ext cx="8712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Image Courtesy: </a:t>
            </a:r>
            <a:r>
              <a:rPr lang="en-IN" sz="1100" u="sng">
                <a:solidFill>
                  <a:schemeClr val="hlink"/>
                </a:solidFill>
                <a:hlinkClick r:id="rId3"/>
              </a:rPr>
              <a:t>https://upload.wikimedia.org/wikipedia/commons/c/c5/Juergen.jpg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43722"/>
            <a:ext cx="8263186" cy="12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6"/>
            <a:ext cx="10515600" cy="1199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AlexNet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838200" y="6492874"/>
            <a:ext cx="109141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A. Krizhevsky, I. Sutskever, and G. Hinton,  ImageNet Classification with Deep Convolutional Neural Networks, NIPS 2012</a:t>
            </a:r>
            <a:endParaRPr sz="1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45725" y="5852750"/>
            <a:ext cx="8712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Image Courtesy: </a:t>
            </a:r>
            <a:r>
              <a:rPr lang="en-IN" sz="1100" u="sng">
                <a:solidFill>
                  <a:schemeClr val="hlink"/>
                </a:solidFill>
                <a:hlinkClick r:id="rId3"/>
              </a:rPr>
              <a:t>https://upload.wikimedia.org/wikipedia/commons/c/c5/Juergen.jpg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7425"/>
            <a:ext cx="12191995" cy="307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2110150"/>
            <a:ext cx="4185000" cy="2989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365126"/>
            <a:ext cx="10515600" cy="1199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AlexNet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838200" y="6492874"/>
            <a:ext cx="109141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A. Krizhevsky, I. Sutskever, and G. Hinton,  ImageNet Classification with Deep Convolutional Neural Networks, NIPS 2012</a:t>
            </a:r>
            <a:endParaRPr sz="1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45725" y="5852750"/>
            <a:ext cx="8712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Image Courtesy: </a:t>
            </a:r>
            <a:r>
              <a:rPr lang="en-IN" sz="1100" u="sng">
                <a:solidFill>
                  <a:schemeClr val="hlink"/>
                </a:solidFill>
                <a:hlinkClick r:id="rId3"/>
              </a:rPr>
              <a:t>https://upload.wikimedia.org/wikipedia/commons/c/c5/Juergen.jpg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4189" y="2250825"/>
            <a:ext cx="12398590" cy="31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9267400" y="2073750"/>
            <a:ext cx="2838300" cy="3261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838200" y="365126"/>
            <a:ext cx="10515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AlexNet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838200" y="6492874"/>
            <a:ext cx="109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A. Krizhevsky, I. Sutskever, and G. Hinton,  ImageNet Classification with Deep Convolutional Neural Networks, NIPS 2012</a:t>
            </a:r>
            <a:endParaRPr sz="1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45725" y="5852750"/>
            <a:ext cx="8712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Image Courtesy: </a:t>
            </a:r>
            <a:r>
              <a:rPr lang="en-IN" sz="1100" u="sng">
                <a:solidFill>
                  <a:schemeClr val="hlink"/>
                </a:solidFill>
                <a:hlinkClick r:id="rId3"/>
              </a:rPr>
              <a:t>https://upload.wikimedia.org/wikipedia/commons/c/c5/Juergen.jpg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25" y="2327125"/>
            <a:ext cx="11811573" cy="298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15600" y="85367"/>
            <a:ext cx="11360800" cy="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15600" y="1028633"/>
            <a:ext cx="11360800" cy="2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IN" sz="2133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Developed by Simonyan and Zisserman for ILSVRC 2014 competition. </a:t>
            </a:r>
            <a:endParaRPr b="0" i="0" sz="2133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40255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0" i="0" lang="en-IN" sz="2133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VGGNet consists of 16 convolutional layers with only 3x3 kernels</a:t>
            </a:r>
            <a:endParaRPr b="0" i="0" sz="2133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40255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0" i="0" lang="en-IN" sz="2133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design opted by the authors are similar to Alexnet i.e. increase the number of the features map or convolution as the depth of the network increases</a:t>
            </a:r>
            <a:endParaRPr b="0" i="0" sz="2133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40255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0" i="0" lang="en-IN" sz="2133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network comprises of 138 million parameters. </a:t>
            </a:r>
            <a:endParaRPr b="0" i="0" sz="2133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8655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09585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941712" y="2782633"/>
            <a:ext cx="5744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VGG 16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45725" y="5852750"/>
            <a:ext cx="8712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Image Courtesy: </a:t>
            </a:r>
            <a:r>
              <a:rPr lang="en-IN" sz="1100" u="sng">
                <a:solidFill>
                  <a:schemeClr val="hlink"/>
                </a:solidFill>
                <a:hlinkClick r:id="rId3"/>
              </a:rPr>
              <a:t>https://upload.wikimedia.org/wikipedia/commons/c/c5/Juergen.jpg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89825"/>
            <a:ext cx="12192007" cy="131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GoogleNet- Inception Module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386253" y="6417400"/>
            <a:ext cx="28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50" y="1843100"/>
            <a:ext cx="3943100" cy="442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325" y="1764163"/>
            <a:ext cx="4333460" cy="48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