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1" r:id="rId16"/>
    <p:sldId id="2146847062" r:id="rId17"/>
    <p:sldId id="2146847055" r:id="rId18"/>
    <p:sldId id="2146847059" r:id="rId19"/>
    <p:sldId id="2146847069"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IN" dirty="0">
                <a:solidFill>
                  <a:srgbClr val="0070C0"/>
                </a:solidFill>
              </a:rPr>
              <a:t>Course Content Simplification </a:t>
            </a:r>
            <a:r>
              <a:rPr lang="en-IN" dirty="0" smtClean="0">
                <a:solidFill>
                  <a:srgbClr val="0070C0"/>
                </a:solidFill>
              </a:rPr>
              <a:t>AI Agent </a:t>
            </a:r>
            <a:endParaRPr lang="en-US" b="1" dirty="0">
              <a:solidFill>
                <a:srgbClr val="0070C0"/>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6063175" y="4586365"/>
            <a:ext cx="5034537"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smtClean="0">
                <a:solidFill>
                  <a:schemeClr val="accent1">
                    <a:lumMod val="75000"/>
                  </a:schemeClr>
                </a:solidFill>
                <a:latin typeface="Arial" pitchFamily="34" charset="0"/>
                <a:cs typeface="Arial" pitchFamily="34" charset="0"/>
              </a:rPr>
              <a:t>Sindhu </a:t>
            </a:r>
            <a:r>
              <a:rPr lang="en-US" sz="2000" b="1" dirty="0" err="1" smtClean="0">
                <a:solidFill>
                  <a:schemeClr val="accent1">
                    <a:lumMod val="75000"/>
                  </a:schemeClr>
                </a:solidFill>
                <a:latin typeface="Arial" pitchFamily="34" charset="0"/>
                <a:cs typeface="Arial" pitchFamily="34" charset="0"/>
              </a:rPr>
              <a:t>Katakam</a:t>
            </a:r>
            <a:endParaRPr lang="en-US" sz="2000" b="1" dirty="0" smtClean="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t>
            </a:r>
            <a:r>
              <a:rPr lang="en-US" sz="2000" b="1" dirty="0">
                <a:solidFill>
                  <a:schemeClr val="accent1">
                    <a:lumMod val="75000"/>
                  </a:schemeClr>
                </a:solidFill>
                <a:latin typeface="Arial"/>
                <a:cs typeface="Arial"/>
              </a:rPr>
              <a:t>: SR University </a:t>
            </a:r>
            <a:endParaRPr lang="en-US" sz="2000" b="1" dirty="0" smtClean="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 </a:t>
            </a:r>
            <a:r>
              <a:rPr lang="en-US" sz="2000" b="1" dirty="0">
                <a:solidFill>
                  <a:schemeClr val="accent1">
                    <a:lumMod val="75000"/>
                  </a:schemeClr>
                </a:solidFill>
                <a:latin typeface="Arial"/>
                <a:cs typeface="Arial"/>
              </a:rPr>
              <a:t>Department </a:t>
            </a:r>
            <a:r>
              <a:rPr lang="en-US" sz="2000" b="1" dirty="0" smtClean="0">
                <a:solidFill>
                  <a:schemeClr val="accent1">
                    <a:lumMod val="75000"/>
                  </a:schemeClr>
                </a:solidFill>
                <a:latin typeface="Arial"/>
                <a:cs typeface="Arial"/>
              </a:rPr>
              <a:t>: CSE-AIML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4228" y="1232451"/>
            <a:ext cx="7840671" cy="518241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a:xfrm>
            <a:off x="581192" y="705694"/>
            <a:ext cx="11029616" cy="530296"/>
          </a:xfrm>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158948" y="123245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192" y="1755672"/>
            <a:ext cx="10827706" cy="4673263"/>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158948" y="123245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520" y="1762748"/>
            <a:ext cx="10311618" cy="4666187"/>
          </a:xfrm>
          <a:prstGeom prst="rect">
            <a:avLst/>
          </a:prstGeom>
        </p:spPr>
      </p:pic>
    </p:spTree>
    <p:extLst>
      <p:ext uri="{BB962C8B-B14F-4D97-AF65-F5344CB8AC3E}">
        <p14:creationId xmlns:p14="http://schemas.microsoft.com/office/powerpoint/2010/main" val="1849996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02026"/>
            <a:ext cx="11029615" cy="5267586"/>
          </a:xfrm>
        </p:spPr>
        <p:txBody>
          <a:bodyPr>
            <a:normAutofit fontScale="92500"/>
          </a:bodyPr>
          <a:lstStyle/>
          <a:p>
            <a:r>
              <a:rPr lang="en-US" sz="2800" dirty="0"/>
              <a:t>Our AI-powered educational assistant transforms the way academic content is delivered by making learning </a:t>
            </a:r>
            <a:r>
              <a:rPr lang="en-US" sz="2800" b="1" dirty="0"/>
              <a:t>personalized, inclusive, and scalable</a:t>
            </a:r>
            <a:r>
              <a:rPr lang="en-US" sz="2800" dirty="0"/>
              <a:t>.</a:t>
            </a:r>
          </a:p>
          <a:p>
            <a:r>
              <a:rPr lang="en-US" sz="2800" dirty="0"/>
              <a:t>By leveraging </a:t>
            </a:r>
            <a:r>
              <a:rPr lang="en-US" sz="2800" b="1" dirty="0"/>
              <a:t>IBM </a:t>
            </a:r>
            <a:r>
              <a:rPr lang="en-US" sz="2800" b="1" dirty="0" err="1"/>
              <a:t>Watsonx</a:t>
            </a:r>
            <a:r>
              <a:rPr lang="en-US" sz="2800" dirty="0"/>
              <a:t>, </a:t>
            </a:r>
            <a:r>
              <a:rPr lang="en-US" sz="2800" b="1" dirty="0"/>
              <a:t>Granite Foundation Models</a:t>
            </a:r>
            <a:r>
              <a:rPr lang="en-US" sz="2800" dirty="0"/>
              <a:t>, and </a:t>
            </a:r>
            <a:r>
              <a:rPr lang="en-US" sz="2800" b="1" dirty="0"/>
              <a:t>Agent Lab</a:t>
            </a:r>
            <a:r>
              <a:rPr lang="en-US" sz="2800" dirty="0"/>
              <a:t>, we have created a solution that adapts content based on the learner’s proficiency—empowering students to learn </a:t>
            </a:r>
            <a:r>
              <a:rPr lang="en-US" sz="2800" b="1" dirty="0"/>
              <a:t>smarter and faster</a:t>
            </a:r>
            <a:r>
              <a:rPr lang="en-US" sz="2800" dirty="0"/>
              <a:t>.</a:t>
            </a:r>
          </a:p>
          <a:p>
            <a:r>
              <a:rPr lang="en-US" sz="2800" dirty="0"/>
              <a:t>This innovation not only enhances understanding and engagement but also supports </a:t>
            </a:r>
            <a:r>
              <a:rPr lang="en-US" sz="2800" b="1" dirty="0"/>
              <a:t>equity in education</a:t>
            </a:r>
            <a:r>
              <a:rPr lang="en-US" sz="2800" dirty="0"/>
              <a:t>, enabling all types of learners to thrive.</a:t>
            </a:r>
          </a:p>
          <a:p>
            <a:r>
              <a:rPr lang="en-US" sz="2800" dirty="0"/>
              <a:t>With its </a:t>
            </a:r>
            <a:r>
              <a:rPr lang="en-US" sz="2800" b="1" dirty="0"/>
              <a:t>real-world applicability</a:t>
            </a:r>
            <a:r>
              <a:rPr lang="en-US" sz="2800" dirty="0"/>
              <a:t>, </a:t>
            </a:r>
            <a:r>
              <a:rPr lang="en-US" sz="2800" b="1" dirty="0"/>
              <a:t>scalability</a:t>
            </a:r>
            <a:r>
              <a:rPr lang="en-US" sz="2800" dirty="0"/>
              <a:t>, and </a:t>
            </a:r>
            <a:r>
              <a:rPr lang="en-US" sz="2800" b="1" dirty="0"/>
              <a:t>cutting-edge AI integration</a:t>
            </a:r>
            <a:r>
              <a:rPr lang="en-US" sz="2800" dirty="0"/>
              <a:t>, our project stands as a forward-thinking step toward the future of education.</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844659"/>
            <a:ext cx="11029615" cy="6013341"/>
          </a:xfrm>
        </p:spPr>
        <p:txBody>
          <a:bodyPr>
            <a:normAutofit fontScale="40000" lnSpcReduction="20000"/>
          </a:bodyPr>
          <a:lstStyle/>
          <a:p>
            <a:r>
              <a:rPr lang="en-US" sz="4500" b="1" dirty="0"/>
              <a:t>Multilingual Support</a:t>
            </a:r>
            <a:r>
              <a:rPr lang="en-US" sz="4500" dirty="0"/>
              <a:t/>
            </a:r>
            <a:br>
              <a:rPr lang="en-US" sz="4500" dirty="0"/>
            </a:br>
            <a:r>
              <a:rPr lang="en-US" sz="4500" dirty="0"/>
              <a:t>Expand to support content adaptation across multiple languages for global accessibility.</a:t>
            </a:r>
          </a:p>
          <a:p>
            <a:r>
              <a:rPr lang="en-US" sz="4500" b="1" dirty="0" smtClean="0"/>
              <a:t>Adaptive </a:t>
            </a:r>
            <a:r>
              <a:rPr lang="en-US" sz="4500" b="1" dirty="0"/>
              <a:t>Learning Pathways</a:t>
            </a:r>
            <a:r>
              <a:rPr lang="en-US" sz="4500" dirty="0"/>
              <a:t/>
            </a:r>
            <a:br>
              <a:rPr lang="en-US" sz="4500" dirty="0"/>
            </a:br>
            <a:r>
              <a:rPr lang="en-US" sz="4500" dirty="0"/>
              <a:t>Integrate AI to not only simplify content but also suggest personalized learning roadmaps based on performance and interests.</a:t>
            </a:r>
          </a:p>
          <a:p>
            <a:r>
              <a:rPr lang="en-US" sz="4500" b="1" dirty="0" smtClean="0"/>
              <a:t>Integration </a:t>
            </a:r>
            <a:r>
              <a:rPr lang="en-US" sz="4500" b="1" dirty="0"/>
              <a:t>with Learning Management Systems (LMS)</a:t>
            </a:r>
            <a:r>
              <a:rPr lang="en-US" sz="4500" dirty="0"/>
              <a:t/>
            </a:r>
            <a:br>
              <a:rPr lang="en-US" sz="4500" dirty="0"/>
            </a:br>
            <a:r>
              <a:rPr lang="en-US" sz="4500" dirty="0"/>
              <a:t>Seamless integration with platforms like Moodle, Canvas, or Google Classroom for wider educational use.</a:t>
            </a:r>
          </a:p>
          <a:p>
            <a:r>
              <a:rPr lang="en-US" sz="4500" b="1" dirty="0" smtClean="0"/>
              <a:t>Advanced </a:t>
            </a:r>
            <a:r>
              <a:rPr lang="en-US" sz="4500" b="1" dirty="0"/>
              <a:t>Analytics Dashboard</a:t>
            </a:r>
            <a:r>
              <a:rPr lang="en-US" sz="4500" dirty="0"/>
              <a:t/>
            </a:r>
            <a:br>
              <a:rPr lang="en-US" sz="4500" dirty="0"/>
            </a:br>
            <a:r>
              <a:rPr lang="en-US" sz="4500" dirty="0"/>
              <a:t>Provide teachers and institutions with real-time insights into learner progress, content difficulty, and engagement.</a:t>
            </a:r>
          </a:p>
          <a:p>
            <a:r>
              <a:rPr lang="en-US" sz="4500" b="1" dirty="0" smtClean="0"/>
              <a:t>Voice-Based </a:t>
            </a:r>
            <a:r>
              <a:rPr lang="en-US" sz="4500" b="1" dirty="0"/>
              <a:t>Interaction</a:t>
            </a:r>
            <a:r>
              <a:rPr lang="en-US" sz="4500" dirty="0"/>
              <a:t/>
            </a:r>
            <a:br>
              <a:rPr lang="en-US" sz="4500" dirty="0"/>
            </a:br>
            <a:r>
              <a:rPr lang="en-US" sz="4500" dirty="0"/>
              <a:t>Enhance the assistant with speech-to-text and text-to-speech for hands-free, inclusive learning experiences.</a:t>
            </a:r>
          </a:p>
          <a:p>
            <a:r>
              <a:rPr lang="en-US" sz="4500" b="1" dirty="0" smtClean="0"/>
              <a:t>Offline </a:t>
            </a:r>
            <a:r>
              <a:rPr lang="en-US" sz="4500" b="1" dirty="0"/>
              <a:t>&amp; Mobile Access</a:t>
            </a:r>
            <a:r>
              <a:rPr lang="en-US" sz="4500" dirty="0"/>
              <a:t/>
            </a:r>
            <a:br>
              <a:rPr lang="en-US" sz="4500" dirty="0"/>
            </a:br>
            <a:r>
              <a:rPr lang="en-US" sz="4500" dirty="0"/>
              <a:t>Develop mobile and offline versions to ensure access in low-connectivity areas.</a:t>
            </a:r>
          </a:p>
          <a:p>
            <a:r>
              <a:rPr lang="en-US" sz="4500" b="1" dirty="0" smtClean="0"/>
              <a:t>Collaboration </a:t>
            </a:r>
            <a:r>
              <a:rPr lang="en-US" sz="4500" b="1" dirty="0"/>
              <a:t>with </a:t>
            </a:r>
            <a:r>
              <a:rPr lang="en-US" sz="4500" b="1" dirty="0" err="1"/>
              <a:t>EdTech</a:t>
            </a:r>
            <a:r>
              <a:rPr lang="en-US" sz="4500" b="1" dirty="0"/>
              <a:t> Companies &amp; Institutions</a:t>
            </a:r>
            <a:r>
              <a:rPr lang="en-US" sz="4500" dirty="0"/>
              <a:t/>
            </a:r>
            <a:br>
              <a:rPr lang="en-US" sz="4500" dirty="0"/>
            </a:br>
            <a:r>
              <a:rPr lang="en-US" sz="4500" dirty="0"/>
              <a:t>Partner with educational platforms and universities for large-scale deployment and testing</a:t>
            </a:r>
            <a:r>
              <a:rPr lang="en-US" sz="2800" dirty="0"/>
              <a:t>.</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graphicFrame>
        <p:nvGraphicFramePr>
          <p:cNvPr id="4" name="Object 3"/>
          <p:cNvGraphicFramePr>
            <a:graphicFrameLocks noChangeAspect="1"/>
          </p:cNvGraphicFramePr>
          <p:nvPr>
            <p:extLst>
              <p:ext uri="{D42A27DB-BD31-4B8C-83A1-F6EECF244321}">
                <p14:modId xmlns:p14="http://schemas.microsoft.com/office/powerpoint/2010/main" val="1955948285"/>
              </p:ext>
            </p:extLst>
          </p:nvPr>
        </p:nvGraphicFramePr>
        <p:xfrm>
          <a:off x="581191" y="1302026"/>
          <a:ext cx="9899239" cy="5295721"/>
        </p:xfrm>
        <a:graphic>
          <a:graphicData uri="http://schemas.openxmlformats.org/presentationml/2006/ole">
            <mc:AlternateContent xmlns:mc="http://schemas.openxmlformats.org/markup-compatibility/2006">
              <mc:Choice xmlns:v="urn:schemas-microsoft-com:vml" Requires="v">
                <p:oleObj spid="_x0000_s1030" name="Acrobat Document" r:id="rId3" imgW="7543519" imgH="5828904" progId="AcroExch.Document.DC">
                  <p:embed/>
                </p:oleObj>
              </mc:Choice>
              <mc:Fallback>
                <p:oleObj name="Acrobat Document" r:id="rId3" imgW="7543519" imgH="5828904" progId="AcroExch.Document.DC">
                  <p:embed/>
                  <p:pic>
                    <p:nvPicPr>
                      <p:cNvPr id="0" name=""/>
                      <p:cNvPicPr/>
                      <p:nvPr/>
                    </p:nvPicPr>
                    <p:blipFill>
                      <a:blip r:embed="rId4"/>
                      <a:stretch>
                        <a:fillRect/>
                      </a:stretch>
                    </p:blipFill>
                    <p:spPr>
                      <a:xfrm>
                        <a:off x="581191" y="1302026"/>
                        <a:ext cx="9899239" cy="5295721"/>
                      </a:xfrm>
                      <a:prstGeom prst="rect">
                        <a:avLst/>
                      </a:prstGeom>
                    </p:spPr>
                  </p:pic>
                </p:oleObj>
              </mc:Fallback>
            </mc:AlternateContent>
          </a:graphicData>
        </a:graphic>
      </p:graphicFrame>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87638" y="3074100"/>
            <a:ext cx="11609933" cy="3416320"/>
          </a:xfrm>
          <a:prstGeom prst="rect">
            <a:avLst/>
          </a:prstGeom>
        </p:spPr>
        <p:txBody>
          <a:bodyPr wrap="square">
            <a:spAutoFit/>
          </a:bodyPr>
          <a:lstStyle/>
          <a:p>
            <a:r>
              <a:rPr lang="en-IN" dirty="0" smtClean="0"/>
              <a:t>Attach your  RAG LAB certificate </a:t>
            </a:r>
            <a:r>
              <a:rPr lang="en-IN" dirty="0" smtClean="0"/>
              <a:t>here</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IN" dirty="0" smtClean="0"/>
          </a:p>
          <a:p>
            <a:endParaRPr lang="en-IN"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5753" y="731520"/>
            <a:ext cx="9608235" cy="5758899"/>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https://github.com/Sindhukatakam21/CourseContentSimplification_Agent-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62500" lnSpcReduction="20000"/>
          </a:bodyPr>
          <a:lstStyle/>
          <a:p>
            <a:pPr marL="0" indent="0">
              <a:buNone/>
            </a:pPr>
            <a:r>
              <a:rPr lang="en-US" sz="2800" dirty="0"/>
              <a:t>The Challenge – Educational materials often vary in complexity and are not always accessible to learners with different levels of prior knowledge. Students may struggle to grasp key concepts due to jargon heavy or overly advanced explanations in faculty notes and textbooks. The challenge is to develop an AI powered agent that can intelligently analyze academic content and reframe explanations based on the learner's current proficiency—ranging from beginner to expert. This would support more inclusive learning and personalized education delivery at scale. </a:t>
            </a:r>
            <a:endParaRPr lang="en-US" sz="2800" dirty="0" smtClean="0"/>
          </a:p>
          <a:p>
            <a:pPr marL="0" indent="0">
              <a:buNone/>
            </a:pPr>
            <a:r>
              <a:rPr lang="en-US" sz="3200" b="1" dirty="0" smtClean="0">
                <a:latin typeface="Calibri"/>
                <a:ea typeface="+mn-lt"/>
                <a:cs typeface="+mn-lt"/>
              </a:rPr>
              <a:t>Proposed </a:t>
            </a:r>
            <a:r>
              <a:rPr lang="en-US" sz="3200" b="1" dirty="0">
                <a:latin typeface="Calibri"/>
                <a:ea typeface="+mn-lt"/>
                <a:cs typeface="+mn-lt"/>
              </a:rPr>
              <a:t>Solution</a:t>
            </a:r>
            <a:r>
              <a:rPr lang="en-US" sz="2800" dirty="0">
                <a:latin typeface="Calibri"/>
                <a:ea typeface="+mn-lt"/>
                <a:cs typeface="+mn-lt"/>
              </a:rPr>
              <a:t>:</a:t>
            </a:r>
            <a:br>
              <a:rPr lang="en-US" sz="2800" dirty="0">
                <a:latin typeface="Calibri"/>
                <a:ea typeface="+mn-lt"/>
                <a:cs typeface="+mn-lt"/>
              </a:rPr>
            </a:br>
            <a:r>
              <a:rPr lang="en-US" sz="2800" dirty="0">
                <a:latin typeface="Calibri"/>
                <a:ea typeface="+mn-lt"/>
                <a:cs typeface="+mn-lt"/>
              </a:rPr>
              <a:t> </a:t>
            </a:r>
            <a:r>
              <a:rPr lang="en-US" sz="2900" dirty="0" smtClean="0"/>
              <a:t>A</a:t>
            </a:r>
            <a:r>
              <a:rPr lang="en-US" sz="2900" dirty="0" smtClean="0"/>
              <a:t>n </a:t>
            </a:r>
            <a:r>
              <a:rPr lang="en-US" sz="2900" dirty="0"/>
              <a:t>AI-powered educational assistant using IBM Cloud services to make academic content more accessible for learners at different proficiency levels. Using </a:t>
            </a:r>
            <a:r>
              <a:rPr lang="en-US" sz="2900" b="1" dirty="0" err="1"/>
              <a:t>Watsonx</a:t>
            </a:r>
            <a:r>
              <a:rPr lang="en-US" sz="2900" b="1" dirty="0"/>
              <a:t> AI Studio</a:t>
            </a:r>
            <a:r>
              <a:rPr lang="en-US" sz="2900" dirty="0"/>
              <a:t> and </a:t>
            </a:r>
            <a:r>
              <a:rPr lang="en-US" sz="2900" b="1" dirty="0"/>
              <a:t>Runtime</a:t>
            </a:r>
            <a:r>
              <a:rPr lang="en-US" sz="2900" dirty="0"/>
              <a:t>, we built and deployed a model that rewrites complex content based on the user's understanding. The </a:t>
            </a:r>
            <a:r>
              <a:rPr lang="en-US" sz="2900" b="1" dirty="0"/>
              <a:t>IBM Agent Lab</a:t>
            </a:r>
            <a:r>
              <a:rPr lang="en-US" sz="2900" dirty="0"/>
              <a:t> powers an interactive </a:t>
            </a:r>
            <a:r>
              <a:rPr lang="en-US" sz="2900" dirty="0" err="1"/>
              <a:t>chatbot</a:t>
            </a:r>
            <a:r>
              <a:rPr lang="en-US" sz="2900" dirty="0"/>
              <a:t>, while the </a:t>
            </a:r>
            <a:r>
              <a:rPr lang="en-US" sz="2900" b="1" dirty="0"/>
              <a:t>Granite Foundation Model</a:t>
            </a:r>
            <a:r>
              <a:rPr lang="en-US" sz="2900" dirty="0"/>
              <a:t> enables advanced natural language processing to simplify or enhance explanations. The system assesses the learner’s level and delivers customized content—beginner to expert—accordingly. This solution supports inclusive, scalable, and personalized learning, helping students grasp concepts more effectively and at their own pace.</a:t>
            </a:r>
          </a:p>
          <a:p>
            <a:pPr marL="0" indent="0">
              <a:buNone/>
            </a:pPr>
            <a:r>
              <a:rPr lang="en-US" sz="2800" dirty="0">
                <a:latin typeface="Calibri"/>
                <a:ea typeface="Calibri"/>
                <a:cs typeface="Calibri"/>
              </a:rPr>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81193" y="1302026"/>
            <a:ext cx="7648408" cy="2847943"/>
          </a:xfrm>
        </p:spPr>
        <p:txBody>
          <a:bodyPr>
            <a:normAutofit/>
          </a:bodyPr>
          <a:lstStyle/>
          <a:p>
            <a:pPr marL="305435" indent="-305435"/>
            <a:r>
              <a:rPr lang="en-IN" sz="2000" dirty="0"/>
              <a:t>IBM Cloud Watsonx AI Studio</a:t>
            </a:r>
          </a:p>
          <a:p>
            <a:pPr marL="305435" indent="-305435"/>
            <a:r>
              <a:rPr lang="en-IN" sz="2000" dirty="0"/>
              <a:t>IBM Cloud </a:t>
            </a:r>
            <a:r>
              <a:rPr lang="en-IN" sz="2000" dirty="0" err="1"/>
              <a:t>Watsonx</a:t>
            </a:r>
            <a:r>
              <a:rPr lang="en-IN" sz="2000" dirty="0"/>
              <a:t> AI runtime</a:t>
            </a:r>
          </a:p>
          <a:p>
            <a:pPr marL="305435" indent="-305435"/>
            <a:r>
              <a:rPr lang="en-IN" sz="2000" dirty="0"/>
              <a:t>IBM Cloud Agent Lab</a:t>
            </a:r>
          </a:p>
          <a:p>
            <a:pPr marL="305435" indent="-305435"/>
            <a:r>
              <a:rPr lang="en-IN" sz="20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197248"/>
          </a:xfrm>
        </p:spPr>
        <p:txBody>
          <a:bodyPr>
            <a:noAutofit/>
          </a:bodyPr>
          <a:lstStyle/>
          <a:p>
            <a:r>
              <a:rPr lang="en-US" sz="1600" b="1" dirty="0"/>
              <a:t>Personalized Learning at Scale</a:t>
            </a:r>
            <a:r>
              <a:rPr lang="en-US" sz="1600" dirty="0"/>
              <a:t/>
            </a:r>
            <a:br>
              <a:rPr lang="en-US" sz="1600" dirty="0"/>
            </a:br>
            <a:r>
              <a:rPr lang="en-US" sz="1600" dirty="0"/>
              <a:t>Dynamically adapts explanations to each learner's level—</a:t>
            </a:r>
            <a:r>
              <a:rPr lang="en-US" sz="1600" b="1" dirty="0"/>
              <a:t>f</a:t>
            </a:r>
            <a:r>
              <a:rPr lang="en-US" sz="1600" dirty="0"/>
              <a:t>rom beginner to expert.</a:t>
            </a:r>
          </a:p>
          <a:p>
            <a:r>
              <a:rPr lang="en-US" sz="1600" b="1" dirty="0" smtClean="0"/>
              <a:t>Powered </a:t>
            </a:r>
            <a:r>
              <a:rPr lang="en-US" sz="1600" b="1" dirty="0"/>
              <a:t>by Enterprise-Grade AI</a:t>
            </a:r>
            <a:r>
              <a:rPr lang="en-US" sz="1600" dirty="0"/>
              <a:t/>
            </a:r>
            <a:br>
              <a:rPr lang="en-US" sz="1600" dirty="0"/>
            </a:br>
            <a:r>
              <a:rPr lang="en-US" sz="1600" dirty="0"/>
              <a:t>Built using IBM </a:t>
            </a:r>
            <a:r>
              <a:rPr lang="en-US" sz="1600" dirty="0" err="1"/>
              <a:t>Watsonx</a:t>
            </a:r>
            <a:r>
              <a:rPr lang="en-US" sz="1600" dirty="0"/>
              <a:t> AI Studio, Runtime, and the Granite Foundation Model for high accuracy and scalability.</a:t>
            </a:r>
          </a:p>
          <a:p>
            <a:r>
              <a:rPr lang="en-US" sz="1600" b="1" dirty="0" smtClean="0"/>
              <a:t>Real-Time </a:t>
            </a:r>
            <a:r>
              <a:rPr lang="en-US" sz="1600" b="1" dirty="0"/>
              <a:t>Content Simplification</a:t>
            </a:r>
            <a:r>
              <a:rPr lang="en-US" sz="1600" dirty="0"/>
              <a:t/>
            </a:r>
            <a:br>
              <a:rPr lang="en-US" sz="1600" dirty="0"/>
            </a:br>
            <a:r>
              <a:rPr lang="en-US" sz="1600" dirty="0"/>
              <a:t>Instantly rewrites complex academic content into simpler, more understandable formats.</a:t>
            </a:r>
          </a:p>
          <a:p>
            <a:r>
              <a:rPr lang="en-US" sz="1600" b="1" dirty="0" smtClean="0"/>
              <a:t>Interactive </a:t>
            </a:r>
            <a:r>
              <a:rPr lang="en-US" sz="1600" b="1" dirty="0" err="1"/>
              <a:t>Chatbot</a:t>
            </a:r>
            <a:r>
              <a:rPr lang="en-US" sz="1600" b="1" dirty="0"/>
              <a:t> Experience</a:t>
            </a:r>
            <a:r>
              <a:rPr lang="en-US" sz="1600" dirty="0"/>
              <a:t/>
            </a:r>
            <a:br>
              <a:rPr lang="en-US" sz="1600" dirty="0"/>
            </a:br>
            <a:r>
              <a:rPr lang="en-US" sz="1600" dirty="0"/>
              <a:t>Engages users through an AI agent built with IBM Agent Lab, making learning conversational and user-friendly.</a:t>
            </a:r>
          </a:p>
          <a:p>
            <a:r>
              <a:rPr lang="en-US" sz="1600" b="1" dirty="0" smtClean="0"/>
              <a:t>Inclusive </a:t>
            </a:r>
            <a:r>
              <a:rPr lang="en-US" sz="1600" b="1" dirty="0"/>
              <a:t>&amp; Accessible Education</a:t>
            </a:r>
            <a:r>
              <a:rPr lang="en-US" sz="1600" dirty="0"/>
              <a:t/>
            </a:r>
            <a:br>
              <a:rPr lang="en-US" sz="1600" dirty="0"/>
            </a:br>
            <a:r>
              <a:rPr lang="en-US" sz="1600" dirty="0"/>
              <a:t>Breaks down barriers in traditional learning by tailoring content for all learners, regardless of background.</a:t>
            </a:r>
          </a:p>
          <a:p>
            <a:r>
              <a:rPr lang="en-US" sz="1600" b="1" dirty="0" smtClean="0"/>
              <a:t>No </a:t>
            </a:r>
            <a:r>
              <a:rPr lang="en-US" sz="1600" b="1" dirty="0"/>
              <a:t>Human Expert Needed</a:t>
            </a:r>
            <a:r>
              <a:rPr lang="en-US" sz="1600" dirty="0"/>
              <a:t/>
            </a:r>
            <a:br>
              <a:rPr lang="en-US" sz="1600" dirty="0"/>
            </a:br>
            <a:r>
              <a:rPr lang="en-US" sz="1600" dirty="0"/>
              <a:t>Automatically adapts content—no need for manual rephrasing or teacher intervention.</a:t>
            </a:r>
          </a:p>
          <a:p>
            <a:r>
              <a:rPr lang="en-US" sz="1600" b="1" dirty="0" smtClean="0"/>
              <a:t>Cloud-Native </a:t>
            </a:r>
            <a:r>
              <a:rPr lang="en-US" sz="1600" b="1" dirty="0"/>
              <a:t>and Scalable</a:t>
            </a:r>
            <a:r>
              <a:rPr lang="en-US" sz="1600" dirty="0"/>
              <a:t/>
            </a:r>
            <a:br>
              <a:rPr lang="en-US" sz="1600" dirty="0"/>
            </a:br>
            <a:r>
              <a:rPr lang="en-US" sz="1600" dirty="0"/>
              <a:t>Deployed on IBM Cloud, ensuring reliability, high performance, and easy scalability.</a:t>
            </a:r>
          </a:p>
          <a:p>
            <a:r>
              <a:rPr lang="en-US" sz="1600" b="1" dirty="0" smtClean="0"/>
              <a:t>Supports </a:t>
            </a:r>
            <a:r>
              <a:rPr lang="en-US" sz="1600" b="1" dirty="0"/>
              <a:t>Continuous Learning</a:t>
            </a:r>
            <a:r>
              <a:rPr lang="en-US" sz="1600" dirty="0"/>
              <a:t/>
            </a:r>
            <a:br>
              <a:rPr lang="en-US" sz="1600" dirty="0"/>
            </a:br>
            <a:r>
              <a:rPr lang="en-US" sz="1600" dirty="0"/>
              <a:t>Learners can progress at their own pace with AI adapting to their growing understanding.</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2" y="1232452"/>
            <a:ext cx="11029615" cy="5365296"/>
          </a:xfrm>
        </p:spPr>
        <p:txBody>
          <a:bodyPr>
            <a:noAutofit/>
          </a:bodyPr>
          <a:lstStyle/>
          <a:p>
            <a:r>
              <a:rPr lang="en-US" sz="1600" b="1" dirty="0" smtClean="0"/>
              <a:t>Students</a:t>
            </a:r>
            <a:endParaRPr lang="en-US" sz="1600" dirty="0" smtClean="0"/>
          </a:p>
          <a:p>
            <a:pPr marL="0" indent="0">
              <a:buNone/>
            </a:pPr>
            <a:r>
              <a:rPr lang="en-US" sz="1600" dirty="0"/>
              <a:t> </a:t>
            </a:r>
            <a:r>
              <a:rPr lang="en-US" sz="1600" dirty="0" smtClean="0"/>
              <a:t>      School</a:t>
            </a:r>
            <a:r>
              <a:rPr lang="en-US" sz="1600" dirty="0"/>
              <a:t>, college, and university students needing tailored explanations to match their learning level.</a:t>
            </a:r>
          </a:p>
          <a:p>
            <a:r>
              <a:rPr lang="en-US" sz="1600" dirty="0" smtClean="0"/>
              <a:t> </a:t>
            </a:r>
            <a:r>
              <a:rPr lang="en-US" sz="1600" b="1" dirty="0"/>
              <a:t>Educators &amp; </a:t>
            </a:r>
            <a:r>
              <a:rPr lang="en-US" sz="1600" b="1" dirty="0" smtClean="0"/>
              <a:t>Instructors</a:t>
            </a:r>
            <a:endParaRPr lang="en-US" sz="1600" dirty="0" smtClean="0"/>
          </a:p>
          <a:p>
            <a:pPr marL="0" indent="0">
              <a:buNone/>
            </a:pPr>
            <a:r>
              <a:rPr lang="en-US" sz="1600" dirty="0"/>
              <a:t> </a:t>
            </a:r>
            <a:r>
              <a:rPr lang="en-US" sz="1600" dirty="0" smtClean="0"/>
              <a:t>     Teachers </a:t>
            </a:r>
            <a:r>
              <a:rPr lang="en-US" sz="1600" dirty="0"/>
              <a:t>and faculty who want to supplement teaching with adaptive learning tools.</a:t>
            </a:r>
          </a:p>
          <a:p>
            <a:r>
              <a:rPr lang="en-US" sz="1600" dirty="0" smtClean="0"/>
              <a:t> </a:t>
            </a:r>
            <a:r>
              <a:rPr lang="en-US" sz="1600" b="1" dirty="0"/>
              <a:t>Self-Learners &amp; MOOC Participants</a:t>
            </a:r>
            <a:endParaRPr lang="en-US" sz="1600" dirty="0"/>
          </a:p>
          <a:p>
            <a:pPr marL="0" indent="0">
              <a:buNone/>
            </a:pPr>
            <a:r>
              <a:rPr lang="en-US" sz="1600" dirty="0" smtClean="0"/>
              <a:t>      Individuals </a:t>
            </a:r>
            <a:r>
              <a:rPr lang="en-US" sz="1600" dirty="0"/>
              <a:t>using online platforms </a:t>
            </a:r>
            <a:r>
              <a:rPr lang="en-US" sz="1600" dirty="0" smtClean="0"/>
              <a:t>who </a:t>
            </a:r>
            <a:r>
              <a:rPr lang="en-US" sz="1600" dirty="0"/>
              <a:t>benefit from simplified content.</a:t>
            </a:r>
          </a:p>
          <a:p>
            <a:r>
              <a:rPr lang="en-US" sz="1600" b="1" dirty="0" smtClean="0"/>
              <a:t>Early-Stage Researchers</a:t>
            </a:r>
            <a:endParaRPr lang="en-US" sz="1600" dirty="0" smtClean="0"/>
          </a:p>
          <a:p>
            <a:pPr marL="0" indent="0">
              <a:buNone/>
            </a:pPr>
            <a:r>
              <a:rPr lang="en-US" sz="1600" dirty="0"/>
              <a:t> </a:t>
            </a:r>
            <a:r>
              <a:rPr lang="en-US" sz="1600" dirty="0" smtClean="0"/>
              <a:t>     Those </a:t>
            </a:r>
            <a:r>
              <a:rPr lang="en-US" sz="1600" dirty="0"/>
              <a:t>new to academic writing and research needing support understanding complex literature.</a:t>
            </a:r>
          </a:p>
          <a:p>
            <a:r>
              <a:rPr lang="en-US" sz="1600" dirty="0" smtClean="0"/>
              <a:t> </a:t>
            </a:r>
            <a:r>
              <a:rPr lang="en-US" sz="1600" b="1" dirty="0"/>
              <a:t>Learners with Diverse Backgrounds</a:t>
            </a:r>
            <a:endParaRPr lang="en-US" sz="1600" dirty="0"/>
          </a:p>
          <a:p>
            <a:pPr marL="0" indent="0">
              <a:buNone/>
            </a:pPr>
            <a:r>
              <a:rPr lang="en-US" sz="1600" dirty="0" smtClean="0"/>
              <a:t>      Non-native </a:t>
            </a:r>
            <a:r>
              <a:rPr lang="en-US" sz="1600" dirty="0"/>
              <a:t>speakers or students from varied educational systems who need more accessible material.</a:t>
            </a:r>
          </a:p>
          <a:p>
            <a:r>
              <a:rPr lang="en-US" sz="1600" b="1" dirty="0" smtClean="0"/>
              <a:t>Educational </a:t>
            </a:r>
            <a:r>
              <a:rPr lang="en-US" sz="1600" b="1" dirty="0"/>
              <a:t>Institutions &amp; </a:t>
            </a:r>
            <a:r>
              <a:rPr lang="en-US" sz="1600" b="1" dirty="0" err="1"/>
              <a:t>EdTech</a:t>
            </a:r>
            <a:r>
              <a:rPr lang="en-US" sz="1600" b="1" dirty="0"/>
              <a:t> </a:t>
            </a:r>
            <a:r>
              <a:rPr lang="en-US" sz="1600" b="1" dirty="0" smtClean="0"/>
              <a:t>Companies</a:t>
            </a:r>
            <a:endParaRPr lang="en-US" sz="1600" dirty="0" smtClean="0"/>
          </a:p>
          <a:p>
            <a:pPr marL="0" indent="0">
              <a:buNone/>
            </a:pPr>
            <a:r>
              <a:rPr lang="en-US" sz="1600" dirty="0"/>
              <a:t> </a:t>
            </a:r>
            <a:r>
              <a:rPr lang="en-US" sz="1600" dirty="0" smtClean="0"/>
              <a:t>       Schools</a:t>
            </a:r>
            <a:r>
              <a:rPr lang="en-US" sz="1600" dirty="0"/>
              <a:t>, universities, and platforms looking to integrate personalized learning solutions.</a:t>
            </a:r>
          </a:p>
          <a:p>
            <a:r>
              <a:rPr lang="en-US" sz="1600" b="1" dirty="0" smtClean="0"/>
              <a:t>Training </a:t>
            </a:r>
            <a:r>
              <a:rPr lang="en-US" sz="1600" b="1" dirty="0"/>
              <a:t>&amp; Corporate Learning Departments</a:t>
            </a:r>
            <a:endParaRPr lang="en-US" sz="1600" dirty="0"/>
          </a:p>
          <a:p>
            <a:pPr marL="0" indent="0">
              <a:buNone/>
            </a:pPr>
            <a:r>
              <a:rPr lang="en-US" sz="1600" dirty="0" smtClean="0"/>
              <a:t>        Organizations </a:t>
            </a:r>
            <a:r>
              <a:rPr lang="en-US" sz="1600" dirty="0"/>
              <a:t>providing upskilling or technical training tailored to employee skill levels.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0890" y="1085523"/>
            <a:ext cx="6230219" cy="468695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0332" y="1232452"/>
            <a:ext cx="10916529" cy="5126145"/>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fadb41d3-f9cb-40fb-903c-8cacaba95bb5"/>
    <ds:schemaRef ds:uri="http://purl.org/dc/terms/"/>
    <ds:schemaRef ds:uri="http://schemas.microsoft.com/office/2006/documentManagement/types"/>
    <ds:schemaRef ds:uri="b30265f8-c5e2-4918-b4a1-b977299ca3e2"/>
    <ds:schemaRef ds:uri="http://schemas.microsoft.com/office/infopath/2007/PartnerControls"/>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1405</TotalTime>
  <Words>432</Words>
  <Application>Microsoft Office PowerPoint</Application>
  <PresentationFormat>Widescreen</PresentationFormat>
  <Paragraphs>89</Paragraphs>
  <Slides>18</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Acrobat Document</vt:lpstr>
      <vt:lpstr>Course Content Simplification AI Agent </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MYSELF</cp:lastModifiedBy>
  <cp:revision>157</cp:revision>
  <dcterms:created xsi:type="dcterms:W3CDTF">2021-05-26T16:50:10Z</dcterms:created>
  <dcterms:modified xsi:type="dcterms:W3CDTF">2025-08-02T14:10:40Z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