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754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876" y="2125980"/>
            <a:ext cx="10368598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9752" y="3840480"/>
            <a:ext cx="8538845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917" y="1577340"/>
            <a:ext cx="530628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82150" y="1577340"/>
            <a:ext cx="530628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48508" y="270713"/>
            <a:ext cx="7101332" cy="344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917" y="1577340"/>
            <a:ext cx="10978515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7439" y="6377940"/>
            <a:ext cx="3903472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917" y="6377940"/>
            <a:ext cx="28056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82812" y="6377940"/>
            <a:ext cx="28056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mailto:sindhupriya.kona@capgemini.com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79935" cy="6858000"/>
            <a:chOff x="0" y="0"/>
            <a:chExt cx="1217993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79935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739" y="2383154"/>
              <a:ext cx="609600" cy="61277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39640" y="2508250"/>
              <a:ext cx="448310" cy="44831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44915" y="1609089"/>
              <a:ext cx="326390" cy="32003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3540" y="252729"/>
              <a:ext cx="1734820" cy="1771014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548508" y="270713"/>
            <a:ext cx="2308860" cy="344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Sindhupriya </a:t>
            </a:r>
            <a:r>
              <a:rPr dirty="0"/>
              <a:t>Kona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548508" y="728599"/>
            <a:ext cx="21240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Analyst/Software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Engineer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91015" y="248755"/>
            <a:ext cx="2287270" cy="95504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960"/>
              </a:spcBef>
            </a:pPr>
            <a:r>
              <a:rPr sz="1150" b="1" spc="20" dirty="0">
                <a:solidFill>
                  <a:srgbClr val="006EAC"/>
                </a:solidFill>
                <a:latin typeface="Verdana"/>
                <a:cs typeface="Verdana"/>
              </a:rPr>
              <a:t>Education</a:t>
            </a:r>
            <a:r>
              <a:rPr sz="1150" b="1" spc="-25" dirty="0">
                <a:solidFill>
                  <a:srgbClr val="006EAC"/>
                </a:solidFill>
                <a:latin typeface="Verdana"/>
                <a:cs typeface="Verdana"/>
              </a:rPr>
              <a:t> </a:t>
            </a:r>
            <a:r>
              <a:rPr sz="1150" b="1" spc="30" dirty="0">
                <a:solidFill>
                  <a:srgbClr val="006EAC"/>
                </a:solidFill>
                <a:latin typeface="Verdana"/>
                <a:cs typeface="Verdana"/>
              </a:rPr>
              <a:t>and</a:t>
            </a:r>
            <a:r>
              <a:rPr sz="1150" b="1" spc="-10" dirty="0">
                <a:solidFill>
                  <a:srgbClr val="006EAC"/>
                </a:solidFill>
                <a:latin typeface="Verdana"/>
                <a:cs typeface="Verdana"/>
              </a:rPr>
              <a:t> </a:t>
            </a:r>
            <a:r>
              <a:rPr sz="1150" b="1" spc="15" dirty="0">
                <a:solidFill>
                  <a:srgbClr val="006EAC"/>
                </a:solidFill>
                <a:latin typeface="Verdana"/>
                <a:cs typeface="Verdana"/>
              </a:rPr>
              <a:t>certificates</a:t>
            </a:r>
            <a:endParaRPr sz="1150" dirty="0">
              <a:latin typeface="Verdana"/>
              <a:cs typeface="Verdana"/>
            </a:endParaRPr>
          </a:p>
          <a:p>
            <a:pPr marL="12700" marR="52705">
              <a:lnSpc>
                <a:spcPct val="111900"/>
              </a:lnSpc>
              <a:spcBef>
                <a:spcPts val="640"/>
              </a:spcBef>
            </a:pPr>
            <a:r>
              <a:rPr sz="1100" dirty="0">
                <a:latin typeface="Verdana"/>
                <a:cs typeface="Verdana"/>
              </a:rPr>
              <a:t>Bachelor </a:t>
            </a:r>
            <a:r>
              <a:rPr sz="1100" spc="10" dirty="0">
                <a:latin typeface="Verdana"/>
                <a:cs typeface="Verdana"/>
              </a:rPr>
              <a:t>of </a:t>
            </a:r>
            <a:r>
              <a:rPr sz="1100" dirty="0">
                <a:latin typeface="Verdana"/>
                <a:cs typeface="Verdana"/>
              </a:rPr>
              <a:t>Technology 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Computer</a:t>
            </a:r>
            <a:r>
              <a:rPr sz="1100" spc="-9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Science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Engineering: </a:t>
            </a:r>
            <a:r>
              <a:rPr sz="1100" spc="-370" dirty="0">
                <a:latin typeface="Verdana"/>
                <a:cs typeface="Verdana"/>
              </a:rPr>
              <a:t> </a:t>
            </a:r>
            <a:r>
              <a:rPr sz="1100" spc="5" dirty="0">
                <a:latin typeface="Verdana"/>
                <a:cs typeface="Verdana"/>
              </a:rPr>
              <a:t>2017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spc="10" dirty="0">
                <a:latin typeface="Verdana"/>
                <a:cs typeface="Verdana"/>
              </a:rPr>
              <a:t>–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2021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38780" y="1323213"/>
            <a:ext cx="2025650" cy="1955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302385" algn="l"/>
              </a:tabLst>
            </a:pP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Base </a:t>
            </a: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Location:	</a:t>
            </a:r>
            <a:r>
              <a:rPr sz="1650" baseline="2525" dirty="0">
                <a:solidFill>
                  <a:srgbClr val="FFFFFF"/>
                </a:solidFill>
                <a:latin typeface="Verdana"/>
                <a:cs typeface="Verdana"/>
              </a:rPr>
              <a:t>Bangalore</a:t>
            </a:r>
            <a:endParaRPr sz="1650" baseline="2525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29636" y="1516532"/>
            <a:ext cx="850900" cy="4737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3600"/>
              </a:lnSpc>
              <a:spcBef>
                <a:spcPts val="95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Email ID: 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Mo</a:t>
            </a:r>
            <a:r>
              <a:rPr sz="1100" b="1" spc="2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100" b="1" spc="-20" dirty="0">
                <a:solidFill>
                  <a:srgbClr val="FFFFFF"/>
                </a:solidFill>
                <a:latin typeface="Verdana"/>
                <a:cs typeface="Verdana"/>
              </a:rPr>
              <a:t>il</a:t>
            </a:r>
            <a:r>
              <a:rPr sz="1100" b="1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100" b="1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100" b="1" spc="5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62705" y="1466240"/>
            <a:ext cx="2434590" cy="51943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100" spc="-5" dirty="0">
                <a:solidFill>
                  <a:srgbClr val="FFFFFF"/>
                </a:solidFill>
                <a:latin typeface="Verdana"/>
                <a:cs typeface="Verdana"/>
                <a:hlinkClick r:id="rId7"/>
              </a:rPr>
              <a:t>sindhupriya.kona@capgemini.com</a:t>
            </a:r>
            <a:endParaRPr sz="1100">
              <a:latin typeface="Verdana"/>
              <a:cs typeface="Verdana"/>
            </a:endParaRPr>
          </a:p>
          <a:p>
            <a:pPr marL="76200">
              <a:lnSpc>
                <a:spcPct val="100000"/>
              </a:lnSpc>
              <a:spcBef>
                <a:spcPts val="625"/>
              </a:spcBef>
            </a:pPr>
            <a:r>
              <a:rPr sz="1100" spc="5" dirty="0">
                <a:solidFill>
                  <a:srgbClr val="FFFFFF"/>
                </a:solidFill>
                <a:latin typeface="Verdana"/>
                <a:cs typeface="Verdana"/>
              </a:rPr>
              <a:t>+91</a:t>
            </a:r>
            <a:r>
              <a:rPr sz="11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Verdana"/>
                <a:cs typeface="Verdana"/>
              </a:rPr>
              <a:t>9160960185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38780" y="2023364"/>
            <a:ext cx="553085" cy="1955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Grade: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65526" y="2041652"/>
            <a:ext cx="201930" cy="1955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-35" dirty="0">
                <a:solidFill>
                  <a:srgbClr val="FFFFFF"/>
                </a:solidFill>
                <a:latin typeface="Verdana"/>
                <a:cs typeface="Verdana"/>
              </a:rPr>
              <a:t>A4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4532" y="2727705"/>
            <a:ext cx="860425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b="1" spc="20" dirty="0">
                <a:solidFill>
                  <a:srgbClr val="006EAC"/>
                </a:solidFill>
                <a:latin typeface="Verdana"/>
                <a:cs typeface="Verdana"/>
              </a:rPr>
              <a:t>Strengths</a:t>
            </a:r>
            <a:endParaRPr sz="115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01539" y="2727705"/>
            <a:ext cx="1030605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b="1" spc="25" dirty="0">
                <a:solidFill>
                  <a:srgbClr val="006EAC"/>
                </a:solidFill>
                <a:latin typeface="Verdana"/>
                <a:cs typeface="Verdana"/>
              </a:rPr>
              <a:t>Achivement</a:t>
            </a:r>
            <a:endParaRPr sz="115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7904" y="3050616"/>
            <a:ext cx="3411854" cy="5562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81610" marR="5080" indent="-169545">
              <a:lnSpc>
                <a:spcPct val="115599"/>
              </a:lnSpc>
              <a:spcBef>
                <a:spcPts val="114"/>
              </a:spcBef>
              <a:buSzPct val="105000"/>
              <a:buFont typeface="Arial MT"/>
              <a:buChar char="•"/>
              <a:tabLst>
                <a:tab pos="182245" algn="l"/>
              </a:tabLst>
            </a:pPr>
            <a:r>
              <a:rPr sz="1000" spc="5" dirty="0">
                <a:latin typeface="Verdana"/>
                <a:cs typeface="Verdana"/>
              </a:rPr>
              <a:t>A </a:t>
            </a:r>
            <a:r>
              <a:rPr sz="1000" dirty="0">
                <a:latin typeface="Verdana"/>
                <a:cs typeface="Verdana"/>
              </a:rPr>
              <a:t>self </a:t>
            </a:r>
            <a:r>
              <a:rPr sz="1000" spc="-10" dirty="0">
                <a:latin typeface="Verdana"/>
                <a:cs typeface="Verdana"/>
              </a:rPr>
              <a:t>driven </a:t>
            </a:r>
            <a:r>
              <a:rPr sz="1000" dirty="0">
                <a:latin typeface="Verdana"/>
                <a:cs typeface="Verdana"/>
              </a:rPr>
              <a:t>learner </a:t>
            </a:r>
            <a:r>
              <a:rPr sz="1000" spc="-5" dirty="0">
                <a:latin typeface="Verdana"/>
                <a:cs typeface="Verdana"/>
              </a:rPr>
              <a:t>with </a:t>
            </a:r>
            <a:r>
              <a:rPr sz="1000" dirty="0">
                <a:latin typeface="Verdana"/>
                <a:cs typeface="Verdana"/>
              </a:rPr>
              <a:t>Front-End </a:t>
            </a:r>
            <a:r>
              <a:rPr sz="1000" spc="-5" dirty="0">
                <a:latin typeface="Verdana"/>
                <a:cs typeface="Verdana"/>
              </a:rPr>
              <a:t>and </a:t>
            </a:r>
            <a:r>
              <a:rPr sz="1000" dirty="0">
                <a:latin typeface="Verdana"/>
                <a:cs typeface="Verdana"/>
              </a:rPr>
              <a:t>Back-End </a:t>
            </a:r>
            <a:r>
              <a:rPr sz="1000" spc="-34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knowledge. </a:t>
            </a:r>
            <a:r>
              <a:rPr sz="1000" spc="-10" dirty="0">
                <a:latin typeface="Verdana"/>
                <a:cs typeface="Verdana"/>
              </a:rPr>
              <a:t>Passionate </a:t>
            </a:r>
            <a:r>
              <a:rPr sz="1000" spc="-5" dirty="0">
                <a:latin typeface="Verdana"/>
                <a:cs typeface="Verdana"/>
              </a:rPr>
              <a:t>about </a:t>
            </a:r>
            <a:r>
              <a:rPr sz="1000" dirty="0">
                <a:latin typeface="Verdana"/>
                <a:cs typeface="Verdana"/>
              </a:rPr>
              <a:t>implementing </a:t>
            </a:r>
            <a:r>
              <a:rPr sz="1000" spc="5" dirty="0">
                <a:latin typeface="Verdana"/>
                <a:cs typeface="Verdana"/>
              </a:rPr>
              <a:t>and 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launching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new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projects.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5900" y="3761994"/>
            <a:ext cx="3929379" cy="4902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41300" marR="5080" indent="-229235">
              <a:lnSpc>
                <a:spcPct val="102000"/>
              </a:lnSpc>
              <a:spcBef>
                <a:spcPts val="8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000" dirty="0">
                <a:latin typeface="Verdana"/>
                <a:cs typeface="Verdana"/>
              </a:rPr>
              <a:t>Has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working</a:t>
            </a:r>
            <a:r>
              <a:rPr sz="1000" spc="-4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knowledge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5" dirty="0">
                <a:latin typeface="Verdana"/>
                <a:cs typeface="Verdana"/>
              </a:rPr>
              <a:t>on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ReactJs,Java</a:t>
            </a:r>
            <a:r>
              <a:rPr sz="1000" spc="4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Microservice </a:t>
            </a:r>
            <a:r>
              <a:rPr sz="1000" dirty="0">
                <a:latin typeface="Verdana"/>
                <a:cs typeface="Verdana"/>
              </a:rPr>
              <a:t> Development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using</a:t>
            </a:r>
            <a:r>
              <a:rPr sz="1000" spc="-5" dirty="0">
                <a:latin typeface="Verdana"/>
                <a:cs typeface="Verdana"/>
              </a:rPr>
              <a:t> Spring framework</a:t>
            </a:r>
            <a:r>
              <a:rPr sz="1000" spc="25" dirty="0">
                <a:latin typeface="Verdana"/>
                <a:cs typeface="Verdana"/>
              </a:rPr>
              <a:t> </a:t>
            </a:r>
            <a:r>
              <a:rPr sz="1000" spc="-15" dirty="0">
                <a:latin typeface="Verdana"/>
                <a:cs typeface="Verdana"/>
              </a:rPr>
              <a:t>on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spc="-15" dirty="0">
                <a:latin typeface="Verdana"/>
                <a:cs typeface="Verdana"/>
              </a:rPr>
              <a:t>an </a:t>
            </a:r>
            <a:r>
              <a:rPr sz="1000" spc="-5" dirty="0">
                <a:latin typeface="Verdana"/>
                <a:cs typeface="Verdana"/>
              </a:rPr>
              <a:t>intermediate </a:t>
            </a:r>
            <a:r>
              <a:rPr sz="1000" spc="-335" dirty="0">
                <a:latin typeface="Verdana"/>
                <a:cs typeface="Verdana"/>
              </a:rPr>
              <a:t> </a:t>
            </a:r>
            <a:r>
              <a:rPr sz="1000" spc="5" dirty="0">
                <a:latin typeface="Verdana"/>
                <a:cs typeface="Verdana"/>
              </a:rPr>
              <a:t>level.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47904" y="4359350"/>
            <a:ext cx="3572510" cy="373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1610" marR="5080" indent="-169545">
              <a:lnSpc>
                <a:spcPct val="113999"/>
              </a:lnSpc>
              <a:spcBef>
                <a:spcPts val="95"/>
              </a:spcBef>
              <a:buSzPct val="105000"/>
              <a:buChar char="•"/>
              <a:tabLst>
                <a:tab pos="182245" algn="l"/>
              </a:tabLst>
            </a:pPr>
            <a:r>
              <a:rPr sz="1000" spc="-5" dirty="0">
                <a:latin typeface="Arial MT"/>
                <a:cs typeface="Arial MT"/>
              </a:rPr>
              <a:t>Practical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Understanding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of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b="1" spc="-5" dirty="0">
                <a:latin typeface="Arial"/>
                <a:cs typeface="Arial"/>
              </a:rPr>
              <a:t>Query</a:t>
            </a:r>
            <a:r>
              <a:rPr sz="1000" b="1" spc="-1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Language</a:t>
            </a:r>
            <a:r>
              <a:rPr sz="1000" b="1" spc="10" dirty="0">
                <a:latin typeface="Arial"/>
                <a:cs typeface="Arial"/>
              </a:rPr>
              <a:t> </a:t>
            </a:r>
            <a:r>
              <a:rPr sz="1000" dirty="0">
                <a:latin typeface="Arial MT"/>
                <a:cs typeface="Arial MT"/>
              </a:rPr>
              <a:t>Like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b="1" spc="-5" dirty="0">
                <a:latin typeface="Arial"/>
                <a:cs typeface="Arial"/>
              </a:rPr>
              <a:t>Postgres </a:t>
            </a:r>
            <a:r>
              <a:rPr sz="1000" b="1" spc="-26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SQL,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spc="15" dirty="0">
                <a:latin typeface="Arial"/>
                <a:cs typeface="Arial"/>
              </a:rPr>
              <a:t>My</a:t>
            </a:r>
            <a:r>
              <a:rPr sz="1000" b="1" spc="-5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SQL.</a:t>
            </a:r>
            <a:endParaRPr sz="1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47904" y="4866716"/>
            <a:ext cx="3483610" cy="3740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1610" marR="5080" indent="-169545">
              <a:lnSpc>
                <a:spcPct val="114300"/>
              </a:lnSpc>
              <a:spcBef>
                <a:spcPts val="95"/>
              </a:spcBef>
              <a:buSzPct val="105000"/>
              <a:buFont typeface="Arial MT"/>
              <a:buChar char="•"/>
              <a:tabLst>
                <a:tab pos="182245" algn="l"/>
              </a:tabLst>
            </a:pPr>
            <a:r>
              <a:rPr sz="1000" dirty="0">
                <a:latin typeface="Verdana"/>
                <a:cs typeface="Verdana"/>
              </a:rPr>
              <a:t>Ready </a:t>
            </a:r>
            <a:r>
              <a:rPr sz="1000" spc="-20" dirty="0">
                <a:latin typeface="Verdana"/>
                <a:cs typeface="Verdana"/>
              </a:rPr>
              <a:t>to </a:t>
            </a:r>
            <a:r>
              <a:rPr sz="1000" dirty="0">
                <a:latin typeface="Verdana"/>
                <a:cs typeface="Verdana"/>
              </a:rPr>
              <a:t>learn </a:t>
            </a:r>
            <a:r>
              <a:rPr sz="1000" spc="-5" dirty="0">
                <a:latin typeface="Verdana"/>
                <a:cs typeface="Verdana"/>
              </a:rPr>
              <a:t>new technologies/Frameworks </a:t>
            </a:r>
            <a:r>
              <a:rPr sz="1000" spc="5" dirty="0">
                <a:latin typeface="Verdana"/>
                <a:cs typeface="Verdana"/>
              </a:rPr>
              <a:t>and 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implement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them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to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further</a:t>
            </a:r>
            <a:r>
              <a:rPr sz="1000" spc="-6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improve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my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knowledge.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7904" y="5356402"/>
            <a:ext cx="3691254" cy="3740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1610" marR="5080" indent="-169545">
              <a:lnSpc>
                <a:spcPct val="114199"/>
              </a:lnSpc>
              <a:spcBef>
                <a:spcPts val="95"/>
              </a:spcBef>
              <a:buSzPct val="105000"/>
              <a:buFont typeface="Arial MT"/>
              <a:buChar char="•"/>
              <a:tabLst>
                <a:tab pos="182245" algn="l"/>
              </a:tabLst>
            </a:pPr>
            <a:r>
              <a:rPr sz="1000" dirty="0">
                <a:latin typeface="Verdana"/>
                <a:cs typeface="Verdana"/>
              </a:rPr>
              <a:t>Implemented </a:t>
            </a:r>
            <a:r>
              <a:rPr sz="1000" b="1" dirty="0">
                <a:latin typeface="Verdana"/>
                <a:cs typeface="Verdana"/>
              </a:rPr>
              <a:t>Web API </a:t>
            </a:r>
            <a:r>
              <a:rPr sz="1000" spc="-5" dirty="0">
                <a:latin typeface="Verdana"/>
                <a:cs typeface="Verdana"/>
              </a:rPr>
              <a:t>and Angular </a:t>
            </a:r>
            <a:r>
              <a:rPr sz="1000" spc="5" dirty="0">
                <a:latin typeface="Verdana"/>
                <a:cs typeface="Verdana"/>
              </a:rPr>
              <a:t>in </a:t>
            </a:r>
            <a:r>
              <a:rPr sz="1000" spc="-10" dirty="0">
                <a:latin typeface="Verdana"/>
                <a:cs typeface="Verdana"/>
              </a:rPr>
              <a:t>case </a:t>
            </a:r>
            <a:r>
              <a:rPr sz="1000" spc="-5" dirty="0">
                <a:latin typeface="Verdana"/>
                <a:cs typeface="Verdana"/>
              </a:rPr>
              <a:t>study </a:t>
            </a:r>
            <a:r>
              <a:rPr sz="1000" spc="5" dirty="0">
                <a:latin typeface="Verdana"/>
                <a:cs typeface="Verdana"/>
              </a:rPr>
              <a:t>and </a:t>
            </a:r>
            <a:r>
              <a:rPr sz="1000" spc="-340" dirty="0">
                <a:latin typeface="Verdana"/>
                <a:cs typeface="Verdana"/>
              </a:rPr>
              <a:t> </a:t>
            </a:r>
            <a:r>
              <a:rPr sz="1000" spc="10" dirty="0">
                <a:latin typeface="Verdana"/>
                <a:cs typeface="Verdana"/>
              </a:rPr>
              <a:t>up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skilling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spc="-15" dirty="0">
                <a:latin typeface="Verdana"/>
                <a:cs typeface="Verdana"/>
              </a:rPr>
              <a:t>this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knowledge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continuously.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7631" y="5907430"/>
            <a:ext cx="727710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b="1" spc="50" dirty="0">
                <a:solidFill>
                  <a:srgbClr val="006EAC"/>
                </a:solidFill>
                <a:latin typeface="Verdana"/>
                <a:cs typeface="Verdana"/>
              </a:rPr>
              <a:t>P</a:t>
            </a:r>
            <a:r>
              <a:rPr sz="1150" b="1" dirty="0">
                <a:solidFill>
                  <a:srgbClr val="006EAC"/>
                </a:solidFill>
                <a:latin typeface="Verdana"/>
                <a:cs typeface="Verdana"/>
              </a:rPr>
              <a:t>r</a:t>
            </a:r>
            <a:r>
              <a:rPr sz="1150" b="1" spc="35" dirty="0">
                <a:solidFill>
                  <a:srgbClr val="006EAC"/>
                </a:solidFill>
                <a:latin typeface="Verdana"/>
                <a:cs typeface="Verdana"/>
              </a:rPr>
              <a:t>o</a:t>
            </a:r>
            <a:r>
              <a:rPr sz="1150" b="1" dirty="0">
                <a:solidFill>
                  <a:srgbClr val="006EAC"/>
                </a:solidFill>
                <a:latin typeface="Verdana"/>
                <a:cs typeface="Verdana"/>
              </a:rPr>
              <a:t>j</a:t>
            </a:r>
            <a:r>
              <a:rPr sz="1150" b="1" spc="60" dirty="0">
                <a:solidFill>
                  <a:srgbClr val="006EAC"/>
                </a:solidFill>
                <a:latin typeface="Verdana"/>
                <a:cs typeface="Verdana"/>
              </a:rPr>
              <a:t>e</a:t>
            </a:r>
            <a:r>
              <a:rPr sz="1150" b="1" spc="5" dirty="0">
                <a:solidFill>
                  <a:srgbClr val="006EAC"/>
                </a:solidFill>
                <a:latin typeface="Verdana"/>
                <a:cs typeface="Verdana"/>
              </a:rPr>
              <a:t>c</a:t>
            </a:r>
            <a:r>
              <a:rPr sz="1150" b="1" spc="15" dirty="0">
                <a:solidFill>
                  <a:srgbClr val="006EAC"/>
                </a:solidFill>
                <a:latin typeface="Verdana"/>
                <a:cs typeface="Verdana"/>
              </a:rPr>
              <a:t>ts</a:t>
            </a:r>
            <a:endParaRPr sz="115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59688" y="6090615"/>
            <a:ext cx="323659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7329" marR="5080" indent="-215265">
              <a:lnSpc>
                <a:spcPct val="116700"/>
              </a:lnSpc>
              <a:spcBef>
                <a:spcPts val="100"/>
              </a:spcBef>
              <a:buChar char="•"/>
              <a:tabLst>
                <a:tab pos="240665" algn="l"/>
                <a:tab pos="241300" algn="l"/>
              </a:tabLst>
            </a:pPr>
            <a:r>
              <a:rPr sz="900" dirty="0">
                <a:latin typeface="Verdana"/>
                <a:cs typeface="Verdana"/>
              </a:rPr>
              <a:t>I have </a:t>
            </a:r>
            <a:r>
              <a:rPr sz="900" spc="-5" dirty="0">
                <a:latin typeface="Verdana"/>
                <a:cs typeface="Verdana"/>
              </a:rPr>
              <a:t>worked for </a:t>
            </a:r>
            <a:r>
              <a:rPr sz="900" dirty="0">
                <a:latin typeface="Verdana"/>
                <a:cs typeface="Verdana"/>
              </a:rPr>
              <a:t>Darden </a:t>
            </a:r>
            <a:r>
              <a:rPr sz="900" spc="-5" dirty="0">
                <a:latin typeface="Verdana"/>
                <a:cs typeface="Verdana"/>
              </a:rPr>
              <a:t>project for </a:t>
            </a:r>
            <a:r>
              <a:rPr sz="900" dirty="0">
                <a:latin typeface="Verdana"/>
                <a:cs typeface="Verdana"/>
              </a:rPr>
              <a:t>4 </a:t>
            </a:r>
            <a:r>
              <a:rPr sz="900" spc="-5" dirty="0">
                <a:latin typeface="Verdana"/>
                <a:cs typeface="Verdana"/>
              </a:rPr>
              <a:t>months </a:t>
            </a:r>
            <a:r>
              <a:rPr sz="900" dirty="0">
                <a:latin typeface="Verdana"/>
                <a:cs typeface="Verdana"/>
              </a:rPr>
              <a:t>as a </a:t>
            </a:r>
            <a:r>
              <a:rPr sz="900" spc="-305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Backend</a:t>
            </a:r>
            <a:r>
              <a:rPr sz="900" spc="-20" dirty="0">
                <a:latin typeface="Verdana"/>
                <a:cs typeface="Verdana"/>
              </a:rPr>
              <a:t> </a:t>
            </a:r>
            <a:r>
              <a:rPr sz="900" spc="-5" dirty="0">
                <a:latin typeface="Verdana"/>
                <a:cs typeface="Verdana"/>
              </a:rPr>
              <a:t>Developer.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02809" y="3059979"/>
            <a:ext cx="3748404" cy="72580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050" b="1" spc="-5" dirty="0">
                <a:latin typeface="Verdana"/>
                <a:cs typeface="Verdana"/>
              </a:rPr>
              <a:t>Electricity</a:t>
            </a:r>
            <a:r>
              <a:rPr sz="1050" b="1" spc="-40" dirty="0">
                <a:latin typeface="Verdana"/>
                <a:cs typeface="Verdana"/>
              </a:rPr>
              <a:t> </a:t>
            </a:r>
            <a:r>
              <a:rPr sz="1050" b="1" spc="-5" dirty="0">
                <a:latin typeface="Verdana"/>
                <a:cs typeface="Verdana"/>
              </a:rPr>
              <a:t>Bill</a:t>
            </a:r>
            <a:r>
              <a:rPr sz="1050" b="1" spc="-15" dirty="0">
                <a:latin typeface="Verdana"/>
                <a:cs typeface="Verdana"/>
              </a:rPr>
              <a:t> </a:t>
            </a:r>
            <a:r>
              <a:rPr sz="1050" b="1" spc="-10" dirty="0">
                <a:latin typeface="Verdana"/>
                <a:cs typeface="Verdana"/>
              </a:rPr>
              <a:t>Payment</a:t>
            </a:r>
            <a:r>
              <a:rPr sz="1050" b="1" spc="-25" dirty="0">
                <a:latin typeface="Verdana"/>
                <a:cs typeface="Verdana"/>
              </a:rPr>
              <a:t> </a:t>
            </a:r>
            <a:r>
              <a:rPr sz="1050" b="1" dirty="0">
                <a:latin typeface="Verdana"/>
                <a:cs typeface="Verdana"/>
              </a:rPr>
              <a:t>Application:</a:t>
            </a:r>
            <a:endParaRPr sz="1050">
              <a:latin typeface="Verdana"/>
              <a:cs typeface="Verdana"/>
            </a:endParaRPr>
          </a:p>
          <a:p>
            <a:pPr marL="12700" marR="5080">
              <a:lnSpc>
                <a:spcPts val="1370"/>
              </a:lnSpc>
              <a:spcBef>
                <a:spcPts val="65"/>
              </a:spcBef>
            </a:pPr>
            <a:r>
              <a:rPr sz="1000" dirty="0">
                <a:latin typeface="Verdana"/>
                <a:cs typeface="Verdana"/>
              </a:rPr>
              <a:t>Completed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end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to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end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case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study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spc="-20" dirty="0">
                <a:latin typeface="Verdana"/>
                <a:cs typeface="Verdana"/>
              </a:rPr>
              <a:t>of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Electricity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Bill </a:t>
            </a:r>
            <a:r>
              <a:rPr sz="1000" dirty="0">
                <a:latin typeface="Verdana"/>
                <a:cs typeface="Verdana"/>
              </a:rPr>
              <a:t> Payment </a:t>
            </a:r>
            <a:r>
              <a:rPr sz="1000" spc="-5" dirty="0">
                <a:latin typeface="Verdana"/>
                <a:cs typeface="Verdana"/>
              </a:rPr>
              <a:t>Application </a:t>
            </a:r>
            <a:r>
              <a:rPr sz="1000" spc="5" dirty="0">
                <a:latin typeface="Verdana"/>
                <a:cs typeface="Verdana"/>
              </a:rPr>
              <a:t>along </a:t>
            </a:r>
            <a:r>
              <a:rPr sz="1000" spc="-5" dirty="0">
                <a:latin typeface="Verdana"/>
                <a:cs typeface="Verdana"/>
              </a:rPr>
              <a:t>with Validations, Swaggerand </a:t>
            </a:r>
            <a:r>
              <a:rPr sz="1000" dirty="0">
                <a:latin typeface="Verdana"/>
                <a:cs typeface="Verdana"/>
              </a:rPr>
              <a:t> Angular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used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for</a:t>
            </a:r>
            <a:r>
              <a:rPr sz="1000" dirty="0">
                <a:latin typeface="Verdana"/>
                <a:cs typeface="Verdana"/>
              </a:rPr>
              <a:t> user</a:t>
            </a:r>
            <a:r>
              <a:rPr sz="1000" spc="-7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interface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with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Postgres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5" dirty="0">
                <a:latin typeface="Verdana"/>
                <a:cs typeface="Verdana"/>
              </a:rPr>
              <a:t>asDatabase.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702809" y="3940962"/>
            <a:ext cx="3521710" cy="4102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4700"/>
              </a:lnSpc>
              <a:spcBef>
                <a:spcPts val="95"/>
              </a:spcBef>
            </a:pPr>
            <a:r>
              <a:rPr sz="1100" b="1" spc="-5" dirty="0">
                <a:latin typeface="Verdana"/>
                <a:cs typeface="Verdana"/>
              </a:rPr>
              <a:t>SENTIMENT ANALYSIS </a:t>
            </a:r>
            <a:r>
              <a:rPr sz="1100" b="1" dirty="0">
                <a:latin typeface="Verdana"/>
                <a:cs typeface="Verdana"/>
              </a:rPr>
              <a:t>OF BILLING </a:t>
            </a:r>
            <a:r>
              <a:rPr sz="1100" b="1" spc="10" dirty="0">
                <a:latin typeface="Verdana"/>
                <a:cs typeface="Verdana"/>
              </a:rPr>
              <a:t>IN </a:t>
            </a:r>
            <a:r>
              <a:rPr sz="1100" b="1" spc="15" dirty="0">
                <a:latin typeface="Verdana"/>
                <a:cs typeface="Verdana"/>
              </a:rPr>
              <a:t> </a:t>
            </a:r>
            <a:r>
              <a:rPr sz="1100" b="1" dirty="0">
                <a:latin typeface="Verdana"/>
                <a:cs typeface="Verdana"/>
              </a:rPr>
              <a:t>ELECTRICITY</a:t>
            </a:r>
            <a:r>
              <a:rPr sz="1100" b="1" spc="340" dirty="0">
                <a:latin typeface="Verdana"/>
                <a:cs typeface="Verdana"/>
              </a:rPr>
              <a:t> </a:t>
            </a:r>
            <a:r>
              <a:rPr sz="1100" b="1" spc="5" dirty="0">
                <a:latin typeface="Verdana"/>
                <a:cs typeface="Verdana"/>
              </a:rPr>
              <a:t>BILL</a:t>
            </a:r>
            <a:r>
              <a:rPr sz="1100" b="1" spc="-10" dirty="0">
                <a:latin typeface="Verdana"/>
                <a:cs typeface="Verdana"/>
              </a:rPr>
              <a:t> </a:t>
            </a:r>
            <a:r>
              <a:rPr sz="1100" b="1" spc="-5" dirty="0">
                <a:latin typeface="Verdana"/>
                <a:cs typeface="Verdana"/>
              </a:rPr>
              <a:t>PAYMENT</a:t>
            </a:r>
            <a:r>
              <a:rPr sz="1100" b="1" spc="-55" dirty="0">
                <a:latin typeface="Verdana"/>
                <a:cs typeface="Verdana"/>
              </a:rPr>
              <a:t> </a:t>
            </a:r>
            <a:r>
              <a:rPr sz="1100" b="1" spc="-5" dirty="0">
                <a:latin typeface="Verdana"/>
                <a:cs typeface="Verdana"/>
              </a:rPr>
              <a:t>APPLICATION: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702809" y="4500829"/>
            <a:ext cx="3763010" cy="1595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1610" marR="234950" indent="-169545">
              <a:lnSpc>
                <a:spcPct val="114100"/>
              </a:lnSpc>
              <a:spcBef>
                <a:spcPts val="100"/>
              </a:spcBef>
              <a:buSzPct val="105000"/>
              <a:buFont typeface="Arial MT"/>
              <a:buChar char="•"/>
              <a:tabLst>
                <a:tab pos="182245" algn="l"/>
              </a:tabLst>
            </a:pPr>
            <a:r>
              <a:rPr sz="1000" dirty="0">
                <a:latin typeface="Verdana"/>
                <a:cs typeface="Verdana"/>
              </a:rPr>
              <a:t>Online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electricity</a:t>
            </a:r>
            <a:r>
              <a:rPr sz="1000" spc="2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bill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payment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application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5" dirty="0">
                <a:latin typeface="Verdana"/>
                <a:cs typeface="Verdana"/>
              </a:rPr>
              <a:t>is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self 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service facility for view </a:t>
            </a:r>
            <a:r>
              <a:rPr sz="1000" spc="-5" dirty="0">
                <a:latin typeface="Verdana"/>
                <a:cs typeface="Verdana"/>
              </a:rPr>
              <a:t>and pay </a:t>
            </a:r>
            <a:r>
              <a:rPr sz="1000" spc="-10" dirty="0">
                <a:latin typeface="Verdana"/>
                <a:cs typeface="Verdana"/>
              </a:rPr>
              <a:t>bill </a:t>
            </a:r>
            <a:r>
              <a:rPr sz="1000" spc="-5" dirty="0">
                <a:latin typeface="Verdana"/>
                <a:cs typeface="Verdana"/>
              </a:rPr>
              <a:t>online and </a:t>
            </a:r>
            <a:r>
              <a:rPr sz="1000" dirty="0">
                <a:latin typeface="Verdana"/>
                <a:cs typeface="Verdana"/>
              </a:rPr>
              <a:t>other </a:t>
            </a:r>
            <a:r>
              <a:rPr sz="1000" spc="-34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related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services.</a:t>
            </a:r>
            <a:endParaRPr sz="1000">
              <a:latin typeface="Verdana"/>
              <a:cs typeface="Verdana"/>
            </a:endParaRPr>
          </a:p>
          <a:p>
            <a:pPr marL="181610" marR="111125" indent="-169545">
              <a:lnSpc>
                <a:spcPts val="1370"/>
              </a:lnSpc>
              <a:spcBef>
                <a:spcPts val="70"/>
              </a:spcBef>
              <a:buSzPct val="105000"/>
              <a:buFont typeface="Arial MT"/>
              <a:buChar char="•"/>
              <a:tabLst>
                <a:tab pos="182245" algn="l"/>
              </a:tabLst>
            </a:pPr>
            <a:r>
              <a:rPr sz="1000" dirty="0">
                <a:latin typeface="Verdana"/>
                <a:cs typeface="Verdana"/>
              </a:rPr>
              <a:t>User </a:t>
            </a:r>
            <a:r>
              <a:rPr sz="1000" spc="-10" dirty="0">
                <a:latin typeface="Verdana"/>
                <a:cs typeface="Verdana"/>
              </a:rPr>
              <a:t>needs </a:t>
            </a:r>
            <a:r>
              <a:rPr sz="1000" dirty="0">
                <a:latin typeface="Verdana"/>
                <a:cs typeface="Verdana"/>
              </a:rPr>
              <a:t>to signup </a:t>
            </a:r>
            <a:r>
              <a:rPr sz="1000" spc="5" dirty="0">
                <a:latin typeface="Verdana"/>
                <a:cs typeface="Verdana"/>
              </a:rPr>
              <a:t>and </a:t>
            </a:r>
            <a:r>
              <a:rPr sz="1000" dirty="0">
                <a:latin typeface="Verdana"/>
                <a:cs typeface="Verdana"/>
              </a:rPr>
              <a:t>need to </a:t>
            </a:r>
            <a:r>
              <a:rPr sz="1000" spc="-5" dirty="0">
                <a:latin typeface="Verdana"/>
                <a:cs typeface="Verdana"/>
              </a:rPr>
              <a:t>fill </a:t>
            </a:r>
            <a:r>
              <a:rPr sz="1000" spc="5" dirty="0">
                <a:latin typeface="Verdana"/>
                <a:cs typeface="Verdana"/>
              </a:rPr>
              <a:t>up </a:t>
            </a:r>
            <a:r>
              <a:rPr sz="1000" spc="-10" dirty="0">
                <a:latin typeface="Verdana"/>
                <a:cs typeface="Verdana"/>
              </a:rPr>
              <a:t>the </a:t>
            </a:r>
            <a:r>
              <a:rPr sz="1000" spc="-5" dirty="0">
                <a:latin typeface="Verdana"/>
                <a:cs typeface="Verdana"/>
              </a:rPr>
              <a:t>Customer </a:t>
            </a:r>
            <a:r>
              <a:rPr sz="1000" spc="-34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detail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form</a:t>
            </a:r>
            <a:endParaRPr sz="1000">
              <a:latin typeface="Verdana"/>
              <a:cs typeface="Verdana"/>
            </a:endParaRPr>
          </a:p>
          <a:p>
            <a:pPr marL="181610" indent="-169545">
              <a:lnSpc>
                <a:spcPct val="100000"/>
              </a:lnSpc>
              <a:spcBef>
                <a:spcPts val="95"/>
              </a:spcBef>
              <a:buSzPct val="105000"/>
              <a:buFont typeface="Arial MT"/>
              <a:buChar char="•"/>
              <a:tabLst>
                <a:tab pos="182245" algn="l"/>
              </a:tabLst>
            </a:pPr>
            <a:r>
              <a:rPr sz="1000" dirty="0">
                <a:latin typeface="Verdana"/>
                <a:cs typeface="Verdana"/>
              </a:rPr>
              <a:t>Apply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for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new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electricity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connection</a:t>
            </a:r>
            <a:r>
              <a:rPr sz="1000" spc="-45" dirty="0">
                <a:latin typeface="Verdana"/>
                <a:cs typeface="Verdana"/>
              </a:rPr>
              <a:t> </a:t>
            </a:r>
            <a:r>
              <a:rPr sz="1000" spc="5" dirty="0">
                <a:latin typeface="Verdana"/>
                <a:cs typeface="Verdana"/>
              </a:rPr>
              <a:t>and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needs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to</a:t>
            </a:r>
            <a:endParaRPr sz="1000">
              <a:latin typeface="Verdana"/>
              <a:cs typeface="Verdana"/>
            </a:endParaRPr>
          </a:p>
          <a:p>
            <a:pPr marL="181610">
              <a:lnSpc>
                <a:spcPct val="100000"/>
              </a:lnSpc>
              <a:spcBef>
                <a:spcPts val="170"/>
              </a:spcBef>
            </a:pPr>
            <a:r>
              <a:rPr sz="1000" dirty="0">
                <a:latin typeface="Verdana"/>
                <a:cs typeface="Verdana"/>
              </a:rPr>
              <a:t>upload</a:t>
            </a:r>
            <a:r>
              <a:rPr sz="1000" spc="-4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the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details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of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meter.</a:t>
            </a:r>
            <a:endParaRPr sz="1000">
              <a:latin typeface="Verdana"/>
              <a:cs typeface="Verdana"/>
            </a:endParaRPr>
          </a:p>
          <a:p>
            <a:pPr marL="181610" marR="5080" indent="-169545">
              <a:lnSpc>
                <a:spcPct val="113999"/>
              </a:lnSpc>
              <a:spcBef>
                <a:spcPts val="35"/>
              </a:spcBef>
              <a:buSzPct val="105000"/>
              <a:buFont typeface="Arial MT"/>
              <a:buChar char="•"/>
              <a:tabLst>
                <a:tab pos="182245" algn="l"/>
              </a:tabLst>
            </a:pPr>
            <a:r>
              <a:rPr sz="1000" spc="5" dirty="0">
                <a:latin typeface="Verdana"/>
                <a:cs typeface="Verdana"/>
              </a:rPr>
              <a:t>Bill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will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be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generated based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spc="-15" dirty="0">
                <a:latin typeface="Verdana"/>
                <a:cs typeface="Verdana"/>
              </a:rPr>
              <a:t>on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the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reading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submittedby </a:t>
            </a:r>
            <a:r>
              <a:rPr sz="1000" spc="-3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customer,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spc="-15" dirty="0">
                <a:latin typeface="Verdana"/>
                <a:cs typeface="Verdana"/>
              </a:rPr>
              <a:t>then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customer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view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and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pay bill.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391015" y="1332890"/>
            <a:ext cx="1977389" cy="195389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b="1" spc="5" dirty="0">
                <a:solidFill>
                  <a:srgbClr val="006EAC"/>
                </a:solidFill>
                <a:latin typeface="Verdana"/>
                <a:cs typeface="Verdana"/>
              </a:rPr>
              <a:t>Skills</a:t>
            </a:r>
            <a:endParaRPr sz="11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050" dirty="0">
                <a:latin typeface="Verdana"/>
                <a:cs typeface="Verdana"/>
              </a:rPr>
              <a:t>JAVA</a:t>
            </a:r>
            <a:r>
              <a:rPr sz="1050" spc="-45" dirty="0">
                <a:latin typeface="Verdana"/>
                <a:cs typeface="Verdana"/>
              </a:rPr>
              <a:t> </a:t>
            </a:r>
            <a:r>
              <a:rPr sz="1050" spc="10" dirty="0">
                <a:latin typeface="Verdana"/>
                <a:cs typeface="Verdana"/>
              </a:rPr>
              <a:t>8</a:t>
            </a:r>
            <a:endParaRPr sz="1050" dirty="0">
              <a:latin typeface="Verdana"/>
              <a:cs typeface="Verdana"/>
            </a:endParaRPr>
          </a:p>
          <a:p>
            <a:pPr marL="12700" marR="5080">
              <a:lnSpc>
                <a:spcPts val="1510"/>
              </a:lnSpc>
              <a:spcBef>
                <a:spcPts val="45"/>
              </a:spcBef>
            </a:pPr>
            <a:r>
              <a:rPr sz="1050" spc="-5" dirty="0">
                <a:latin typeface="Verdana"/>
                <a:cs typeface="Verdana"/>
              </a:rPr>
              <a:t>Spring(Springcore(IOC,DI)) </a:t>
            </a:r>
            <a:r>
              <a:rPr sz="1050" spc="-375" dirty="0">
                <a:latin typeface="Verdana"/>
                <a:cs typeface="Verdana"/>
              </a:rPr>
              <a:t> </a:t>
            </a:r>
            <a:r>
              <a:rPr sz="1050" spc="5" dirty="0">
                <a:latin typeface="Verdana"/>
                <a:cs typeface="Verdana"/>
              </a:rPr>
              <a:t>Spring</a:t>
            </a:r>
            <a:r>
              <a:rPr sz="1050" spc="-5" dirty="0">
                <a:latin typeface="Verdana"/>
                <a:cs typeface="Verdana"/>
              </a:rPr>
              <a:t> Boot</a:t>
            </a:r>
            <a:endParaRPr sz="1050" dirty="0">
              <a:latin typeface="Verdana"/>
              <a:cs typeface="Verdana"/>
            </a:endParaRPr>
          </a:p>
          <a:p>
            <a:pPr marL="12700" marR="1620520">
              <a:lnSpc>
                <a:spcPts val="1480"/>
              </a:lnSpc>
              <a:spcBef>
                <a:spcPts val="30"/>
              </a:spcBef>
            </a:pPr>
            <a:r>
              <a:rPr sz="1050" spc="-5" dirty="0">
                <a:latin typeface="Verdana"/>
                <a:cs typeface="Verdana"/>
              </a:rPr>
              <a:t>H</a:t>
            </a:r>
            <a:r>
              <a:rPr sz="1050" dirty="0">
                <a:latin typeface="Verdana"/>
                <a:cs typeface="Verdana"/>
              </a:rPr>
              <a:t>tm</a:t>
            </a:r>
            <a:r>
              <a:rPr sz="1050" spc="5" dirty="0">
                <a:latin typeface="Verdana"/>
                <a:cs typeface="Verdana"/>
              </a:rPr>
              <a:t>l  Css</a:t>
            </a:r>
            <a:endParaRPr sz="10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5" dirty="0">
                <a:latin typeface="Verdana"/>
                <a:cs typeface="Verdana"/>
              </a:rPr>
              <a:t>React</a:t>
            </a:r>
            <a:r>
              <a:rPr sz="1100" spc="-8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Framework</a:t>
            </a: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100" b="1" spc="-5" dirty="0">
                <a:solidFill>
                  <a:srgbClr val="006EAC"/>
                </a:solidFill>
                <a:latin typeface="Verdana"/>
                <a:cs typeface="Verdana"/>
              </a:rPr>
              <a:t>Database:</a:t>
            </a:r>
            <a:endParaRPr sz="11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dirty="0">
                <a:latin typeface="Verdana"/>
                <a:cs typeface="Verdana"/>
              </a:rPr>
              <a:t>SQL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database-MySQL</a:t>
            </a: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lang="en-IN" sz="1000" spc="-5" dirty="0">
                <a:latin typeface="Verdana"/>
                <a:cs typeface="Verdana"/>
              </a:rPr>
              <a:t>p</a:t>
            </a:r>
            <a:r>
              <a:rPr sz="1000" spc="-5" dirty="0" err="1">
                <a:latin typeface="Verdana"/>
                <a:cs typeface="Verdana"/>
              </a:rPr>
              <a:t>ostgressql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391015" y="3403168"/>
            <a:ext cx="1343660" cy="900888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00" b="1" spc="10" dirty="0">
                <a:solidFill>
                  <a:srgbClr val="006EAC"/>
                </a:solidFill>
                <a:latin typeface="Verdana"/>
                <a:cs typeface="Verdana"/>
              </a:rPr>
              <a:t>A</a:t>
            </a:r>
            <a:r>
              <a:rPr sz="1000" b="1" spc="-20" dirty="0">
                <a:solidFill>
                  <a:srgbClr val="006EAC"/>
                </a:solidFill>
                <a:latin typeface="Verdana"/>
                <a:cs typeface="Verdana"/>
              </a:rPr>
              <a:t>d</a:t>
            </a:r>
            <a:r>
              <a:rPr sz="1000" b="1" spc="10" dirty="0">
                <a:solidFill>
                  <a:srgbClr val="006EAC"/>
                </a:solidFill>
                <a:latin typeface="Verdana"/>
                <a:cs typeface="Verdana"/>
              </a:rPr>
              <a:t>di</a:t>
            </a:r>
            <a:r>
              <a:rPr sz="1000" b="1" spc="-30" dirty="0">
                <a:solidFill>
                  <a:srgbClr val="006EAC"/>
                </a:solidFill>
                <a:latin typeface="Verdana"/>
                <a:cs typeface="Verdana"/>
              </a:rPr>
              <a:t>t</a:t>
            </a:r>
            <a:r>
              <a:rPr sz="1000" b="1" spc="10" dirty="0">
                <a:solidFill>
                  <a:srgbClr val="006EAC"/>
                </a:solidFill>
                <a:latin typeface="Verdana"/>
                <a:cs typeface="Verdana"/>
              </a:rPr>
              <a:t>i</a:t>
            </a:r>
            <a:r>
              <a:rPr sz="1000" b="1" spc="-5" dirty="0">
                <a:solidFill>
                  <a:srgbClr val="006EAC"/>
                </a:solidFill>
                <a:latin typeface="Verdana"/>
                <a:cs typeface="Verdana"/>
              </a:rPr>
              <a:t>o</a:t>
            </a:r>
            <a:r>
              <a:rPr sz="1000" b="1" spc="-30" dirty="0">
                <a:solidFill>
                  <a:srgbClr val="006EAC"/>
                </a:solidFill>
                <a:latin typeface="Verdana"/>
                <a:cs typeface="Verdana"/>
              </a:rPr>
              <a:t>n</a:t>
            </a:r>
            <a:r>
              <a:rPr sz="1000" b="1" spc="15" dirty="0">
                <a:solidFill>
                  <a:srgbClr val="006EAC"/>
                </a:solidFill>
                <a:latin typeface="Verdana"/>
                <a:cs typeface="Verdana"/>
              </a:rPr>
              <a:t>a</a:t>
            </a:r>
            <a:r>
              <a:rPr sz="1000" b="1" dirty="0">
                <a:solidFill>
                  <a:srgbClr val="006EAC"/>
                </a:solidFill>
                <a:latin typeface="Verdana"/>
                <a:cs typeface="Verdana"/>
              </a:rPr>
              <a:t>l</a:t>
            </a:r>
            <a:r>
              <a:rPr sz="1000" b="1" spc="-35" dirty="0">
                <a:solidFill>
                  <a:srgbClr val="006EAC"/>
                </a:solidFill>
                <a:latin typeface="Verdana"/>
                <a:cs typeface="Verdana"/>
              </a:rPr>
              <a:t> </a:t>
            </a:r>
            <a:r>
              <a:rPr sz="1000" b="1" spc="-5" dirty="0">
                <a:solidFill>
                  <a:srgbClr val="006EAC"/>
                </a:solidFill>
                <a:latin typeface="Verdana"/>
                <a:cs typeface="Verdana"/>
              </a:rPr>
              <a:t>D</a:t>
            </a:r>
            <a:r>
              <a:rPr sz="1000" b="1" spc="15" dirty="0">
                <a:solidFill>
                  <a:srgbClr val="006EAC"/>
                </a:solidFill>
                <a:latin typeface="Verdana"/>
                <a:cs typeface="Verdana"/>
              </a:rPr>
              <a:t>e</a:t>
            </a:r>
            <a:r>
              <a:rPr sz="1000" b="1" spc="-30" dirty="0">
                <a:solidFill>
                  <a:srgbClr val="006EAC"/>
                </a:solidFill>
                <a:latin typeface="Verdana"/>
                <a:cs typeface="Verdana"/>
              </a:rPr>
              <a:t>t</a:t>
            </a:r>
            <a:r>
              <a:rPr sz="1000" b="1" spc="15" dirty="0">
                <a:solidFill>
                  <a:srgbClr val="006EAC"/>
                </a:solidFill>
                <a:latin typeface="Verdana"/>
                <a:cs typeface="Verdana"/>
              </a:rPr>
              <a:t>a</a:t>
            </a:r>
            <a:r>
              <a:rPr sz="1000" b="1" spc="-25" dirty="0">
                <a:solidFill>
                  <a:srgbClr val="006EAC"/>
                </a:solidFill>
                <a:latin typeface="Verdana"/>
                <a:cs typeface="Verdana"/>
              </a:rPr>
              <a:t>i</a:t>
            </a:r>
            <a:r>
              <a:rPr sz="1000" b="1" spc="10" dirty="0">
                <a:solidFill>
                  <a:srgbClr val="006EAC"/>
                </a:solidFill>
                <a:latin typeface="Verdana"/>
                <a:cs typeface="Verdana"/>
              </a:rPr>
              <a:t>ls</a:t>
            </a:r>
            <a:r>
              <a:rPr sz="1000" b="1" dirty="0">
                <a:solidFill>
                  <a:srgbClr val="006EAC"/>
                </a:solidFill>
                <a:latin typeface="Verdana"/>
                <a:cs typeface="Verdana"/>
              </a:rPr>
              <a:t>:</a:t>
            </a:r>
            <a:endParaRPr sz="1000" dirty="0">
              <a:latin typeface="Verdana"/>
              <a:cs typeface="Verdana"/>
            </a:endParaRPr>
          </a:p>
          <a:p>
            <a:pPr marL="12700" marR="447675">
              <a:lnSpc>
                <a:spcPts val="1410"/>
              </a:lnSpc>
              <a:spcBef>
                <a:spcPts val="40"/>
              </a:spcBef>
            </a:pPr>
            <a:r>
              <a:rPr sz="1050" dirty="0">
                <a:latin typeface="Verdana"/>
                <a:cs typeface="Verdana"/>
              </a:rPr>
              <a:t>Leadership </a:t>
            </a:r>
            <a:r>
              <a:rPr sz="1050" spc="5" dirty="0">
                <a:latin typeface="Verdana"/>
                <a:cs typeface="Verdana"/>
              </a:rPr>
              <a:t> </a:t>
            </a:r>
            <a:r>
              <a:rPr sz="1050" dirty="0">
                <a:latin typeface="Verdana"/>
                <a:cs typeface="Verdana"/>
              </a:rPr>
              <a:t>P</a:t>
            </a:r>
            <a:r>
              <a:rPr sz="1050" spc="10" dirty="0">
                <a:latin typeface="Verdana"/>
                <a:cs typeface="Verdana"/>
              </a:rPr>
              <a:t>ee</a:t>
            </a:r>
            <a:r>
              <a:rPr sz="1050" dirty="0">
                <a:latin typeface="Verdana"/>
                <a:cs typeface="Verdana"/>
              </a:rPr>
              <a:t>r</a:t>
            </a:r>
            <a:r>
              <a:rPr sz="1050" spc="-60" dirty="0">
                <a:latin typeface="Verdana"/>
                <a:cs typeface="Verdana"/>
              </a:rPr>
              <a:t> </a:t>
            </a:r>
            <a:r>
              <a:rPr sz="1050" spc="-25" dirty="0">
                <a:latin typeface="Verdana"/>
                <a:cs typeface="Verdana"/>
              </a:rPr>
              <a:t>L</a:t>
            </a:r>
            <a:r>
              <a:rPr sz="1050" spc="10" dirty="0">
                <a:latin typeface="Verdana"/>
                <a:cs typeface="Verdana"/>
              </a:rPr>
              <a:t>e</a:t>
            </a:r>
            <a:r>
              <a:rPr sz="1050" spc="5" dirty="0">
                <a:latin typeface="Verdana"/>
                <a:cs typeface="Verdana"/>
              </a:rPr>
              <a:t>a</a:t>
            </a:r>
            <a:r>
              <a:rPr sz="1050" spc="-35" dirty="0">
                <a:latin typeface="Verdana"/>
                <a:cs typeface="Verdana"/>
              </a:rPr>
              <a:t>r</a:t>
            </a:r>
            <a:r>
              <a:rPr sz="1050" spc="-25" dirty="0">
                <a:latin typeface="Verdana"/>
                <a:cs typeface="Verdana"/>
              </a:rPr>
              <a:t>n</a:t>
            </a:r>
            <a:r>
              <a:rPr sz="1050" spc="10" dirty="0">
                <a:latin typeface="Verdana"/>
                <a:cs typeface="Verdana"/>
              </a:rPr>
              <a:t>in</a:t>
            </a:r>
            <a:r>
              <a:rPr sz="1050" spc="5" dirty="0">
                <a:latin typeface="Verdana"/>
                <a:cs typeface="Verdana"/>
              </a:rPr>
              <a:t>g</a:t>
            </a:r>
            <a:endParaRPr sz="10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1050" spc="5" dirty="0">
                <a:latin typeface="Verdana"/>
                <a:cs typeface="Verdana"/>
              </a:rPr>
              <a:t>Team</a:t>
            </a:r>
            <a:r>
              <a:rPr sz="1050" spc="-40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management</a:t>
            </a:r>
            <a:endParaRPr sz="1050" dirty="0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391015" y="4235906"/>
            <a:ext cx="2007870" cy="178244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000" b="1" dirty="0">
                <a:solidFill>
                  <a:srgbClr val="006EAC"/>
                </a:solidFill>
                <a:latin typeface="Verdana"/>
                <a:cs typeface="Verdana"/>
              </a:rPr>
              <a:t>AddOns:</a:t>
            </a:r>
            <a:endParaRPr sz="1000">
              <a:latin typeface="Verdana"/>
              <a:cs typeface="Verdana"/>
            </a:endParaRPr>
          </a:p>
          <a:p>
            <a:pPr marL="12700" marR="951230">
              <a:lnSpc>
                <a:spcPct val="112599"/>
              </a:lnSpc>
              <a:spcBef>
                <a:spcPts val="55"/>
              </a:spcBef>
            </a:pPr>
            <a:r>
              <a:rPr sz="1000" spc="5" dirty="0">
                <a:latin typeface="Verdana"/>
                <a:cs typeface="Verdana"/>
              </a:rPr>
              <a:t>GitHub</a:t>
            </a:r>
            <a:r>
              <a:rPr sz="1000" spc="-5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Postman </a:t>
            </a:r>
            <a:r>
              <a:rPr sz="1000" spc="-3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Swagger 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b="1" spc="-5" dirty="0">
                <a:solidFill>
                  <a:srgbClr val="006EC0"/>
                </a:solidFill>
                <a:latin typeface="Verdana"/>
                <a:cs typeface="Verdana"/>
              </a:rPr>
              <a:t>Certification:</a:t>
            </a:r>
            <a:endParaRPr sz="1000">
              <a:latin typeface="Verdana"/>
              <a:cs typeface="Verdana"/>
            </a:endParaRPr>
          </a:p>
          <a:p>
            <a:pPr marL="12700" marR="15240">
              <a:lnSpc>
                <a:spcPct val="114100"/>
              </a:lnSpc>
              <a:spcBef>
                <a:spcPts val="35"/>
              </a:spcBef>
            </a:pPr>
            <a:r>
              <a:rPr sz="1000" dirty="0">
                <a:solidFill>
                  <a:srgbClr val="0D0D0D"/>
                </a:solidFill>
                <a:latin typeface="Verdana"/>
                <a:cs typeface="Verdana"/>
              </a:rPr>
              <a:t>Certification</a:t>
            </a:r>
            <a:r>
              <a:rPr sz="1000" spc="-10" dirty="0">
                <a:solidFill>
                  <a:srgbClr val="0D0D0D"/>
                </a:solidFill>
                <a:latin typeface="Verdana"/>
                <a:cs typeface="Verdana"/>
              </a:rPr>
              <a:t> </a:t>
            </a:r>
            <a:r>
              <a:rPr sz="1000" spc="-15" dirty="0">
                <a:solidFill>
                  <a:srgbClr val="0D0D0D"/>
                </a:solidFill>
                <a:latin typeface="Verdana"/>
                <a:cs typeface="Verdana"/>
              </a:rPr>
              <a:t>on</a:t>
            </a:r>
            <a:r>
              <a:rPr sz="1000" spc="-10" dirty="0">
                <a:solidFill>
                  <a:srgbClr val="0D0D0D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0D0D0D"/>
                </a:solidFill>
                <a:latin typeface="Verdana"/>
                <a:cs typeface="Verdana"/>
              </a:rPr>
              <a:t>Agile</a:t>
            </a:r>
            <a:r>
              <a:rPr sz="1000" spc="10" dirty="0">
                <a:solidFill>
                  <a:srgbClr val="0D0D0D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0D0D0D"/>
                </a:solidFill>
                <a:latin typeface="Verdana"/>
                <a:cs typeface="Verdana"/>
              </a:rPr>
              <a:t>Software </a:t>
            </a:r>
            <a:r>
              <a:rPr sz="1000" spc="-335" dirty="0">
                <a:solidFill>
                  <a:srgbClr val="0D0D0D"/>
                </a:solidFill>
                <a:latin typeface="Verdana"/>
                <a:cs typeface="Verdana"/>
              </a:rPr>
              <a:t> </a:t>
            </a:r>
            <a:r>
              <a:rPr sz="1000" dirty="0">
                <a:solidFill>
                  <a:srgbClr val="0D0D0D"/>
                </a:solidFill>
                <a:latin typeface="Verdana"/>
                <a:cs typeface="Verdana"/>
              </a:rPr>
              <a:t>Development</a:t>
            </a:r>
            <a:r>
              <a:rPr sz="1000" spc="-10" dirty="0">
                <a:solidFill>
                  <a:srgbClr val="0D0D0D"/>
                </a:solidFill>
                <a:latin typeface="Verdana"/>
                <a:cs typeface="Verdana"/>
              </a:rPr>
              <a:t> </a:t>
            </a:r>
            <a:r>
              <a:rPr sz="1000" spc="-25" dirty="0">
                <a:solidFill>
                  <a:srgbClr val="0D0D0D"/>
                </a:solidFill>
                <a:latin typeface="Verdana"/>
                <a:cs typeface="Verdana"/>
              </a:rPr>
              <a:t>by</a:t>
            </a:r>
            <a:r>
              <a:rPr sz="1000" spc="20" dirty="0">
                <a:solidFill>
                  <a:srgbClr val="0D0D0D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University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spc="-20" dirty="0">
                <a:latin typeface="Verdana"/>
                <a:cs typeface="Verdana"/>
              </a:rPr>
              <a:t>of 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Minnesota</a:t>
            </a:r>
            <a:r>
              <a:rPr sz="1000" spc="-40" dirty="0">
                <a:latin typeface="Verdana"/>
                <a:cs typeface="Verdana"/>
              </a:rPr>
              <a:t> </a:t>
            </a:r>
            <a:r>
              <a:rPr sz="1000" spc="5" dirty="0">
                <a:latin typeface="Verdana"/>
                <a:cs typeface="Verdana"/>
              </a:rPr>
              <a:t>and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offered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through </a:t>
            </a:r>
            <a:r>
              <a:rPr sz="1000" spc="-3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Coursera.</a:t>
            </a:r>
            <a:endParaRPr sz="1000">
              <a:latin typeface="Verdana"/>
              <a:cs typeface="Verdana"/>
            </a:endParaRPr>
          </a:p>
          <a:p>
            <a:pPr marL="12700" marR="5080">
              <a:lnSpc>
                <a:spcPct val="117000"/>
              </a:lnSpc>
              <a:tabLst>
                <a:tab pos="597535" algn="l"/>
                <a:tab pos="1264285" algn="l"/>
              </a:tabLst>
            </a:pPr>
            <a:r>
              <a:rPr sz="1000" dirty="0">
                <a:solidFill>
                  <a:srgbClr val="0D0D0D"/>
                </a:solidFill>
                <a:latin typeface="Verdana"/>
                <a:cs typeface="Verdana"/>
              </a:rPr>
              <a:t>A</a:t>
            </a:r>
            <a:r>
              <a:rPr sz="1000" spc="5" dirty="0">
                <a:solidFill>
                  <a:srgbClr val="0D0D0D"/>
                </a:solidFill>
                <a:latin typeface="Verdana"/>
                <a:cs typeface="Verdana"/>
              </a:rPr>
              <a:t>ws</a:t>
            </a:r>
            <a:r>
              <a:rPr sz="1000" dirty="0">
                <a:solidFill>
                  <a:srgbClr val="0D0D0D"/>
                </a:solidFill>
                <a:latin typeface="Verdana"/>
                <a:cs typeface="Verdana"/>
              </a:rPr>
              <a:t>	</a:t>
            </a:r>
            <a:r>
              <a:rPr sz="1000" spc="-25" dirty="0">
                <a:solidFill>
                  <a:srgbClr val="0D0D0D"/>
                </a:solidFill>
                <a:latin typeface="Verdana"/>
                <a:cs typeface="Verdana"/>
              </a:rPr>
              <a:t>c</a:t>
            </a:r>
            <a:r>
              <a:rPr sz="1000" spc="45" dirty="0">
                <a:solidFill>
                  <a:srgbClr val="0D0D0D"/>
                </a:solidFill>
                <a:latin typeface="Verdana"/>
                <a:cs typeface="Verdana"/>
              </a:rPr>
              <a:t>l</a:t>
            </a:r>
            <a:r>
              <a:rPr sz="1000" spc="-40" dirty="0">
                <a:solidFill>
                  <a:srgbClr val="0D0D0D"/>
                </a:solidFill>
                <a:latin typeface="Verdana"/>
                <a:cs typeface="Verdana"/>
              </a:rPr>
              <a:t>o</a:t>
            </a:r>
            <a:r>
              <a:rPr sz="1000" spc="10" dirty="0">
                <a:solidFill>
                  <a:srgbClr val="0D0D0D"/>
                </a:solidFill>
                <a:latin typeface="Verdana"/>
                <a:cs typeface="Verdana"/>
              </a:rPr>
              <a:t>u</a:t>
            </a:r>
            <a:r>
              <a:rPr sz="1000" spc="5" dirty="0">
                <a:solidFill>
                  <a:srgbClr val="0D0D0D"/>
                </a:solidFill>
                <a:latin typeface="Verdana"/>
                <a:cs typeface="Verdana"/>
              </a:rPr>
              <a:t>d</a:t>
            </a:r>
            <a:r>
              <a:rPr sz="1000" dirty="0">
                <a:solidFill>
                  <a:srgbClr val="0D0D0D"/>
                </a:solidFill>
                <a:latin typeface="Verdana"/>
                <a:cs typeface="Verdana"/>
              </a:rPr>
              <a:t>	Pr</a:t>
            </a:r>
            <a:r>
              <a:rPr sz="1000" spc="-30" dirty="0">
                <a:solidFill>
                  <a:srgbClr val="0D0D0D"/>
                </a:solidFill>
                <a:latin typeface="Verdana"/>
                <a:cs typeface="Verdana"/>
              </a:rPr>
              <a:t>a</a:t>
            </a:r>
            <a:r>
              <a:rPr sz="1000" spc="10" dirty="0">
                <a:solidFill>
                  <a:srgbClr val="0D0D0D"/>
                </a:solidFill>
                <a:latin typeface="Verdana"/>
                <a:cs typeface="Verdana"/>
              </a:rPr>
              <a:t>c</a:t>
            </a:r>
            <a:r>
              <a:rPr sz="1000" spc="-40" dirty="0">
                <a:solidFill>
                  <a:srgbClr val="0D0D0D"/>
                </a:solidFill>
                <a:latin typeface="Verdana"/>
                <a:cs typeface="Verdana"/>
              </a:rPr>
              <a:t>t</a:t>
            </a:r>
            <a:r>
              <a:rPr sz="1000" spc="45" dirty="0">
                <a:solidFill>
                  <a:srgbClr val="0D0D0D"/>
                </a:solidFill>
                <a:latin typeface="Verdana"/>
                <a:cs typeface="Verdana"/>
              </a:rPr>
              <a:t>i</a:t>
            </a:r>
            <a:r>
              <a:rPr sz="1000" spc="-40" dirty="0">
                <a:solidFill>
                  <a:srgbClr val="0D0D0D"/>
                </a:solidFill>
                <a:latin typeface="Verdana"/>
                <a:cs typeface="Verdana"/>
              </a:rPr>
              <a:t>t</a:t>
            </a:r>
            <a:r>
              <a:rPr sz="1000" spc="10" dirty="0">
                <a:solidFill>
                  <a:srgbClr val="0D0D0D"/>
                </a:solidFill>
                <a:latin typeface="Verdana"/>
                <a:cs typeface="Verdana"/>
              </a:rPr>
              <a:t>i</a:t>
            </a:r>
            <a:r>
              <a:rPr sz="1000" dirty="0">
                <a:solidFill>
                  <a:srgbClr val="0D0D0D"/>
                </a:solidFill>
                <a:latin typeface="Verdana"/>
                <a:cs typeface="Verdana"/>
              </a:rPr>
              <a:t>o</a:t>
            </a:r>
            <a:r>
              <a:rPr sz="1000" spc="-25" dirty="0">
                <a:solidFill>
                  <a:srgbClr val="0D0D0D"/>
                </a:solidFill>
                <a:latin typeface="Verdana"/>
                <a:cs typeface="Verdana"/>
              </a:rPr>
              <a:t>n</a:t>
            </a:r>
            <a:r>
              <a:rPr sz="1000" spc="10" dirty="0">
                <a:solidFill>
                  <a:srgbClr val="0D0D0D"/>
                </a:solidFill>
                <a:latin typeface="Verdana"/>
                <a:cs typeface="Verdana"/>
              </a:rPr>
              <a:t>e</a:t>
            </a:r>
            <a:r>
              <a:rPr sz="1000" dirty="0">
                <a:solidFill>
                  <a:srgbClr val="0D0D0D"/>
                </a:solidFill>
                <a:latin typeface="Verdana"/>
                <a:cs typeface="Verdana"/>
              </a:rPr>
              <a:t>r  Certification.</a:t>
            </a:r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303</Words>
  <Application>Microsoft Office PowerPoint</Application>
  <PresentationFormat>Widescreen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MT</vt:lpstr>
      <vt:lpstr>Calibri</vt:lpstr>
      <vt:lpstr>Verdana</vt:lpstr>
      <vt:lpstr>Office Theme</vt:lpstr>
      <vt:lpstr>Sindhupriya Kona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Sindhupriya Kona</dc:title>
  <cp:lastModifiedBy>Kona, Sindhupriya</cp:lastModifiedBy>
  <cp:revision>2</cp:revision>
  <dcterms:created xsi:type="dcterms:W3CDTF">2022-11-04T06:13:25Z</dcterms:created>
  <dcterms:modified xsi:type="dcterms:W3CDTF">2022-11-04T06:16:36Z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2022-11-04T00:00:00Z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2022-11-04T00:00:00Z</vt:filetime>
  </property>
</Properties>
</file>