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1"/>
  </p:notesMasterIdLst>
  <p:sldIdLst>
    <p:sldId id="256" r:id="rId2"/>
    <p:sldId id="271" r:id="rId3"/>
    <p:sldId id="272" r:id="rId4"/>
    <p:sldId id="274" r:id="rId5"/>
    <p:sldId id="275" r:id="rId6"/>
    <p:sldId id="276" r:id="rId7"/>
    <p:sldId id="277" r:id="rId8"/>
    <p:sldId id="278" r:id="rId9"/>
    <p:sldId id="262" r:id="rId10"/>
    <p:sldId id="279" r:id="rId11"/>
    <p:sldId id="263" r:id="rId12"/>
    <p:sldId id="264" r:id="rId13"/>
    <p:sldId id="265" r:id="rId14"/>
    <p:sldId id="266" r:id="rId15"/>
    <p:sldId id="280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9"/>
    <p:restoredTop sz="94636"/>
  </p:normalViewPr>
  <p:slideViewPr>
    <p:cSldViewPr snapToGrid="0" snapToObjects="1">
      <p:cViewPr varScale="1">
        <p:scale>
          <a:sx n="113" d="100"/>
          <a:sy n="113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7CA54-3F8F-B447-92F2-2D9B74AD0B0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633B8D5-E0EA-7141-8CC5-D9A019B3EFC7}">
      <dgm:prSet phldrT="[Text]"/>
      <dgm:spPr/>
      <dgm:t>
        <a:bodyPr/>
        <a:lstStyle/>
        <a:p>
          <a:r>
            <a:rPr lang="en-US"/>
            <a:t>Divides program edit into atomic changes</a:t>
          </a:r>
          <a:endParaRPr lang="en-US" dirty="0"/>
        </a:p>
      </dgm:t>
    </dgm:pt>
    <dgm:pt modelId="{9CBC3725-395B-D54E-A4AC-FFB6B9D42C2E}" type="parTrans" cxnId="{4B7654FE-559C-B745-A6E0-7C4C8B643156}">
      <dgm:prSet/>
      <dgm:spPr/>
      <dgm:t>
        <a:bodyPr/>
        <a:lstStyle/>
        <a:p>
          <a:endParaRPr lang="en-US"/>
        </a:p>
      </dgm:t>
    </dgm:pt>
    <dgm:pt modelId="{310D40AE-B5ED-9E46-8436-BC27EBC58C3B}" type="sibTrans" cxnId="{4B7654FE-559C-B745-A6E0-7C4C8B643156}">
      <dgm:prSet/>
      <dgm:spPr/>
      <dgm:t>
        <a:bodyPr/>
        <a:lstStyle/>
        <a:p>
          <a:endParaRPr lang="en-US"/>
        </a:p>
      </dgm:t>
    </dgm:pt>
    <dgm:pt modelId="{CEAC9CE1-9E48-F74F-B731-417E9FC9713C}">
      <dgm:prSet phldrT="[Text]"/>
      <dgm:spPr/>
      <dgm:t>
        <a:bodyPr/>
        <a:lstStyle/>
        <a:p>
          <a:r>
            <a:rPr lang="en-US" b="0" i="0"/>
            <a:t>Identifies a set of regression</a:t>
          </a:r>
        </a:p>
        <a:p>
          <a:r>
            <a:rPr lang="en-US" b="0" i="0"/>
            <a:t>tests that are impacted by these changes</a:t>
          </a:r>
          <a:endParaRPr lang="en-US" dirty="0"/>
        </a:p>
      </dgm:t>
    </dgm:pt>
    <dgm:pt modelId="{956C860B-926F-0843-BD99-F70C99377EE0}" type="parTrans" cxnId="{794BA94D-4333-174A-8A83-F3943E58F374}">
      <dgm:prSet/>
      <dgm:spPr/>
      <dgm:t>
        <a:bodyPr/>
        <a:lstStyle/>
        <a:p>
          <a:endParaRPr lang="en-US"/>
        </a:p>
      </dgm:t>
    </dgm:pt>
    <dgm:pt modelId="{6F236086-C7FA-574F-A90B-3B835D8114C0}" type="sibTrans" cxnId="{794BA94D-4333-174A-8A83-F3943E58F374}">
      <dgm:prSet/>
      <dgm:spPr/>
      <dgm:t>
        <a:bodyPr/>
        <a:lstStyle/>
        <a:p>
          <a:endParaRPr lang="en-US"/>
        </a:p>
      </dgm:t>
    </dgm:pt>
    <dgm:pt modelId="{40525CC6-7593-7C44-AD27-893B5E2A5053}">
      <dgm:prSet phldrT="[Text]"/>
      <dgm:spPr/>
      <dgm:t>
        <a:bodyPr/>
        <a:lstStyle/>
        <a:p>
          <a:r>
            <a:rPr lang="en-US"/>
            <a:t>Identifies subset of changes for each affected test</a:t>
          </a:r>
          <a:endParaRPr lang="en-US" dirty="0"/>
        </a:p>
      </dgm:t>
    </dgm:pt>
    <dgm:pt modelId="{E12B1775-0E6C-A54B-AC95-AF8F84D13E7A}" type="parTrans" cxnId="{AC114C6A-1083-3842-BE6E-925B1838E353}">
      <dgm:prSet/>
      <dgm:spPr/>
      <dgm:t>
        <a:bodyPr/>
        <a:lstStyle/>
        <a:p>
          <a:endParaRPr lang="en-US"/>
        </a:p>
      </dgm:t>
    </dgm:pt>
    <dgm:pt modelId="{CE4B7264-A814-594A-A6C9-76943039A525}" type="sibTrans" cxnId="{AC114C6A-1083-3842-BE6E-925B1838E353}">
      <dgm:prSet/>
      <dgm:spPr/>
      <dgm:t>
        <a:bodyPr/>
        <a:lstStyle/>
        <a:p>
          <a:endParaRPr lang="en-US"/>
        </a:p>
      </dgm:t>
    </dgm:pt>
    <dgm:pt modelId="{89EA02C5-96F5-A045-991E-22521DBABDD7}" type="pres">
      <dgm:prSet presAssocID="{A867CA54-3F8F-B447-92F2-2D9B74AD0B0D}" presName="Name0" presStyleCnt="0">
        <dgm:presLayoutVars>
          <dgm:dir/>
          <dgm:resizeHandles val="exact"/>
        </dgm:presLayoutVars>
      </dgm:prSet>
      <dgm:spPr/>
    </dgm:pt>
    <dgm:pt modelId="{83DB095B-0F9B-4248-982D-3B7153AA97D5}" type="pres">
      <dgm:prSet presAssocID="{D633B8D5-E0EA-7141-8CC5-D9A019B3EFC7}" presName="node" presStyleLbl="node1" presStyleIdx="0" presStyleCnt="3">
        <dgm:presLayoutVars>
          <dgm:bulletEnabled val="1"/>
        </dgm:presLayoutVars>
      </dgm:prSet>
      <dgm:spPr/>
    </dgm:pt>
    <dgm:pt modelId="{FDBAEC4E-CB7A-4F41-831A-DE04DAF9F8FA}" type="pres">
      <dgm:prSet presAssocID="{310D40AE-B5ED-9E46-8436-BC27EBC58C3B}" presName="sibTrans" presStyleLbl="sibTrans2D1" presStyleIdx="0" presStyleCnt="2"/>
      <dgm:spPr/>
    </dgm:pt>
    <dgm:pt modelId="{E33AB264-AEE0-F444-AF70-8540E4EE6AA3}" type="pres">
      <dgm:prSet presAssocID="{310D40AE-B5ED-9E46-8436-BC27EBC58C3B}" presName="connectorText" presStyleLbl="sibTrans2D1" presStyleIdx="0" presStyleCnt="2"/>
      <dgm:spPr/>
    </dgm:pt>
    <dgm:pt modelId="{111D11CB-22D8-CA40-AC76-ECA7563FF632}" type="pres">
      <dgm:prSet presAssocID="{CEAC9CE1-9E48-F74F-B731-417E9FC9713C}" presName="node" presStyleLbl="node1" presStyleIdx="1" presStyleCnt="3">
        <dgm:presLayoutVars>
          <dgm:bulletEnabled val="1"/>
        </dgm:presLayoutVars>
      </dgm:prSet>
      <dgm:spPr/>
    </dgm:pt>
    <dgm:pt modelId="{2B9BD6BF-E290-E54B-8758-7047B3C2A6CB}" type="pres">
      <dgm:prSet presAssocID="{6F236086-C7FA-574F-A90B-3B835D8114C0}" presName="sibTrans" presStyleLbl="sibTrans2D1" presStyleIdx="1" presStyleCnt="2"/>
      <dgm:spPr/>
    </dgm:pt>
    <dgm:pt modelId="{04AA852A-A745-054E-B391-855B897057E1}" type="pres">
      <dgm:prSet presAssocID="{6F236086-C7FA-574F-A90B-3B835D8114C0}" presName="connectorText" presStyleLbl="sibTrans2D1" presStyleIdx="1" presStyleCnt="2"/>
      <dgm:spPr/>
    </dgm:pt>
    <dgm:pt modelId="{280C56BC-C5B9-F944-98F4-6A3DC5D454DE}" type="pres">
      <dgm:prSet presAssocID="{40525CC6-7593-7C44-AD27-893B5E2A50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B6DE529-4429-C149-8522-6D1C8C969CA0}" type="presOf" srcId="{310D40AE-B5ED-9E46-8436-BC27EBC58C3B}" destId="{E33AB264-AEE0-F444-AF70-8540E4EE6AA3}" srcOrd="1" destOrd="0" presId="urn:microsoft.com/office/officeart/2005/8/layout/process1"/>
    <dgm:cxn modelId="{7BFC4342-15AD-7046-AF81-A7A4993FA5C7}" type="presOf" srcId="{6F236086-C7FA-574F-A90B-3B835D8114C0}" destId="{2B9BD6BF-E290-E54B-8758-7047B3C2A6CB}" srcOrd="0" destOrd="0" presId="urn:microsoft.com/office/officeart/2005/8/layout/process1"/>
    <dgm:cxn modelId="{794BA94D-4333-174A-8A83-F3943E58F374}" srcId="{A867CA54-3F8F-B447-92F2-2D9B74AD0B0D}" destId="{CEAC9CE1-9E48-F74F-B731-417E9FC9713C}" srcOrd="1" destOrd="0" parTransId="{956C860B-926F-0843-BD99-F70C99377EE0}" sibTransId="{6F236086-C7FA-574F-A90B-3B835D8114C0}"/>
    <dgm:cxn modelId="{80CD215B-1EE7-DD4F-BB5A-9A7DF2434946}" type="presOf" srcId="{40525CC6-7593-7C44-AD27-893B5E2A5053}" destId="{280C56BC-C5B9-F944-98F4-6A3DC5D454DE}" srcOrd="0" destOrd="0" presId="urn:microsoft.com/office/officeart/2005/8/layout/process1"/>
    <dgm:cxn modelId="{67E6CB64-2CDD-4D44-92EF-45D6365C14C9}" type="presOf" srcId="{D633B8D5-E0EA-7141-8CC5-D9A019B3EFC7}" destId="{83DB095B-0F9B-4248-982D-3B7153AA97D5}" srcOrd="0" destOrd="0" presId="urn:microsoft.com/office/officeart/2005/8/layout/process1"/>
    <dgm:cxn modelId="{AC114C6A-1083-3842-BE6E-925B1838E353}" srcId="{A867CA54-3F8F-B447-92F2-2D9B74AD0B0D}" destId="{40525CC6-7593-7C44-AD27-893B5E2A5053}" srcOrd="2" destOrd="0" parTransId="{E12B1775-0E6C-A54B-AC95-AF8F84D13E7A}" sibTransId="{CE4B7264-A814-594A-A6C9-76943039A525}"/>
    <dgm:cxn modelId="{5395C987-B29B-4448-9FCC-92C54777BD1C}" type="presOf" srcId="{6F236086-C7FA-574F-A90B-3B835D8114C0}" destId="{04AA852A-A745-054E-B391-855B897057E1}" srcOrd="1" destOrd="0" presId="urn:microsoft.com/office/officeart/2005/8/layout/process1"/>
    <dgm:cxn modelId="{C7151FE5-C77E-174F-BA94-3AEFABE0023F}" type="presOf" srcId="{310D40AE-B5ED-9E46-8436-BC27EBC58C3B}" destId="{FDBAEC4E-CB7A-4F41-831A-DE04DAF9F8FA}" srcOrd="0" destOrd="0" presId="urn:microsoft.com/office/officeart/2005/8/layout/process1"/>
    <dgm:cxn modelId="{C4F43EEE-DA58-9749-ADCD-269BCEEA72B3}" type="presOf" srcId="{A867CA54-3F8F-B447-92F2-2D9B74AD0B0D}" destId="{89EA02C5-96F5-A045-991E-22521DBABDD7}" srcOrd="0" destOrd="0" presId="urn:microsoft.com/office/officeart/2005/8/layout/process1"/>
    <dgm:cxn modelId="{FD4E43EF-805C-C342-A092-AB38DEE96CA2}" type="presOf" srcId="{CEAC9CE1-9E48-F74F-B731-417E9FC9713C}" destId="{111D11CB-22D8-CA40-AC76-ECA7563FF632}" srcOrd="0" destOrd="0" presId="urn:microsoft.com/office/officeart/2005/8/layout/process1"/>
    <dgm:cxn modelId="{4B7654FE-559C-B745-A6E0-7C4C8B643156}" srcId="{A867CA54-3F8F-B447-92F2-2D9B74AD0B0D}" destId="{D633B8D5-E0EA-7141-8CC5-D9A019B3EFC7}" srcOrd="0" destOrd="0" parTransId="{9CBC3725-395B-D54E-A4AC-FFB6B9D42C2E}" sibTransId="{310D40AE-B5ED-9E46-8436-BC27EBC58C3B}"/>
    <dgm:cxn modelId="{8FD5757E-D3C0-E94A-BF27-0AA3326E9CC8}" type="presParOf" srcId="{89EA02C5-96F5-A045-991E-22521DBABDD7}" destId="{83DB095B-0F9B-4248-982D-3B7153AA97D5}" srcOrd="0" destOrd="0" presId="urn:microsoft.com/office/officeart/2005/8/layout/process1"/>
    <dgm:cxn modelId="{206A66FE-A3FD-AE45-A0DF-BADEB485CD9C}" type="presParOf" srcId="{89EA02C5-96F5-A045-991E-22521DBABDD7}" destId="{FDBAEC4E-CB7A-4F41-831A-DE04DAF9F8FA}" srcOrd="1" destOrd="0" presId="urn:microsoft.com/office/officeart/2005/8/layout/process1"/>
    <dgm:cxn modelId="{899EA160-D448-E646-8FF5-B10BA1B0C87E}" type="presParOf" srcId="{FDBAEC4E-CB7A-4F41-831A-DE04DAF9F8FA}" destId="{E33AB264-AEE0-F444-AF70-8540E4EE6AA3}" srcOrd="0" destOrd="0" presId="urn:microsoft.com/office/officeart/2005/8/layout/process1"/>
    <dgm:cxn modelId="{98E8245A-0FBE-E14D-9DC6-9F474552E367}" type="presParOf" srcId="{89EA02C5-96F5-A045-991E-22521DBABDD7}" destId="{111D11CB-22D8-CA40-AC76-ECA7563FF632}" srcOrd="2" destOrd="0" presId="urn:microsoft.com/office/officeart/2005/8/layout/process1"/>
    <dgm:cxn modelId="{3989AFF8-DD90-2444-B6DA-E34F70327A13}" type="presParOf" srcId="{89EA02C5-96F5-A045-991E-22521DBABDD7}" destId="{2B9BD6BF-E290-E54B-8758-7047B3C2A6CB}" srcOrd="3" destOrd="0" presId="urn:microsoft.com/office/officeart/2005/8/layout/process1"/>
    <dgm:cxn modelId="{BCE9992A-AEAC-A848-ACC4-B977D257D15C}" type="presParOf" srcId="{2B9BD6BF-E290-E54B-8758-7047B3C2A6CB}" destId="{04AA852A-A745-054E-B391-855B897057E1}" srcOrd="0" destOrd="0" presId="urn:microsoft.com/office/officeart/2005/8/layout/process1"/>
    <dgm:cxn modelId="{F4D10915-07E6-1E4B-A513-2E3B3E6026E9}" type="presParOf" srcId="{89EA02C5-96F5-A045-991E-22521DBABDD7}" destId="{280C56BC-C5B9-F944-98F4-6A3DC5D454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B095B-0F9B-4248-982D-3B7153AA97D5}">
      <dsp:nvSpPr>
        <dsp:cNvPr id="0" name=""/>
        <dsp:cNvSpPr/>
      </dsp:nvSpPr>
      <dsp:spPr>
        <a:xfrm>
          <a:off x="8438" y="902280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Divides program edit into atomic changes</a:t>
          </a:r>
          <a:endParaRPr lang="en-US" sz="2000" kern="1200" dirty="0"/>
        </a:p>
      </dsp:txBody>
      <dsp:txXfrm>
        <a:off x="52761" y="946603"/>
        <a:ext cx="2433544" cy="1424668"/>
      </dsp:txXfrm>
    </dsp:sp>
    <dsp:sp modelId="{FDBAEC4E-CB7A-4F41-831A-DE04DAF9F8FA}">
      <dsp:nvSpPr>
        <dsp:cNvPr id="0" name=""/>
        <dsp:cNvSpPr/>
      </dsp:nvSpPr>
      <dsp:spPr>
        <a:xfrm>
          <a:off x="2782847" y="1346185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782847" y="1471286"/>
        <a:ext cx="374293" cy="375301"/>
      </dsp:txXfrm>
    </dsp:sp>
    <dsp:sp modelId="{111D11CB-22D8-CA40-AC76-ECA7563FF632}">
      <dsp:nvSpPr>
        <dsp:cNvPr id="0" name=""/>
        <dsp:cNvSpPr/>
      </dsp:nvSpPr>
      <dsp:spPr>
        <a:xfrm>
          <a:off x="3539504" y="902280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Identifies a set of regression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tests that are impacted by these changes</a:t>
          </a:r>
          <a:endParaRPr lang="en-US" sz="2000" kern="1200" dirty="0"/>
        </a:p>
      </dsp:txBody>
      <dsp:txXfrm>
        <a:off x="3583827" y="946603"/>
        <a:ext cx="2433544" cy="1424668"/>
      </dsp:txXfrm>
    </dsp:sp>
    <dsp:sp modelId="{2B9BD6BF-E290-E54B-8758-7047B3C2A6CB}">
      <dsp:nvSpPr>
        <dsp:cNvPr id="0" name=""/>
        <dsp:cNvSpPr/>
      </dsp:nvSpPr>
      <dsp:spPr>
        <a:xfrm>
          <a:off x="6313914" y="1346185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13914" y="1471286"/>
        <a:ext cx="374293" cy="375301"/>
      </dsp:txXfrm>
    </dsp:sp>
    <dsp:sp modelId="{280C56BC-C5B9-F944-98F4-6A3DC5D454DE}">
      <dsp:nvSpPr>
        <dsp:cNvPr id="0" name=""/>
        <dsp:cNvSpPr/>
      </dsp:nvSpPr>
      <dsp:spPr>
        <a:xfrm>
          <a:off x="7070571" y="902280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Identifies subset of changes for each affected test</a:t>
          </a:r>
          <a:endParaRPr lang="en-US" sz="2000" kern="1200" dirty="0"/>
        </a:p>
      </dsp:txBody>
      <dsp:txXfrm>
        <a:off x="7114894" y="946603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3A6BF-2714-394C-8329-ADF73F02C90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7DDDE-6B37-C945-A8ED-022361E9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8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7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0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6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0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8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0EF7AF-F2EA-8747-B25A-8430FC989C4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0D756-185D-D548-AA3E-FE352C8CF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6FDA-CE2C-8049-AED2-FDD8FD89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Crisp: A Debugging Tool for Java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9593-5EBE-304D-9E87-066B52B6F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Ophelia C. Chesley, Xiaoxia Ren and Barbara G. Ryder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6B790-BAE6-FF42-B64A-ED91DA9FBE31}"/>
              </a:ext>
            </a:extLst>
          </p:cNvPr>
          <p:cNvSpPr txBox="1"/>
          <p:nvPr/>
        </p:nvSpPr>
        <p:spPr>
          <a:xfrm>
            <a:off x="8383712" y="5650787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Bonthu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3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337F-FFE8-3242-B587-DF558762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CRISP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24895-317E-8445-9BE6-85790A3BF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822" y="2675468"/>
            <a:ext cx="2438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F1F44-D9D9-4F49-A62A-95CD6660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0" y="2959806"/>
            <a:ext cx="3992658" cy="2187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258E3-57DF-1246-92F3-BF9F58DC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390" y="2591507"/>
            <a:ext cx="2410579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E97-0668-1D4E-8CA5-C3BB4CAD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Changes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1591-422D-4442-AD5B-9D72DC0A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Frame-Body Rule </a:t>
            </a:r>
            <a:r>
              <a:rPr lang="en-US" dirty="0"/>
              <a:t>- A new program element must be declared before making any changes to its body. Similarly, the program element body must be cleared before deleting the element itself.</a:t>
            </a:r>
          </a:p>
          <a:p>
            <a:r>
              <a:rPr lang="en-US" b="1" dirty="0"/>
              <a:t>Define-Use Rule </a:t>
            </a:r>
            <a:r>
              <a:rPr lang="en-US" dirty="0"/>
              <a:t>- A program element must be declared before any other program element can have a reference to it. Similarly, a program element can only be deleted when there is no other program element referring to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CDF-C7D8-2E40-BB3D-EA00CE72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Changes and Dependencies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B25A-137F-C34B-BBDA-C953F739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-Method Rule </a:t>
            </a:r>
            <a:r>
              <a:rPr lang="en-US" dirty="0"/>
              <a:t>- An abstract method must be implemented in all the sub-classes of an abstract class, before its declaration in this class. Similarly, the declaration of an abstract method must be deleted before the deletion of its implementation in the subclasses.</a:t>
            </a:r>
          </a:p>
          <a:p>
            <a:r>
              <a:rPr lang="en-US" b="1" dirty="0"/>
              <a:t>Dynamic-Dispatch Rule </a:t>
            </a:r>
            <a:r>
              <a:rPr lang="en-US" dirty="0"/>
              <a:t>- An LC change is dependent on the corresponding source code changes that result in the dynamic dispatch change.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461-0335-654B-9ACE-FDC86D9F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Intermediate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9C4B-CFEF-5446-AA95-BDC109A4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major tasks of CRISP:</a:t>
            </a:r>
          </a:p>
          <a:p>
            <a:r>
              <a:rPr lang="en-US" dirty="0"/>
              <a:t>Gather and order all the prerequisites of the affecting changes and present them in a dependence tree format</a:t>
            </a:r>
          </a:p>
          <a:p>
            <a:r>
              <a:rPr lang="en-US" dirty="0"/>
              <a:t>Respond to a programmer’s selection of an affecting change and automatically update the original source program with the affecting change as well as all of its (indirect and direct) prerequisites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32E4-875E-F646-B24A-AA6A4996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CRISP aggregates editable changes based on their semantics:</a:t>
            </a:r>
          </a:p>
          <a:p>
            <a:r>
              <a:rPr lang="en-US" dirty="0"/>
              <a:t>add/</a:t>
            </a:r>
            <a:r>
              <a:rPr lang="en-US" dirty="0" err="1"/>
              <a:t>changeMethod</a:t>
            </a:r>
            <a:r>
              <a:rPr lang="en-US" dirty="0"/>
              <a:t> – add the method declaration and body</a:t>
            </a:r>
          </a:p>
          <a:p>
            <a:r>
              <a:rPr lang="en-US" dirty="0"/>
              <a:t>change/</a:t>
            </a:r>
            <a:r>
              <a:rPr lang="en-US" dirty="0" err="1"/>
              <a:t>deleteMethod</a:t>
            </a:r>
            <a:r>
              <a:rPr lang="en-US" dirty="0"/>
              <a:t>- delete the method body and declaration</a:t>
            </a:r>
          </a:p>
          <a:p>
            <a:r>
              <a:rPr lang="en-US" dirty="0"/>
              <a:t>add/</a:t>
            </a:r>
            <a:r>
              <a:rPr lang="en-US" dirty="0" err="1"/>
              <a:t>changeFieldInitializer</a:t>
            </a:r>
            <a:r>
              <a:rPr lang="en-US" dirty="0"/>
              <a:t> – add a field variable, its type and its initial value</a:t>
            </a:r>
          </a:p>
          <a:p>
            <a:r>
              <a:rPr lang="en-US" dirty="0"/>
              <a:t>change/</a:t>
            </a:r>
            <a:r>
              <a:rPr lang="en-US" dirty="0" err="1"/>
              <a:t>deleteFieldInitializer</a:t>
            </a:r>
            <a:r>
              <a:rPr lang="en-US" dirty="0"/>
              <a:t> – delete a field variable, its type, and its    initial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B6CFE-6049-E14C-A899-3587BA09B0D6}"/>
              </a:ext>
            </a:extLst>
          </p:cNvPr>
          <p:cNvSpPr/>
          <p:nvPr/>
        </p:nvSpPr>
        <p:spPr>
          <a:xfrm>
            <a:off x="3072831" y="1270720"/>
            <a:ext cx="6046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Grouping editable changes</a:t>
            </a:r>
          </a:p>
        </p:txBody>
      </p:sp>
    </p:spTree>
    <p:extLst>
      <p:ext uri="{BB962C8B-B14F-4D97-AF65-F5344CB8AC3E}">
        <p14:creationId xmlns:p14="http://schemas.microsoft.com/office/powerpoint/2010/main" val="81487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537-46A9-2645-96C1-9582ED81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79FAA-0543-FF42-BBF0-108CCC8C8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806700"/>
            <a:ext cx="4914900" cy="1244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FD417-9DB6-0D44-8269-17B6ABB1AB6E}"/>
              </a:ext>
            </a:extLst>
          </p:cNvPr>
          <p:cNvSpPr txBox="1"/>
          <p:nvPr/>
        </p:nvSpPr>
        <p:spPr>
          <a:xfrm>
            <a:off x="4267200" y="4387335"/>
            <a:ext cx="386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changes: CI(A2), DI(A2), CI(A1)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DF546-E959-F846-938D-2AAAB6DAF8B8}"/>
              </a:ext>
            </a:extLst>
          </p:cNvPr>
          <p:cNvSpPr txBox="1"/>
          <p:nvPr/>
        </p:nvSpPr>
        <p:spPr>
          <a:xfrm>
            <a:off x="1043400" y="4908036"/>
            <a:ext cx="10311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 and DI are taken as pair of atomic changes, selecting one of them resulted in deletion of the second initializer</a:t>
            </a:r>
          </a:p>
          <a:p>
            <a:r>
              <a:rPr lang="en-US" dirty="0"/>
              <a:t>Block. Selecting CI for  block 1 produces two identical initializer blocks of {months = 12}</a:t>
            </a:r>
          </a:p>
          <a:p>
            <a:endParaRPr lang="en-US" dirty="0"/>
          </a:p>
          <a:p>
            <a:r>
              <a:rPr lang="en-US" dirty="0"/>
              <a:t>Initializer changes cannot be presented to users as separate editable units.</a:t>
            </a:r>
          </a:p>
        </p:txBody>
      </p:sp>
    </p:spTree>
    <p:extLst>
      <p:ext uri="{BB962C8B-B14F-4D97-AF65-F5344CB8AC3E}">
        <p14:creationId xmlns:p14="http://schemas.microsoft.com/office/powerpoint/2010/main" val="300147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3FCD-A1F5-DF41-B63C-1A177E0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Delta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A8C5-853A-5A4D-8E0C-15D850AA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Delta debugging searches the entire set of changes to find the</a:t>
            </a:r>
          </a:p>
          <a:p>
            <a:pPr marL="0" indent="0">
              <a:buNone/>
            </a:pPr>
            <a:r>
              <a:rPr lang="en-US" dirty="0"/>
              <a:t>failure-inducing changes. </a:t>
            </a:r>
          </a:p>
          <a:p>
            <a:pPr marL="0" indent="0">
              <a:buNone/>
            </a:pPr>
            <a:r>
              <a:rPr lang="en-US" dirty="0"/>
              <a:t>In our approach, we first obtain the set of affecting changes for a failed test with Chianti, and then generate the intermediate versions of programs just from this small set of changes.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6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0E55-6E17-CA48-8B7E-AE39DCAA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16AC-EADD-3F4F-8BCF-1958DA74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 can potentially assist programmers in focusing on a very small subset of changes that has altered the behavior of a regression suite.</a:t>
            </a:r>
          </a:p>
          <a:p>
            <a:r>
              <a:rPr lang="en-US" dirty="0"/>
              <a:t>It automatically builds the intermediate versions of code with selected changes, saving the programmer’s time.</a:t>
            </a:r>
          </a:p>
          <a:p>
            <a:r>
              <a:rPr lang="en-US" dirty="0"/>
              <a:t>The programmers need not be concerned about the syntactic inter-relationship of changes.</a:t>
            </a:r>
          </a:p>
        </p:txBody>
      </p:sp>
    </p:spTree>
    <p:extLst>
      <p:ext uri="{BB962C8B-B14F-4D97-AF65-F5344CB8AC3E}">
        <p14:creationId xmlns:p14="http://schemas.microsoft.com/office/powerpoint/2010/main" val="20522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F881-D980-A64A-B3C7-F9439D1C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3E28-31FF-2648-A63D-2BE348F9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Integrate Crisp, Junit, Chianti to automate the entire process of finding failure- inducing change sets without programmer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72589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46BB-6904-D542-921E-8A5D7CA5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57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3C5E-1133-9A4E-B374-A0DE2578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214-B456-3C45-926D-8260709D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long code editing session, regression tests are executed to ensure that the changed code in the updated program version does not conflict with previous releases of the software.</a:t>
            </a:r>
          </a:p>
          <a:p>
            <a:r>
              <a:rPr lang="en-US" dirty="0"/>
              <a:t>When the test fails, programmers are burdened with the task of searching through the program for the source of the failure.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819A-89B5-7146-98C6-1E382F2D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23C6-F0B6-9D4E-B122-C621A611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 - A tool for constructing intermediate versions of a Java program that is being edited in Eclipse IDE.</a:t>
            </a:r>
          </a:p>
          <a:p>
            <a:r>
              <a:rPr lang="en-US" dirty="0"/>
              <a:t>It helps programmers isolate relevant portion of code and choose the changes to include.</a:t>
            </a:r>
          </a:p>
          <a:p>
            <a:r>
              <a:rPr lang="en-US" dirty="0"/>
              <a:t>CRISP is built on Chianti – an eclipse plug-in that performs change impact analysis of Java Program.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2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B709-8A40-8844-AE86-25F7581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Chianti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6BEC53-6BD3-FD48-A918-50D7F1E74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49795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05C-07E3-DD4B-9196-0F42CE4A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Chianti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B144-4206-4B4F-9646-392E263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each of these changes and pinpointing the few that induce the failure of a test is a tedious task for programmers.</a:t>
            </a:r>
          </a:p>
          <a:p>
            <a:r>
              <a:rPr lang="en-US" dirty="0"/>
              <a:t>It is beneficial to automate the iterative process of selecting changes and applying them to the original software version to create intermediate source program versions.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9E2B-7CAF-EA42-B65A-D0450049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DDBA-0AF1-1049-95A3-16AD7849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eclipse plug-in built on Chianti that generates valid intermediate programs automatically for programmers, given their choice of the changes to include. </a:t>
            </a:r>
          </a:p>
          <a:p>
            <a:r>
              <a:rPr lang="en-US" dirty="0"/>
              <a:t>The programmers need not to be concerned with the syntactic inter-relationship of the changes, nor with manually changing any code until they have found the failure-inducing changes.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4EDD4-D57D-6F41-A9A1-AA0FFB4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797" y="2654154"/>
            <a:ext cx="4307714" cy="31540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8F4F2-7B40-FD4A-9D14-ED1EDC72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09" y="3306068"/>
            <a:ext cx="5517294" cy="1478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C153C8-5577-7946-8DDE-E1348B03B6CB}"/>
              </a:ext>
            </a:extLst>
          </p:cNvPr>
          <p:cNvSpPr txBox="1"/>
          <p:nvPr/>
        </p:nvSpPr>
        <p:spPr>
          <a:xfrm>
            <a:off x="2352782" y="1253447"/>
            <a:ext cx="7656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Atomic Changes of Program Edit</a:t>
            </a:r>
          </a:p>
        </p:txBody>
      </p:sp>
    </p:spTree>
    <p:extLst>
      <p:ext uri="{BB962C8B-B14F-4D97-AF65-F5344CB8AC3E}">
        <p14:creationId xmlns:p14="http://schemas.microsoft.com/office/powerpoint/2010/main" val="210814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DBDF-730D-E540-8AAA-8CB29E90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Graphs for Tests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436F17-96BE-FB46-BFCA-F9620810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699788" cy="33178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614BB-67BE-AE48-A395-BFBE015E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90" y="2990507"/>
            <a:ext cx="6434045" cy="2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A246-60A2-1B40-B155-BB3962D4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18" y="575353"/>
            <a:ext cx="9601196" cy="1371599"/>
          </a:xfrm>
        </p:spPr>
        <p:txBody>
          <a:bodyPr/>
          <a:lstStyle/>
          <a:p>
            <a:r>
              <a:rPr lang="en-US" dirty="0"/>
              <a:t>Debugging with CRISP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F18EC-9B96-564E-B1AC-A30822297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88" y="2789165"/>
            <a:ext cx="2349500" cy="306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D8A10-EBA8-2C40-B45E-1E93C6A8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52" y="2970389"/>
            <a:ext cx="29083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162270-BD43-D845-A6C8-D52051AA4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483" y="2531741"/>
            <a:ext cx="2252131" cy="35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7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{F544880D-78F7-F546-A404-FB66A0932CA2}tf10001064</Template>
  <TotalTime>2263</TotalTime>
  <Words>759</Words>
  <Application>Microsoft Macintosh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Crisp: A Debugging Tool for Java Programmers</vt:lpstr>
      <vt:lpstr>Problem</vt:lpstr>
      <vt:lpstr>Solution</vt:lpstr>
      <vt:lpstr>Chianti</vt:lpstr>
      <vt:lpstr>Chianti Cont.</vt:lpstr>
      <vt:lpstr>Crisp</vt:lpstr>
      <vt:lpstr>PowerPoint Presentation</vt:lpstr>
      <vt:lpstr>Call Graphs for Tests</vt:lpstr>
      <vt:lpstr>Debugging with CRISP</vt:lpstr>
      <vt:lpstr>Debugging with CRISP Cont.</vt:lpstr>
      <vt:lpstr>Atomic Changes and Dependencies</vt:lpstr>
      <vt:lpstr>Atomic Changes and Dependencies Cont.</vt:lpstr>
      <vt:lpstr>Constructing Intermediate Versions</vt:lpstr>
      <vt:lpstr>PowerPoint Presentation</vt:lpstr>
      <vt:lpstr>Initializers</vt:lpstr>
      <vt:lpstr>Comparison with Delta Debugging</vt:lpstr>
      <vt:lpstr>Benefits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Crisp: A Debugging Tool for Java Programmers</dc:title>
  <dc:creator>Sindhura Bonthu</dc:creator>
  <cp:lastModifiedBy>Sindhura Bonthu</cp:lastModifiedBy>
  <cp:revision>25</cp:revision>
  <dcterms:created xsi:type="dcterms:W3CDTF">2018-11-08T20:56:27Z</dcterms:created>
  <dcterms:modified xsi:type="dcterms:W3CDTF">2018-11-13T16:45:00Z</dcterms:modified>
</cp:coreProperties>
</file>