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45" compatLnSpc="1" lIns="91492" numCol="1" rIns="91492" tIns="45745" vert="horz" wrap="square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45" compatLnSpc="1" lIns="91492" numCol="1" rIns="91492" tIns="45745" vert="horz" wrap="square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5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45" compatLnSpc="1" lIns="91492" numCol="1" rIns="91492" tIns="45745" vert="horz" wrap="square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65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</a:ln>
          <a:effectLst/>
        </p:spPr>
        <p:txBody>
          <a:bodyPr anchor="b" anchorCtr="0" bIns="45745" compatLnSpc="1" lIns="91492" numCol="1" rIns="91492" tIns="45745" vert="horz" wrap="square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</a:ln>
          <a:effectLst/>
        </p:spPr>
        <p:txBody>
          <a:bodyPr anchor="b" anchorCtr="0" bIns="45745" compatLnSpc="1" lIns="91492" numCol="1" rIns="91492" tIns="45745" vert="horz" wrap="square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showMasterSp="0" type="title">
  <p:cSld name="Title Slide">
    <p:bg>
      <p:bgPr>
        <a:solidFill>
          <a:schemeClr val="bg1"/>
        </a:solidFill>
      </p:bgPr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" descr="关系图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/>
          <a:noFill/>
          <a:ln w="9525">
            <a:noFill/>
          </a:ln>
        </p:spPr>
      </p:pic>
      <p:sp>
        <p:nvSpPr>
          <p:cNvPr id="1048589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/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anchor="ctr"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18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590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algn="ctr" indent="0" marL="0">
              <a:buFontTx/>
              <a:buNone/>
            </a:lvl1pPr>
          </a:lstStyle>
          <a:p>
            <a:pPr lvl="0"/>
            <a:r>
              <a:rPr altLang="zh-CN" lang="en-US" noProof="0" smtClean="0"/>
              <a:t>Click to edit Master subtitle style</a:t>
            </a:r>
            <a:endParaRPr altLang="zh-CN" lang="en-US" noProof="0" smtClean="0"/>
          </a:p>
        </p:txBody>
      </p:sp>
      <p:sp>
        <p:nvSpPr>
          <p:cNvPr id="1048591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altLang="zh-CN" lang="en-US" noProof="0" smtClean="0"/>
              <a:t>Click to edit Master title style</a:t>
            </a:r>
            <a:endParaRPr altLang="zh-CN" lang="en-US" noProof="0" smtClean="0"/>
          </a:p>
        </p:txBody>
      </p:sp>
      <p:sp>
        <p:nvSpPr>
          <p:cNvPr id="1048592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/>
          <a:noFill/>
        </p:spPr>
        <p:txBody>
          <a:bodyPr anchor="t" anchorCtr="0" bIns="45720" compatLnSpc="1" lIns="91440" numCol="1" rIns="91440" tIns="45720" vert="horz" wrap="square"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93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/>
          <a:noFill/>
        </p:spPr>
        <p:txBody>
          <a:bodyPr anchor="t" anchorCtr="0" bIns="45720" compatLnSpc="1" lIns="91440" numCol="1" rIns="91440" tIns="45720" vert="horz" wrap="square"/>
          <a:p>
            <a:endParaRPr lang="en-US"/>
          </a:p>
        </p:txBody>
      </p:sp>
      <p:sp>
        <p:nvSpPr>
          <p:cNvPr id="1048594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/>
          <a:noFill/>
        </p:spPr>
        <p:txBody>
          <a:bodyPr anchor="t" anchorCtr="0" bIns="45720" compatLnSpc="1" lIns="91440" numCol="1" rIns="91440" tIns="45720" vert="horz" wrap="square"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2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dur="1000" id="9"/>
                                        <p:tgtEl>
                                          <p:spTgt spid="104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9" grpId="0" bldLvl="0" animBg="1"/>
    </p:bldLst>
  </p:timing>
  <p:hf dt="0" ftr="0" hdr="0" sldNu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0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1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0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40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42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4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4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0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anchor="t" anchorCtr="0" bIns="45720" compatLnSpc="1" lIns="91440" numCol="1" rIns="91440" tIns="45720" vert="horz" wrap="square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32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9" name=""/>
        <p:cNvGrpSpPr/>
        <p:nvPr/>
      </p:nvGrpSpPr>
      <p:grpSpPr>
        <a:xfrm/>
      </p:grpSpPr>
      <p:sp>
        <p:nvSpPr>
          <p:cNvPr id="104857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/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anchor="ctr"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18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2097152" name="Picture 3" descr="关系图"/>
          <p:cNvPicPr>
            <a:picLocks noChangeAspect="1"/>
          </p:cNvPicPr>
          <p:nvPr/>
        </p:nvPicPr>
        <p:blipFill>
          <a:blip xmlns:r="http://schemas.openxmlformats.org/officeDocument/2006/relationships"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/>
          <a:noFill/>
          <a:ln w="9525">
            <a:noFill/>
          </a:ln>
        </p:spPr>
      </p:pic>
      <p:sp>
        <p:nvSpPr>
          <p:cNvPr id="1048577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/>
          <a:noFill/>
          <a:ln w="9525">
            <a:noFill/>
          </a:ln>
        </p:spPr>
        <p:txBody>
          <a:bodyPr anchor="ctr" anchorCtr="0"/>
          <a:p>
            <a:pPr lvl="0"/>
            <a:r>
              <a:rPr altLang="zh-CN" dirty="0" lang="en-US"/>
              <a:t>Click to edit Master title style</a:t>
            </a:r>
            <a:endParaRPr altLang="zh-CN" dirty="0" lang="en-US"/>
          </a:p>
        </p:txBody>
      </p:sp>
      <p:sp>
        <p:nvSpPr>
          <p:cNvPr id="1048578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/>
          <a:noFill/>
          <a:ln w="9525">
            <a:noFill/>
          </a:ln>
        </p:spPr>
        <p:txBody>
          <a:bodyPr/>
          <a:p>
            <a:pPr lvl="0"/>
            <a:r>
              <a:rPr altLang="zh-CN" dirty="0" lang="en-US"/>
              <a:t>Click to edit Master text styles</a:t>
            </a:r>
            <a:endParaRPr altLang="zh-CN" dirty="0" lang="en-US"/>
          </a:p>
          <a:p>
            <a:pPr lvl="1"/>
            <a:r>
              <a:rPr altLang="zh-CN" dirty="0" lang="en-US"/>
              <a:t>Second level</a:t>
            </a:r>
            <a:endParaRPr altLang="zh-CN" dirty="0" lang="en-US"/>
          </a:p>
          <a:p>
            <a:pPr lvl="2"/>
            <a:r>
              <a:rPr altLang="zh-CN" dirty="0" lang="en-US"/>
              <a:t>Third level</a:t>
            </a:r>
            <a:endParaRPr altLang="zh-CN" dirty="0" lang="en-US"/>
          </a:p>
          <a:p>
            <a:pPr lvl="3"/>
            <a:r>
              <a:rPr altLang="zh-CN" dirty="0" lang="en-US"/>
              <a:t>Fourth level</a:t>
            </a:r>
            <a:endParaRPr altLang="zh-CN" dirty="0" lang="en-US"/>
          </a:p>
          <a:p>
            <a:pPr lvl="4"/>
            <a:r>
              <a:rPr altLang="zh-CN" dirty="0" lang="en-US"/>
              <a:t>Fifth level</a:t>
            </a:r>
            <a:endParaRPr altLang="zh-CN" dirty="0" lang="en-US"/>
          </a:p>
        </p:txBody>
      </p:sp>
      <p:sp>
        <p:nvSpPr>
          <p:cNvPr id="1048579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80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48581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2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dur="1000" id="9"/>
                                        <p:tgtEl>
                                          <p:spTgt spid="104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0" nodeType="withEffect" presetClass="entr" presetID="2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12"/>
                                        <p:tgtEl>
                                          <p:spTgt spid="1048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3"/>
                                        <p:tgtEl>
                                          <p:spTgt spid="1048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dur="1000" id="14"/>
                                        <p:tgtEl>
                                          <p:spTgt spid="104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76" grpId="0" bldLvl="0" animBg="1"/>
      <p:bldP spid="1048577" grpId="0" bldLvl="0"/>
    </p:bldLst>
  </p:timing>
  <p:hf dt="0" ftr="0" hdr="0" sldNum="0"/>
  <p:txStyles>
    <p:titleStyle>
      <a:lvl1pPr algn="ctr" fontAlgn="base" rtl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algn="ctr" fontAlgn="base" marL="4572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algn="ctr" fontAlgn="base" marL="9144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algn="ctr" fontAlgn="base" marL="13716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algn="ctr" fontAlgn="base" marL="18288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algn="l" fontAlgn="base" indent="-342900" marL="342900" rtl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fontAlgn="base" indent="-285750" marL="742950" rtl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fontAlgn="base" indent="-228600" marL="1143000" rtl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fontAlgn="base" indent="-228600" marL="1600200" rtl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fontAlgn="base" indent="-228600" marL="2057400" rtl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/>
      </p:grpSpPr>
      <p:pic>
        <p:nvPicPr>
          <p:cNvPr id="2097153" name="Content Placeholder 3"/>
          <p:cNvPicPr>
            <a:picLocks noChangeAspect="1"/>
          </p:cNvPicPr>
          <p:nvPr>
            <p:ph idx="1"/>
          </p:nvPr>
        </p:nvPicPr>
        <p:blipFill>
          <a:blip xmlns:r="http://schemas.openxmlformats.org/officeDocument/2006/relationships" r:embed="rId1"/>
          <a:srcRect t="3986" r="1806"/>
          <a:stretch>
            <a:fillRect/>
          </a:stretch>
        </p:blipFill>
        <p:spPr>
          <a:xfrm>
            <a:off x="828675" y="3731260"/>
            <a:ext cx="4124960" cy="2825750"/>
          </a:xfrm>
          <a:prstGeom prst="rect"/>
        </p:spPr>
      </p:pic>
      <p:sp>
        <p:nvSpPr>
          <p:cNvPr id="1048587" name="Title 2"/>
          <p:cNvSpPr/>
          <p:nvPr>
            <p:ph type="title"/>
          </p:nvPr>
        </p:nvSpPr>
        <p:spPr/>
        <p:txBody>
          <a:bodyPr/>
          <a:p>
            <a:r>
              <a:rPr lang="en-US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LSTM model for automated essay grading  system-[Team 8]</a:t>
            </a:r>
            <a:endParaRPr lang="en-US"/>
          </a:p>
        </p:txBody>
      </p:sp>
      <p:sp>
        <p:nvSpPr>
          <p:cNvPr id="1048588" name="Text Box 3"/>
          <p:cNvSpPr txBox="1"/>
          <p:nvPr/>
        </p:nvSpPr>
        <p:spPr>
          <a:xfrm>
            <a:off x="5153025" y="1788795"/>
            <a:ext cx="2976880" cy="1767841"/>
          </a:xfrm>
          <a:prstGeom prst="rect"/>
          <a:noFill/>
        </p:spPr>
        <p:txBody>
          <a:bodyPr rtlCol="0" wrap="none">
            <a:spAutoFit/>
          </a:bodyPr>
          <a:p>
            <a:pPr algn="ctr"/>
            <a:r>
              <a:rPr sz="2800" lang="en-US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TEAM MEMBERS:</a:t>
            </a:r>
            <a:endParaRPr sz="2800" lang="en-US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sz="2800" lang="en-US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19K41A04F5</a:t>
            </a:r>
            <a:endParaRPr sz="2800" lang="en-US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sz="2800" lang="en-US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19K41A0594</a:t>
            </a:r>
            <a:endParaRPr sz="2800" lang="en-US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sz="2800" lang="en-US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19K41A0596</a:t>
            </a:r>
            <a:endParaRPr sz="2800" lang="en-US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ctrTitle"/>
          </p:nvPr>
        </p:nvSpPr>
        <p:spPr>
          <a:xfrm>
            <a:off x="1463040" y="534670"/>
            <a:ext cx="8169910" cy="706120"/>
          </a:xfrm>
        </p:spPr>
        <p:txBody>
          <a:bodyPr>
            <a:normAutofit/>
          </a:bodyPr>
          <a:p>
            <a:r>
              <a:rPr dirty="0" sz="4000" lang="en-US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OBJECTIVES</a:t>
            </a:r>
            <a:endParaRPr dirty="0" sz="4000" lang="en-US" u="sng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596" name="Subtitle 2"/>
          <p:cNvSpPr>
            <a:spLocks noGrp="1"/>
          </p:cNvSpPr>
          <p:nvPr>
            <p:ph type="subTitle" idx="1"/>
          </p:nvPr>
        </p:nvSpPr>
        <p:spPr>
          <a:xfrm>
            <a:off x="549275" y="1325245"/>
            <a:ext cx="11294745" cy="5054600"/>
          </a:xfrm>
        </p:spPr>
        <p:txBody>
          <a:bodyPr/>
          <a:p>
            <a:pPr algn="l" indent="-342900" marL="342900">
              <a:buFont typeface="Arial" panose="020B0604020202020204" pitchFamily="34" charset="0"/>
              <a:buChar char="•"/>
            </a:pP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The main objective of our project is to create deep learning model for Automated essay scoring (AES).</a:t>
            </a:r>
            <a:endParaRPr sz="2800"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It is a computer-based assessment system that automatically scores or grades the student responses by considering appropriate features.</a:t>
            </a:r>
            <a:endParaRPr sz="2800"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Its objective is to classify a large set of textual entities into a small number of discrete categories, corresponding to the possible grades, for example, the numbers 1 to 6.</a:t>
            </a:r>
            <a:endParaRPr sz="2800"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Automated scoring means using machines to evaluate things typically evaluated by people.</a:t>
            </a:r>
            <a:endParaRPr sz="2800"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The data includes features like essayid,essayset,essay</a:t>
            </a:r>
            <a:endParaRPr sz="2800"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/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741680" y="122238"/>
            <a:ext cx="10972800" cy="1143000"/>
          </a:xfrm>
        </p:spPr>
        <p:txBody>
          <a:bodyPr>
            <a:scene3d>
              <a:camera prst="orthographicFront"/>
              <a:lightRig dir="t" rig="threePt"/>
            </a:scene3d>
          </a:bodyPr>
          <a:p>
            <a:r>
              <a:rPr sz="3600" lang="en-US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BENEFICIARIES</a:t>
            </a:r>
            <a:endParaRPr sz="3600" lang="en-US" u="sng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429" lnSpcReduction="10000"/>
          </a:bodyPr>
          <a:p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It takes much less time to score, ensuring that results and feedback can be provided instantly. </a:t>
            </a:r>
            <a:endParaRPr sz="2800"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This is especially important with university and college classes that are so large it would be almost impossible to give each student frequent, detailed, individualized feedback.</a:t>
            </a:r>
            <a:endParaRPr sz="2800"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AES grades each essay based on its own merits, and similar papers will receive the same grade.</a:t>
            </a:r>
            <a:endParaRPr sz="2800"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it is beneficial for teachers they no need correct papers manually it decreases the burden. </a:t>
            </a:r>
            <a:endParaRPr sz="2800"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students no longer need to wait for their score.</a:t>
            </a:r>
            <a:endParaRPr sz="2800"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/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3600" lang="en-US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AES DATASET</a:t>
            </a:r>
            <a:endParaRPr sz="3600" lang="en-US" u="sng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48606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 </a:t>
            </a: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For Automated essay grading we need dataset. The dataset to work on and we decided to use the</a:t>
            </a: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network Model. Create a model that will help us to estimate of score for given essay  .</a:t>
            </a:r>
            <a:endParaRPr sz="2800"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Dataset contains:</a:t>
            </a:r>
            <a:endParaRPr sz="2800"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marL="0">
              <a:buNone/>
            </a:pP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     12976 rows X 28 columns</a:t>
            </a:r>
            <a:endParaRPr sz="2800"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sz="2800"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97155" name="Content Placeholder 3"/>
          <p:cNvPicPr>
            <a:picLocks noChangeAspect="1"/>
          </p:cNvPicPr>
          <p:nvPr>
            <p:ph sz="half" idx="2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532880" y="1438910"/>
            <a:ext cx="5659120" cy="541909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/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470"/>
          </a:xfrm>
        </p:spPr>
        <p:txBody>
          <a:bodyPr>
            <a:scene3d>
              <a:camera prst="orthographicFront"/>
              <a:lightRig dir="t" rig="threePt"/>
            </a:scene3d>
          </a:bodyPr>
          <a:p>
            <a:r>
              <a:rPr sz="3600" lang="en-US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LSTM - DEEP LEARNING MODEL</a:t>
            </a:r>
            <a:endParaRPr sz="3600" lang="en-US" u="sng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608" name="Content Placeholder 2"/>
          <p:cNvSpPr>
            <a:spLocks noGrp="1"/>
          </p:cNvSpPr>
          <p:nvPr>
            <p:ph sz="half" idx="1"/>
          </p:nvPr>
        </p:nvSpPr>
        <p:spPr>
          <a:xfrm>
            <a:off x="468630" y="1275080"/>
            <a:ext cx="10950575" cy="5135245"/>
          </a:xfrm>
        </p:spPr>
        <p:txBody>
          <a:bodyPr/>
          <a:p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The previous or existing automated essay grading systems used </a:t>
            </a:r>
            <a:r>
              <a:rPr sz="2800"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traditional text based machine learning models</a:t>
            </a: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. The results highly rely on the crafted extracted features. The performances are unstable when grading different essays from various topics.</a:t>
            </a:r>
            <a:endParaRPr sz="2800"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So,we propose a deep learning model based </a:t>
            </a:r>
            <a:r>
              <a:rPr sz="2800"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2800"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2800"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2800"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2800"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sz="2800"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2800"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2800"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2800"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2800"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2800"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sz="2800"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2800"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2800"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2800"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2800"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2800"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2800"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2800"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2800"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2800"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2800"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2800"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2800"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sz="2800"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sz="2800"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method for grading essays automatically </a:t>
            </a:r>
            <a:endParaRPr sz="2800"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2800" lang="en-US">
                <a:latin typeface="Times New Roman" panose="02020603050405020304" charset="0"/>
                <a:cs typeface="Times New Roman" panose="02020603050405020304" charset="0"/>
              </a:rPr>
              <a:t>During computation of long essays which are far away,it is impossible to store which causes vanishing of gradient in RNN.Inorder to maintain we use </a:t>
            </a:r>
            <a:r>
              <a:rPr sz="2800"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LSTM(Long Short-Term Memory Network)</a:t>
            </a:r>
            <a:endParaRPr sz="2800"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/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1420495"/>
          </a:xfrm>
        </p:spPr>
        <p:txBody>
          <a:bodyPr/>
          <a:p>
            <a:pPr algn="l"/>
            <a:r>
              <a:rPr lang="en-US"/>
              <a:t>RESULT</a:t>
            </a:r>
            <a:br>
              <a:rPr lang="en-US"/>
            </a:br>
            <a:r>
              <a:rPr sz="2000" lang="en-US"/>
              <a:t>NEURAL NETWORK LOSS AND MAE</a:t>
            </a:r>
            <a:endParaRPr sz="2000" lang="en-US"/>
          </a:p>
        </p:txBody>
      </p:sp>
      <p:graphicFrame>
        <p:nvGraphicFramePr>
          <p:cNvPr id="4194304" name="Table 4"/>
          <p:cNvGraphicFramePr>
            <a:graphicFrameLocks/>
          </p:cNvGraphicFramePr>
          <p:nvPr/>
        </p:nvGraphicFramePr>
        <p:xfrm>
          <a:off x="686435" y="1739265"/>
          <a:ext cx="93649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498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                                       NUMBER OF EPOCHS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05" name="Table 5"/>
          <p:cNvGraphicFramePr>
            <a:graphicFrameLocks/>
          </p:cNvGraphicFramePr>
          <p:nvPr/>
        </p:nvGraphicFramePr>
        <p:xfrm>
          <a:off x="3696970" y="2095500"/>
          <a:ext cx="635889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815"/>
                <a:gridCol w="1039495"/>
                <a:gridCol w="1080135"/>
                <a:gridCol w="1059815"/>
                <a:gridCol w="1059815"/>
                <a:gridCol w="105981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65.2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41.8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34.3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31.8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29.7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27.9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4.4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3.6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3.4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3.4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3.2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3.0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65.3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40.6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34.0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30.6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27.9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27.0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4.3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3.6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3.4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3.3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3.2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3.0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61.7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39.7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33.0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30.4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28.6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26.4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4.2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3.5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3.4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3.3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3.2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3.0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63.6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39.8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33.4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30.3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28.1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26.5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4.3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3.5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3.4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3.4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3.2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3.0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63.8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39.9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33.5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30.8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28.33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26.68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06" name="Table 6"/>
          <p:cNvGraphicFramePr>
            <a:graphicFrameLocks/>
          </p:cNvGraphicFramePr>
          <p:nvPr/>
        </p:nvGraphicFramePr>
        <p:xfrm>
          <a:off x="673100" y="1743075"/>
          <a:ext cx="3058160" cy="7562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8160"/>
              </a:tblGrid>
              <a:tr h="75628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NUMBER OF FOLDS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07" name="Table 7"/>
          <p:cNvGraphicFramePr>
            <a:graphicFrameLocks/>
          </p:cNvGraphicFramePr>
          <p:nvPr/>
        </p:nvGraphicFramePr>
        <p:xfrm>
          <a:off x="673100" y="2480310"/>
          <a:ext cx="1542415" cy="361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415"/>
              </a:tblGrid>
              <a:tr h="723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23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723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23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723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08" name="Table 10"/>
          <p:cNvGraphicFramePr>
            <a:graphicFrameLocks/>
          </p:cNvGraphicFramePr>
          <p:nvPr/>
        </p:nvGraphicFramePr>
        <p:xfrm>
          <a:off x="2175510" y="2502535"/>
          <a:ext cx="1551940" cy="3689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940"/>
              </a:tblGrid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b="0" lang="en-US">
                          <a:solidFill>
                            <a:schemeClr val="tx1"/>
                          </a:solidFill>
                        </a:rPr>
                        <a:t>LOSS</a:t>
                      </a:r>
                      <a:endParaRPr b="0"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b="0" lang="en-US">
                          <a:solidFill>
                            <a:schemeClr val="tx1"/>
                          </a:solidFill>
                        </a:rPr>
                        <a:t>MAE</a:t>
                      </a:r>
                      <a:endParaRPr b="0"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b="0" lang="en-US">
                          <a:solidFill>
                            <a:schemeClr val="tx1"/>
                          </a:solidFill>
                        </a:rPr>
                        <a:t>LOSS</a:t>
                      </a:r>
                      <a:endParaRPr b="0" lang="en-US">
                        <a:solidFill>
                          <a:schemeClr val="tx1"/>
                        </a:solidFill>
                      </a:endParaRPr>
                    </a:p>
                  </a:txBody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b="0" lang="en-US">
                          <a:solidFill>
                            <a:schemeClr val="tx1"/>
                          </a:solidFill>
                        </a:rPr>
                        <a:t>MAE</a:t>
                      </a:r>
                      <a:endParaRPr b="0" lang="en-US">
                        <a:solidFill>
                          <a:schemeClr val="tx1"/>
                        </a:solidFill>
                      </a:endParaRPr>
                    </a:p>
                  </a:txBody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b="0" lang="en-US">
                          <a:solidFill>
                            <a:schemeClr val="tx1"/>
                          </a:solidFill>
                        </a:rPr>
                        <a:t>LOSS</a:t>
                      </a:r>
                      <a:endParaRPr b="0"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b="0" lang="en-US">
                          <a:solidFill>
                            <a:schemeClr val="tx1"/>
                          </a:solidFill>
                        </a:rPr>
                        <a:t>MAE</a:t>
                      </a:r>
                      <a:endParaRPr b="0"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b="0" lang="en-US">
                          <a:solidFill>
                            <a:schemeClr val="tx1"/>
                          </a:solidFill>
                        </a:rPr>
                        <a:t>LOSS</a:t>
                      </a:r>
                      <a:endParaRPr b="0" lang="en-US">
                        <a:solidFill>
                          <a:schemeClr val="tx1"/>
                        </a:solidFill>
                      </a:endParaRPr>
                    </a:p>
                  </a:txBody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MAE</a:t>
                      </a:r>
                      <a:endParaRPr lang="en-US"/>
                    </a:p>
                  </a:txBody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LOSS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MAE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48610" name="Rectangles 14"/>
          <p:cNvSpPr/>
          <p:nvPr/>
        </p:nvSpPr>
        <p:spPr>
          <a:xfrm>
            <a:off x="3727450" y="5757545"/>
            <a:ext cx="6328410" cy="391160"/>
          </a:xfrm>
          <a:prstGeom prst="rect"/>
          <a:solidFill>
            <a:schemeClr val="accent3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 bIns="45720" compatLnSpc="1" lIns="91440" numCol="1" rIns="91440" tIns="45720" vert="horz" wrap="none"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aseline="0" b="0" cap="none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4.3            3.5            3.4           3.3            3.2            3.0</a:t>
            </a:r>
            <a:endParaRPr altLang="zh-CN" baseline="0" b="0" cap="none" sz="1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145728" name="Straight Connector 15"/>
          <p:cNvCxnSpPr>
            <a:cxnSpLocks/>
          </p:cNvCxnSpPr>
          <p:nvPr/>
        </p:nvCxnSpPr>
        <p:spPr>
          <a:xfrm>
            <a:off x="4727575" y="5722620"/>
            <a:ext cx="0" cy="207010"/>
          </a:xfrm>
          <a:prstGeom prst="line"/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29" name="Straight Connector 16"/>
          <p:cNvCxnSpPr>
            <a:cxnSpLocks/>
          </p:cNvCxnSpPr>
          <p:nvPr/>
        </p:nvCxnSpPr>
        <p:spPr>
          <a:xfrm flipH="1">
            <a:off x="8982710" y="5734050"/>
            <a:ext cx="12065" cy="391160"/>
          </a:xfrm>
          <a:prstGeom prst="line"/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30" name="Straight Connector 17"/>
          <p:cNvCxnSpPr>
            <a:cxnSpLocks/>
          </p:cNvCxnSpPr>
          <p:nvPr/>
        </p:nvCxnSpPr>
        <p:spPr>
          <a:xfrm>
            <a:off x="7924800" y="5711190"/>
            <a:ext cx="0" cy="391160"/>
          </a:xfrm>
          <a:prstGeom prst="line"/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31" name="Straight Connector 19"/>
          <p:cNvCxnSpPr>
            <a:cxnSpLocks/>
            <a:stCxn id="1048610" idx="0"/>
            <a:endCxn id="1048610" idx="2"/>
          </p:cNvCxnSpPr>
          <p:nvPr/>
        </p:nvCxnSpPr>
        <p:spPr>
          <a:xfrm>
            <a:off x="6891655" y="5757545"/>
            <a:ext cx="0" cy="391160"/>
          </a:xfrm>
          <a:prstGeom prst="line"/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32" name="Straight Connector 20"/>
          <p:cNvCxnSpPr>
            <a:cxnSpLocks/>
          </p:cNvCxnSpPr>
          <p:nvPr/>
        </p:nvCxnSpPr>
        <p:spPr>
          <a:xfrm flipH="1">
            <a:off x="5796915" y="5711825"/>
            <a:ext cx="11430" cy="436880"/>
          </a:xfrm>
          <a:prstGeom prst="line"/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33" name="Straight Connector 21"/>
          <p:cNvCxnSpPr>
            <a:cxnSpLocks/>
          </p:cNvCxnSpPr>
          <p:nvPr/>
        </p:nvCxnSpPr>
        <p:spPr>
          <a:xfrm>
            <a:off x="4739005" y="5711825"/>
            <a:ext cx="0" cy="436880"/>
          </a:xfrm>
          <a:prstGeom prst="line"/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194309" name="Table 24"/>
          <p:cNvGraphicFramePr>
            <a:graphicFrameLocks/>
          </p:cNvGraphicFramePr>
          <p:nvPr/>
        </p:nvGraphicFramePr>
        <p:xfrm>
          <a:off x="10041255" y="1743075"/>
          <a:ext cx="988695" cy="4408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695"/>
              </a:tblGrid>
              <a:tr h="7346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kappa score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</a:tc>
              </a:tr>
              <a:tr h="7346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0.83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7346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0.83</a:t>
                      </a: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7346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0.84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7346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0.81</a:t>
                      </a: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7346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0.83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48611" name="Text Box 25"/>
          <p:cNvSpPr txBox="1"/>
          <p:nvPr/>
        </p:nvSpPr>
        <p:spPr>
          <a:xfrm>
            <a:off x="652780" y="6153150"/>
            <a:ext cx="9432290" cy="368300"/>
          </a:xfrm>
          <a:prstGeom prst="rect"/>
          <a:noFill/>
        </p:spPr>
        <p:txBody>
          <a:bodyPr rtlCol="0" wrap="square">
            <a:spAutoFit/>
          </a:bodyPr>
          <a:p>
            <a:r>
              <a:rPr b="1" lang="en-US"/>
              <a:t>Average kappa score after 5-fold cross validation :0.834</a:t>
            </a:r>
            <a:endParaRPr b="1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/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609600" y="82550"/>
            <a:ext cx="10972800" cy="1132205"/>
          </a:xfrm>
        </p:spPr>
        <p:txBody>
          <a:bodyPr/>
          <a:p>
            <a:r>
              <a:rPr sz="3600" lang="en-US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APPLICATION</a:t>
            </a:r>
            <a:endParaRPr sz="3600" lang="en-US" u="sng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42971" y="1648642"/>
            <a:ext cx="7505286" cy="4685414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anchor="ctr" anchorCtr="0" bIns="45720" compatLnSpc="1" lIns="91440" numCol="1" rIns="91440" tIns="45720" vert="horz" wrap="none"/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altLang="en-US" baseline="0" b="0" cap="none" sz="1800" i="0" kumimoji="0" lang="zh-CN" normalizeH="0" strike="noStrike" u="none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anchor="ctr" anchorCtr="0" bIns="45720" compatLnSpc="1" lIns="91440" numCol="1" rIns="91440" tIns="45720" vert="horz" wrap="none"/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altLang="en-US" baseline="0" b="0" cap="none" sz="1800" i="0" kumimoji="0" lang="zh-CN" normalizeH="0" strike="noStrike" u="none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LSTM model for automated essay grading  system-[Team 8]</dc:title>
  <dc:creator>Redmi Note 8</dc:creator>
  <cp:lastModifiedBy>Raju</cp:lastModifiedBy>
  <dcterms:created xsi:type="dcterms:W3CDTF">2022-04-27T03:47:00Z</dcterms:created>
  <dcterms:modified xsi:type="dcterms:W3CDTF">2022-05-14T06:36:15Z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83CDF360A4CA4D82B0EDADC4B5E14F2A</vt:lpwstr>
  </property>
  <property fmtid="{D5CDD505-2E9C-101B-9397-08002B2CF9AE}" pid="3" name="KSOProductBuildVer">
    <vt:lpwstr>1033-11.2.0.11074</vt:lpwstr>
  </property>
</Properties>
</file>