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3"/>
    <p:sldId id="257" r:id="rId4"/>
    <p:sldId id="258" r:id="rId5"/>
    <p:sldId id="259" r:id="rId6"/>
    <p:sldId id="260" r:id="rId7"/>
    <p:sldId id="278" r:id="rId8"/>
    <p:sldId id="261" r:id="rId9"/>
    <p:sldId id="273" r:id="rId10"/>
    <p:sldId id="262" r:id="rId11"/>
    <p:sldId id="263" r:id="rId12"/>
    <p:sldId id="264" r:id="rId13"/>
    <p:sldId id="265" r:id="rId14"/>
    <p:sldId id="279" r:id="rId15"/>
    <p:sldId id="282" r:id="rId16"/>
    <p:sldId id="280" r:id="rId17"/>
    <p:sldId id="281" r:id="rId18"/>
    <p:sldId id="267" r:id="rId19"/>
    <p:sldId id="272" r:id="rId20"/>
  </p:sldIdLst>
  <p:sldSz cx="12192000" cy="68580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72"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73"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7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75"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676"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77"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3" name=""/>
        <p:cNvGrpSpPr/>
        <p:nvPr/>
      </p:nvGrpSpPr>
      <p:grpSpPr>
        <a:xfrm>
          <a:off x="0" y="0"/>
          <a:ext cx="0" cy="0"/>
          <a:chOff x="0" y="0"/>
          <a:chExt cx="0" cy="0"/>
        </a:xfrm>
      </p:grpSpPr>
      <p:sp>
        <p:nvSpPr>
          <p:cNvPr id="1048584"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85"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1048586"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87"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a:fld>
            <a:endParaRPr lang="en-US"/>
          </a:p>
        </p:txBody>
      </p:sp>
      <p:sp>
        <p:nvSpPr>
          <p:cNvPr id="1048588"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1048589"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43" name=""/>
        <p:cNvGrpSpPr/>
        <p:nvPr/>
      </p:nvGrpSpPr>
      <p:grpSpPr>
        <a:xfrm>
          <a:off x="0" y="0"/>
          <a:ext cx="0" cy="0"/>
          <a:chOff x="0" y="0"/>
          <a:chExt cx="0" cy="0"/>
        </a:xfrm>
      </p:grpSpPr>
      <p:sp>
        <p:nvSpPr>
          <p:cNvPr id="1048637"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2" y="702156"/>
            <a:ext cx="11029616" cy="1013800"/>
          </a:xfrm>
        </p:spPr>
        <p:txBody>
          <a:bodyPr/>
          <a:p>
            <a:r>
              <a:rPr lang="en-US"/>
              <a:t>Click to edit Master title style</a:t>
            </a:r>
            <a:endParaRPr lang="en-US" dirty="0"/>
          </a:p>
        </p:txBody>
      </p:sp>
      <p:sp>
        <p:nvSpPr>
          <p:cNvPr id="1048639"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40" name="Date Placeholder 3"/>
          <p:cNvSpPr>
            <a:spLocks noGrp="1"/>
          </p:cNvSpPr>
          <p:nvPr>
            <p:ph type="dt" sz="half" idx="10"/>
          </p:nvPr>
        </p:nvSpPr>
        <p:spPr/>
        <p:txBody>
          <a:bodyPr/>
          <a:p>
            <a:fld id="{B61BEF0D-F0BB-DE4B-95CE-6DB70DBA9567}" type="datetimeFigureOut">
              <a:rPr lang="en-US"/>
            </a:fld>
            <a:endParaRPr lang="en-US"/>
          </a:p>
        </p:txBody>
      </p:sp>
      <p:sp>
        <p:nvSpPr>
          <p:cNvPr id="1048641" name="Footer Placeholder 4"/>
          <p:cNvSpPr>
            <a:spLocks noGrp="1"/>
          </p:cNvSpPr>
          <p:nvPr>
            <p:ph type="ftr" sz="quarter" idx="11"/>
          </p:nvPr>
        </p:nvSpPr>
        <p:spPr/>
        <p:txBody>
          <a:bodyPr/>
          <a:p>
            <a:endParaRPr lang="en-US"/>
          </a:p>
        </p:txBody>
      </p:sp>
      <p:sp>
        <p:nvSpPr>
          <p:cNvPr id="1048642" name="Slide Number Placeholder 5"/>
          <p:cNvSpPr>
            <a:spLocks noGrp="1"/>
          </p:cNvSpPr>
          <p:nvPr>
            <p:ph type="sldNum" sz="quarter" idx="12"/>
          </p:nvPr>
        </p:nvSpPr>
        <p:spPr/>
        <p:txBody>
          <a:bodyPr/>
          <a:p>
            <a:fld id="{D57F1E4F-1CFF-5643-939E-217C01CDF565}"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41" name=""/>
        <p:cNvGrpSpPr/>
        <p:nvPr/>
      </p:nvGrpSpPr>
      <p:grpSpPr>
        <a:xfrm>
          <a:off x="0" y="0"/>
          <a:ext cx="0" cy="0"/>
          <a:chOff x="0" y="0"/>
          <a:chExt cx="0" cy="0"/>
        </a:xfrm>
      </p:grpSpPr>
      <p:sp>
        <p:nvSpPr>
          <p:cNvPr id="1048625"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839201" y="675726"/>
            <a:ext cx="2004164" cy="5183073"/>
          </a:xfrm>
        </p:spPr>
        <p:txBody>
          <a:bodyPr vert="eaVert"/>
          <a:p>
            <a:r>
              <a:rPr lang="en-US"/>
              <a:t>Click to edit Master title style</a:t>
            </a:r>
            <a:endParaRPr lang="en-US" dirty="0"/>
          </a:p>
        </p:txBody>
      </p:sp>
      <p:sp>
        <p:nvSpPr>
          <p:cNvPr id="1048627" name="Vertical Text Placeholder 2"/>
          <p:cNvSpPr>
            <a:spLocks noGrp="1"/>
          </p:cNvSpPr>
          <p:nvPr>
            <p:ph type="body" orient="vert" idx="1"/>
          </p:nvPr>
        </p:nvSpPr>
        <p:spPr>
          <a:xfrm>
            <a:off x="774923" y="675726"/>
            <a:ext cx="7896279" cy="5183073"/>
          </a:xfrm>
        </p:spPr>
        <p:txBody>
          <a:bodyPr vert="eaVert" ancho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28"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a:fld>
            <a:endParaRPr lang="en-US"/>
          </a:p>
        </p:txBody>
      </p:sp>
      <p:sp>
        <p:nvSpPr>
          <p:cNvPr id="1048629" name="Footer Placeholder 4"/>
          <p:cNvSpPr>
            <a:spLocks noGrp="1"/>
          </p:cNvSpPr>
          <p:nvPr>
            <p:ph type="ftr" sz="quarter" idx="11"/>
          </p:nvPr>
        </p:nvSpPr>
        <p:spPr>
          <a:xfrm>
            <a:off x="774923" y="5951811"/>
            <a:ext cx="7896279" cy="365125"/>
          </a:xfrm>
        </p:spPr>
        <p:txBody>
          <a:bodyPr/>
          <a:p>
            <a:endParaRPr lang="en-US"/>
          </a:p>
        </p:txBody>
      </p:sp>
      <p:sp>
        <p:nvSpPr>
          <p:cNvPr id="1048630"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27" name=""/>
        <p:cNvGrpSpPr/>
        <p:nvPr/>
      </p:nvGrpSpPr>
      <p:grpSpPr>
        <a:xfrm>
          <a:off x="0" y="0"/>
          <a:ext cx="0" cy="0"/>
          <a:chOff x="0" y="0"/>
          <a:chExt cx="0" cy="0"/>
        </a:xfrm>
      </p:grpSpPr>
      <p:sp>
        <p:nvSpPr>
          <p:cNvPr id="1048592"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3" name="Title 1"/>
          <p:cNvSpPr>
            <a:spLocks noGrp="1"/>
          </p:cNvSpPr>
          <p:nvPr>
            <p:ph type="title"/>
          </p:nvPr>
        </p:nvSpPr>
        <p:spPr>
          <a:xfrm>
            <a:off x="581192" y="702156"/>
            <a:ext cx="11029616" cy="1013800"/>
          </a:xfrm>
        </p:spPr>
        <p:txBody>
          <a:bodyPr/>
          <a:p>
            <a:r>
              <a:rPr lang="en-US"/>
              <a:t>Click to edit Master title style</a:t>
            </a:r>
            <a:endParaRPr lang="en-US" dirty="0"/>
          </a:p>
        </p:txBody>
      </p:sp>
      <p:sp>
        <p:nvSpPr>
          <p:cNvPr id="1048594" name="Content Placeholder 2"/>
          <p:cNvSpPr>
            <a:spLocks noGrp="1"/>
          </p:cNvSpPr>
          <p:nvPr>
            <p:ph idx="1"/>
          </p:nvPr>
        </p:nvSpPr>
        <p:spPr>
          <a:xfrm>
            <a:off x="581192" y="2180496"/>
            <a:ext cx="11029615" cy="3678303"/>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95" name="Date Placeholder 3"/>
          <p:cNvSpPr>
            <a:spLocks noGrp="1"/>
          </p:cNvSpPr>
          <p:nvPr>
            <p:ph type="dt" sz="half" idx="10"/>
          </p:nvPr>
        </p:nvSpPr>
        <p:spPr/>
        <p:txBody>
          <a:bodyPr/>
          <a:p>
            <a:fld id="{B61BEF0D-F0BB-DE4B-95CE-6DB70DBA9567}" type="datetimeFigureOut">
              <a:rPr lang="en-US"/>
            </a:fld>
            <a:endParaRPr lang="en-US"/>
          </a:p>
        </p:txBody>
      </p:sp>
      <p:sp>
        <p:nvSpPr>
          <p:cNvPr id="1048596" name="Footer Placeholder 4"/>
          <p:cNvSpPr>
            <a:spLocks noGrp="1"/>
          </p:cNvSpPr>
          <p:nvPr>
            <p:ph type="ftr" sz="quarter" idx="11"/>
          </p:nvPr>
        </p:nvSpPr>
        <p:spPr/>
        <p:txBody>
          <a:bodyPr/>
          <a:p>
            <a:endParaRPr lang="en-US"/>
          </a:p>
        </p:txBody>
      </p:sp>
      <p:sp>
        <p:nvSpPr>
          <p:cNvPr id="1048597" name="Slide Number Placeholder 5"/>
          <p:cNvSpPr>
            <a:spLocks noGrp="1"/>
          </p:cNvSpPr>
          <p:nvPr>
            <p:ph type="sldNum" sz="quarter" idx="12"/>
          </p:nvPr>
        </p:nvSpPr>
        <p:spPr>
          <a:xfrm>
            <a:off x="10558300" y="5956137"/>
            <a:ext cx="1052508" cy="365125"/>
          </a:xfrm>
        </p:spPr>
        <p:txBody>
          <a:bodyPr/>
          <a:p>
            <a:fld id="{D57F1E4F-1CFF-5643-939E-217C01CDF565}"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44" name=""/>
        <p:cNvGrpSpPr/>
        <p:nvPr/>
      </p:nvGrpSpPr>
      <p:grpSpPr>
        <a:xfrm>
          <a:off x="0" y="0"/>
          <a:ext cx="0" cy="0"/>
          <a:chOff x="0" y="0"/>
          <a:chExt cx="0" cy="0"/>
        </a:xfrm>
      </p:grpSpPr>
      <p:sp>
        <p:nvSpPr>
          <p:cNvPr id="1048643"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1048645"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46"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fld>
            <a:endParaRPr lang="en-US"/>
          </a:p>
        </p:txBody>
      </p:sp>
      <p:sp>
        <p:nvSpPr>
          <p:cNvPr id="1048647"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1048648"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45" name=""/>
        <p:cNvGrpSpPr/>
        <p:nvPr/>
      </p:nvGrpSpPr>
      <p:grpSpPr>
        <a:xfrm>
          <a:off x="0" y="0"/>
          <a:ext cx="0" cy="0"/>
          <a:chOff x="0" y="0"/>
          <a:chExt cx="0" cy="0"/>
        </a:xfrm>
      </p:grpSpPr>
      <p:sp>
        <p:nvSpPr>
          <p:cNvPr id="1048649"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50" name="Title 1"/>
          <p:cNvSpPr>
            <a:spLocks noGrp="1"/>
          </p:cNvSpPr>
          <p:nvPr>
            <p:ph type="title"/>
          </p:nvPr>
        </p:nvSpPr>
        <p:spPr>
          <a:xfrm>
            <a:off x="581193" y="729658"/>
            <a:ext cx="11029616" cy="988332"/>
          </a:xfrm>
        </p:spPr>
        <p:txBody>
          <a:bodyPr/>
          <a:p>
            <a:r>
              <a:rPr lang="en-US"/>
              <a:t>Click to edit Master title style</a:t>
            </a:r>
            <a:endParaRPr lang="en-US" dirty="0"/>
          </a:p>
        </p:txBody>
      </p:sp>
      <p:sp>
        <p:nvSpPr>
          <p:cNvPr id="1048651" name="Content Placeholder 2"/>
          <p:cNvSpPr>
            <a:spLocks noGrp="1"/>
          </p:cNvSpPr>
          <p:nvPr>
            <p:ph sz="half" idx="1"/>
          </p:nvPr>
        </p:nvSpPr>
        <p:spPr>
          <a:xfrm>
            <a:off x="581193" y="2228003"/>
            <a:ext cx="5422390" cy="3633047"/>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52" name="Content Placeholder 3"/>
          <p:cNvSpPr>
            <a:spLocks noGrp="1"/>
          </p:cNvSpPr>
          <p:nvPr>
            <p:ph sz="half" idx="2"/>
          </p:nvPr>
        </p:nvSpPr>
        <p:spPr>
          <a:xfrm>
            <a:off x="6188417" y="2228003"/>
            <a:ext cx="5422392" cy="3633047"/>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53" name="Date Placeholder 4"/>
          <p:cNvSpPr>
            <a:spLocks noGrp="1"/>
          </p:cNvSpPr>
          <p:nvPr>
            <p:ph type="dt" sz="half" idx="10"/>
          </p:nvPr>
        </p:nvSpPr>
        <p:spPr/>
        <p:txBody>
          <a:bodyPr/>
          <a:p>
            <a:fld id="{B61BEF0D-F0BB-DE4B-95CE-6DB70DBA9567}" type="datetimeFigureOut">
              <a:rPr lang="en-US"/>
            </a:fld>
            <a:endParaRPr lang="en-US"/>
          </a:p>
        </p:txBody>
      </p:sp>
      <p:sp>
        <p:nvSpPr>
          <p:cNvPr id="1048654" name="Footer Placeholder 5"/>
          <p:cNvSpPr>
            <a:spLocks noGrp="1"/>
          </p:cNvSpPr>
          <p:nvPr>
            <p:ph type="ftr" sz="quarter" idx="11"/>
          </p:nvPr>
        </p:nvSpPr>
        <p:spPr/>
        <p:txBody>
          <a:bodyPr/>
          <a:p>
            <a:endParaRPr lang="en-US"/>
          </a:p>
        </p:txBody>
      </p:sp>
      <p:sp>
        <p:nvSpPr>
          <p:cNvPr id="1048655" name="Slide Number Placeholder 6"/>
          <p:cNvSpPr>
            <a:spLocks noGrp="1"/>
          </p:cNvSpPr>
          <p:nvPr>
            <p:ph type="sldNum" sz="quarter" idx="12"/>
          </p:nvPr>
        </p:nvSpPr>
        <p:spPr/>
        <p:txBody>
          <a:bodyPr/>
          <a:p>
            <a:fld id="{D57F1E4F-1CFF-5643-939E-217C01CDF565}"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46" name=""/>
        <p:cNvGrpSpPr/>
        <p:nvPr/>
      </p:nvGrpSpPr>
      <p:grpSpPr>
        <a:xfrm>
          <a:off x="0" y="0"/>
          <a:ext cx="0" cy="0"/>
          <a:chOff x="0" y="0"/>
          <a:chExt cx="0" cy="0"/>
        </a:xfrm>
      </p:grpSpPr>
      <p:sp>
        <p:nvSpPr>
          <p:cNvPr id="1048656"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57" name="Title 1"/>
          <p:cNvSpPr>
            <a:spLocks noGrp="1"/>
          </p:cNvSpPr>
          <p:nvPr>
            <p:ph type="title"/>
          </p:nvPr>
        </p:nvSpPr>
        <p:spPr>
          <a:xfrm>
            <a:off x="581193" y="729658"/>
            <a:ext cx="11029616" cy="988332"/>
          </a:xfrm>
        </p:spPr>
        <p:txBody>
          <a:bodyPr/>
          <a:p>
            <a:r>
              <a:rPr lang="en-US"/>
              <a:t>Click to edit Master title style</a:t>
            </a:r>
            <a:endParaRPr lang="en-US" dirty="0"/>
          </a:p>
        </p:txBody>
      </p:sp>
      <p:sp>
        <p:nvSpPr>
          <p:cNvPr id="1048658"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59" name="Content Placeholder 3"/>
          <p:cNvSpPr>
            <a:spLocks noGrp="1"/>
          </p:cNvSpPr>
          <p:nvPr>
            <p:ph sz="half" idx="2"/>
          </p:nvPr>
        </p:nvSpPr>
        <p:spPr>
          <a:xfrm>
            <a:off x="581194" y="2926052"/>
            <a:ext cx="5393100"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60"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61" name="Content Placeholder 5"/>
          <p:cNvSpPr>
            <a:spLocks noGrp="1"/>
          </p:cNvSpPr>
          <p:nvPr>
            <p:ph sz="quarter" idx="4"/>
          </p:nvPr>
        </p:nvSpPr>
        <p:spPr>
          <a:xfrm>
            <a:off x="6217709" y="2926052"/>
            <a:ext cx="5393100"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62" name="Date Placeholder 6"/>
          <p:cNvSpPr>
            <a:spLocks noGrp="1"/>
          </p:cNvSpPr>
          <p:nvPr>
            <p:ph type="dt" sz="half" idx="10"/>
          </p:nvPr>
        </p:nvSpPr>
        <p:spPr/>
        <p:txBody>
          <a:bodyPr/>
          <a:p>
            <a:fld id="{B61BEF0D-F0BB-DE4B-95CE-6DB70DBA9567}" type="datetimeFigureOut">
              <a:rPr lang="en-US"/>
            </a:fld>
            <a:endParaRPr lang="en-US"/>
          </a:p>
        </p:txBody>
      </p:sp>
      <p:sp>
        <p:nvSpPr>
          <p:cNvPr id="1048663" name="Footer Placeholder 7"/>
          <p:cNvSpPr>
            <a:spLocks noGrp="1"/>
          </p:cNvSpPr>
          <p:nvPr>
            <p:ph type="ftr" sz="quarter" idx="11"/>
          </p:nvPr>
        </p:nvSpPr>
        <p:spPr/>
        <p:txBody>
          <a:bodyPr/>
          <a:p>
            <a:endParaRPr lang="en-US"/>
          </a:p>
        </p:txBody>
      </p:sp>
      <p:sp>
        <p:nvSpPr>
          <p:cNvPr id="1048664" name="Slide Number Placeholder 8"/>
          <p:cNvSpPr>
            <a:spLocks noGrp="1"/>
          </p:cNvSpPr>
          <p:nvPr>
            <p:ph type="sldNum" sz="quarter" idx="12"/>
          </p:nvPr>
        </p:nvSpPr>
        <p:spPr/>
        <p:txBody>
          <a:bodyPr/>
          <a:p>
            <a:fld id="{D57F1E4F-1CFF-5643-939E-217C01CDF565}"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33" name=""/>
        <p:cNvGrpSpPr/>
        <p:nvPr/>
      </p:nvGrpSpPr>
      <p:grpSpPr>
        <a:xfrm>
          <a:off x="0" y="0"/>
          <a:ext cx="0" cy="0"/>
          <a:chOff x="0" y="0"/>
          <a:chExt cx="0" cy="0"/>
        </a:xfrm>
      </p:grpSpPr>
      <p:sp>
        <p:nvSpPr>
          <p:cNvPr id="1048609"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10" name="Title 1"/>
          <p:cNvSpPr>
            <a:spLocks noGrp="1"/>
          </p:cNvSpPr>
          <p:nvPr>
            <p:ph type="title"/>
          </p:nvPr>
        </p:nvSpPr>
        <p:spPr>
          <a:xfrm>
            <a:off x="575894" y="729658"/>
            <a:ext cx="11029616" cy="988332"/>
          </a:xfrm>
        </p:spPr>
        <p:txBody>
          <a:bodyPr/>
          <a:p>
            <a:r>
              <a:rPr lang="en-US"/>
              <a:t>Click to edit Master title style</a:t>
            </a:r>
            <a:endParaRPr lang="en-US" dirty="0"/>
          </a:p>
        </p:txBody>
      </p:sp>
      <p:sp>
        <p:nvSpPr>
          <p:cNvPr id="1048611" name="Date Placeholder 2"/>
          <p:cNvSpPr>
            <a:spLocks noGrp="1"/>
          </p:cNvSpPr>
          <p:nvPr>
            <p:ph type="dt" sz="half" idx="10"/>
          </p:nvPr>
        </p:nvSpPr>
        <p:spPr/>
        <p:txBody>
          <a:bodyPr/>
          <a:p>
            <a:fld id="{B61BEF0D-F0BB-DE4B-95CE-6DB70DBA9567}" type="datetimeFigureOut">
              <a:rPr lang="en-US"/>
            </a:fld>
            <a:endParaRPr lang="en-US"/>
          </a:p>
        </p:txBody>
      </p:sp>
      <p:sp>
        <p:nvSpPr>
          <p:cNvPr id="1048612" name="Footer Placeholder 3"/>
          <p:cNvSpPr>
            <a:spLocks noGrp="1"/>
          </p:cNvSpPr>
          <p:nvPr>
            <p:ph type="ftr" sz="quarter" idx="11"/>
          </p:nvPr>
        </p:nvSpPr>
        <p:spPr/>
        <p:txBody>
          <a:bodyPr/>
          <a:p>
            <a:endParaRPr lang="en-US"/>
          </a:p>
        </p:txBody>
      </p:sp>
      <p:sp>
        <p:nvSpPr>
          <p:cNvPr id="1048613" name="Slide Number Placeholder 4"/>
          <p:cNvSpPr>
            <a:spLocks noGrp="1"/>
          </p:cNvSpPr>
          <p:nvPr>
            <p:ph type="sldNum" sz="quarter" idx="12"/>
          </p:nvPr>
        </p:nvSpPr>
        <p:spPr/>
        <p:txBody>
          <a:bodyPr/>
          <a:p>
            <a:fld id="{D57F1E4F-1CFF-5643-939E-217C01CDF565}"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31" name=""/>
        <p:cNvGrpSpPr/>
        <p:nvPr/>
      </p:nvGrpSpPr>
      <p:grpSpPr>
        <a:xfrm>
          <a:off x="0" y="0"/>
          <a:ext cx="0" cy="0"/>
          <a:chOff x="0" y="0"/>
          <a:chExt cx="0" cy="0"/>
        </a:xfrm>
      </p:grpSpPr>
      <p:sp>
        <p:nvSpPr>
          <p:cNvPr id="1048604" name="Date Placeholder 1"/>
          <p:cNvSpPr>
            <a:spLocks noGrp="1"/>
          </p:cNvSpPr>
          <p:nvPr>
            <p:ph type="dt" sz="half" idx="10"/>
          </p:nvPr>
        </p:nvSpPr>
        <p:spPr/>
        <p:txBody>
          <a:bodyPr/>
          <a:p>
            <a:fld id="{B61BEF0D-F0BB-DE4B-95CE-6DB70DBA9567}" type="datetimeFigureOut">
              <a:rPr lang="en-US"/>
            </a:fld>
            <a:endParaRPr lang="en-US"/>
          </a:p>
        </p:txBody>
      </p:sp>
      <p:sp>
        <p:nvSpPr>
          <p:cNvPr id="1048605" name="Footer Placeholder 2"/>
          <p:cNvSpPr>
            <a:spLocks noGrp="1"/>
          </p:cNvSpPr>
          <p:nvPr>
            <p:ph type="ftr" sz="quarter" idx="11"/>
          </p:nvPr>
        </p:nvSpPr>
        <p:spPr/>
        <p:txBody>
          <a:bodyPr/>
          <a:p>
            <a:endParaRPr lang="en-US"/>
          </a:p>
        </p:txBody>
      </p:sp>
      <p:sp>
        <p:nvSpPr>
          <p:cNvPr id="1048606" name="Slide Number Placeholder 3"/>
          <p:cNvSpPr>
            <a:spLocks noGrp="1"/>
          </p:cNvSpPr>
          <p:nvPr>
            <p:ph type="sldNum" sz="quarter" idx="12"/>
          </p:nvPr>
        </p:nvSpPr>
        <p:spPr/>
        <p:txBody>
          <a:bodyPr/>
          <a:p>
            <a:fld id="{D57F1E4F-1CFF-5643-939E-217C01CDF565}"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47" name=""/>
        <p:cNvGrpSpPr/>
        <p:nvPr/>
      </p:nvGrpSpPr>
      <p:grpSpPr>
        <a:xfrm>
          <a:off x="0" y="0"/>
          <a:ext cx="0" cy="0"/>
          <a:chOff x="0" y="0"/>
          <a:chExt cx="0" cy="0"/>
        </a:xfrm>
      </p:grpSpPr>
      <p:sp>
        <p:nvSpPr>
          <p:cNvPr id="1048665"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66"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1048667"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68"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69"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fld>
            <a:endParaRPr lang="en-US"/>
          </a:p>
        </p:txBody>
      </p:sp>
      <p:sp>
        <p:nvSpPr>
          <p:cNvPr id="1048670"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1048671"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42" name=""/>
        <p:cNvGrpSpPr/>
        <p:nvPr/>
      </p:nvGrpSpPr>
      <p:grpSpPr>
        <a:xfrm>
          <a:off x="0" y="0"/>
          <a:ext cx="0" cy="0"/>
          <a:chOff x="0" y="0"/>
          <a:chExt cx="0" cy="0"/>
        </a:xfrm>
      </p:grpSpPr>
      <p:sp>
        <p:nvSpPr>
          <p:cNvPr id="1048631"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1048632"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1048633"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34" name="Date Placeholder 4"/>
          <p:cNvSpPr>
            <a:spLocks noGrp="1"/>
          </p:cNvSpPr>
          <p:nvPr>
            <p:ph type="dt" sz="half" idx="10"/>
          </p:nvPr>
        </p:nvSpPr>
        <p:spPr/>
        <p:txBody>
          <a:bodyPr/>
          <a:p>
            <a:fld id="{B61BEF0D-F0BB-DE4B-95CE-6DB70DBA9567}" type="datetimeFigureOut">
              <a:rPr lang="en-US"/>
            </a:fld>
            <a:endParaRPr lang="en-US"/>
          </a:p>
        </p:txBody>
      </p:sp>
      <p:sp>
        <p:nvSpPr>
          <p:cNvPr id="1048635" name="Footer Placeholder 5"/>
          <p:cNvSpPr>
            <a:spLocks noGrp="1"/>
          </p:cNvSpPr>
          <p:nvPr>
            <p:ph type="ftr" sz="quarter" idx="11"/>
          </p:nvPr>
        </p:nvSpPr>
        <p:spPr/>
        <p:txBody>
          <a:bodyPr/>
          <a:p>
            <a:endParaRPr lang="en-US"/>
          </a:p>
        </p:txBody>
      </p:sp>
      <p:sp>
        <p:nvSpPr>
          <p:cNvPr id="1048636" name="Slide Number Placeholder 6"/>
          <p:cNvSpPr>
            <a:spLocks noGrp="1"/>
          </p:cNvSpPr>
          <p:nvPr>
            <p:ph type="sldNum" sz="quarter" idx="12"/>
          </p:nvPr>
        </p:nvSpPr>
        <p:spPr/>
        <p:txBody>
          <a:bodyPr/>
          <a:p>
            <a:fld id="{D57F1E4F-1CFF-5643-939E-217C01CDF565}"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p>
            <a:r>
              <a:rPr lang="en-US"/>
              <a:t>Click to edit Master title style</a:t>
            </a:r>
            <a:endParaRPr lang="en-US" dirty="0"/>
          </a:p>
        </p:txBody>
      </p:sp>
      <p:sp>
        <p:nvSpPr>
          <p:cNvPr id="1048577"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78"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a:fld>
            <a:endParaRPr lang="en-US"/>
          </a:p>
        </p:txBody>
      </p:sp>
      <p:sp>
        <p:nvSpPr>
          <p:cNvPr id="1048579"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1048580"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a:fld>
            <a:endParaRPr lang="en-US"/>
          </a:p>
        </p:txBody>
      </p:sp>
      <p:sp>
        <p:nvSpPr>
          <p:cNvPr id="1048581"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48583"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0" name="Title 1"/>
          <p:cNvSpPr>
            <a:spLocks noGrp="1"/>
          </p:cNvSpPr>
          <p:nvPr>
            <p:ph type="ctrTitle"/>
          </p:nvPr>
        </p:nvSpPr>
        <p:spPr/>
        <p:txBody>
          <a:bodyPr/>
          <a:p>
            <a:r>
              <a:rPr lang="en-US"/>
              <a:t>Genome signal prediction </a:t>
            </a:r>
            <a:r>
              <a:rPr lang="en-US">
                <a:sym typeface="+mn-ea"/>
              </a:rPr>
              <a:t>enhancer or not</a:t>
            </a: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8" name="Title 1"/>
          <p:cNvSpPr>
            <a:spLocks noGrp="1"/>
          </p:cNvSpPr>
          <p:nvPr>
            <p:ph type="title"/>
          </p:nvPr>
        </p:nvSpPr>
        <p:spPr/>
        <p:txBody>
          <a:bodyPr/>
          <a:p>
            <a:r>
              <a:rPr lang="en-US" dirty="0"/>
              <a:t>DATASET</a:t>
            </a:r>
            <a:endParaRPr lang="en-IN" dirty="0"/>
          </a:p>
        </p:txBody>
      </p:sp>
      <p:pic>
        <p:nvPicPr>
          <p:cNvPr id="2097154" name="Content Placeholder 4"/>
          <p:cNvPicPr>
            <a:picLocks noGrp="1" noChangeAspect="1"/>
          </p:cNvPicPr>
          <p:nvPr>
            <p:ph idx="1"/>
          </p:nvPr>
        </p:nvPicPr>
        <p:blipFill>
          <a:blip r:embed="rId1"/>
          <a:stretch>
            <a:fillRect/>
          </a:stretch>
        </p:blipFill>
        <p:spPr>
          <a:xfrm>
            <a:off x="514985" y="2771775"/>
            <a:ext cx="11223625" cy="4144645"/>
          </a:xfrm>
        </p:spPr>
      </p:pic>
      <p:sp>
        <p:nvSpPr>
          <p:cNvPr id="2" name="Text Box 1"/>
          <p:cNvSpPr txBox="1"/>
          <p:nvPr/>
        </p:nvSpPr>
        <p:spPr>
          <a:xfrm>
            <a:off x="810895" y="1997075"/>
            <a:ext cx="10414635" cy="645160"/>
          </a:xfrm>
          <a:prstGeom prst="rect">
            <a:avLst/>
          </a:prstGeom>
          <a:noFill/>
        </p:spPr>
        <p:txBody>
          <a:bodyPr wrap="square" rtlCol="0">
            <a:spAutoFit/>
          </a:bodyPr>
          <a:p>
            <a:pPr algn="l"/>
            <a:r>
              <a:rPr lang="en-US"/>
              <a:t>We have worked on 1484 Enhancer ACGT sequences of  benchmark dataset of enhancers and non enhancers, a total of 2968 samples.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9" name="Title 1"/>
          <p:cNvSpPr>
            <a:spLocks noGrp="1"/>
          </p:cNvSpPr>
          <p:nvPr>
            <p:ph type="title"/>
          </p:nvPr>
        </p:nvSpPr>
        <p:spPr/>
        <p:txBody>
          <a:bodyPr/>
          <a:p>
            <a:r>
              <a:rPr lang="en-US"/>
              <a:t>Feature extraction techniques</a:t>
            </a:r>
            <a:endParaRPr lang="en-IN"/>
          </a:p>
        </p:txBody>
      </p:sp>
      <p:sp>
        <p:nvSpPr>
          <p:cNvPr id="1048620" name="Content Placeholder 2"/>
          <p:cNvSpPr>
            <a:spLocks noGrp="1"/>
          </p:cNvSpPr>
          <p:nvPr>
            <p:ph idx="1"/>
          </p:nvPr>
        </p:nvSpPr>
        <p:spPr>
          <a:xfrm>
            <a:off x="590070" y="2180496"/>
            <a:ext cx="11029615" cy="3678303"/>
          </a:xfrm>
        </p:spPr>
        <p:txBody>
          <a:bodyPr>
            <a:normAutofit/>
          </a:bodyPr>
          <a:p>
            <a:r>
              <a:rPr lang="en-US" sz="2400" b="0" i="0" dirty="0">
                <a:solidFill>
                  <a:srgbClr val="000000"/>
                </a:solidFill>
                <a:effectLst/>
                <a:latin typeface="Times New Roman" panose="02020603050405020304" charset="0"/>
                <a:cs typeface="Times New Roman" panose="02020603050405020304" charset="0"/>
              </a:rPr>
              <a:t>Machine learning algorithms cannot directly perform annotations on continuous nucleotide sequences, so it is necessary to convert nucleotide sequences represented by strings into feature vectors. </a:t>
            </a:r>
            <a:endParaRPr lang="en-US" sz="2400" b="0" i="0" dirty="0">
              <a:solidFill>
                <a:srgbClr val="000000"/>
              </a:solidFill>
              <a:effectLst/>
              <a:latin typeface="Times New Roman" panose="02020603050405020304" charset="0"/>
              <a:cs typeface="Times New Roman" panose="02020603050405020304" charset="0"/>
            </a:endParaRPr>
          </a:p>
          <a:p>
            <a:r>
              <a:rPr lang="en-US" sz="2400" dirty="0">
                <a:solidFill>
                  <a:srgbClr val="000000"/>
                </a:solidFill>
                <a:latin typeface="Times New Roman" panose="02020603050405020304" charset="0"/>
                <a:cs typeface="Times New Roman" panose="02020603050405020304" charset="0"/>
              </a:rPr>
              <a:t>We have tried various feature extraction techniques like </a:t>
            </a:r>
            <a:r>
              <a:rPr lang="en-US" sz="2400" dirty="0" err="1">
                <a:solidFill>
                  <a:srgbClr val="000000"/>
                </a:solidFill>
                <a:latin typeface="Times New Roman" panose="02020603050405020304" charset="0"/>
                <a:cs typeface="Times New Roman" panose="02020603050405020304" charset="0"/>
              </a:rPr>
              <a:t>Kmer</a:t>
            </a:r>
            <a:r>
              <a:rPr lang="en-US" sz="2400" dirty="0">
                <a:solidFill>
                  <a:srgbClr val="000000"/>
                </a:solidFill>
                <a:latin typeface="Times New Roman" panose="02020603050405020304" charset="0"/>
                <a:cs typeface="Times New Roman" panose="02020603050405020304" charset="0"/>
              </a:rPr>
              <a:t>, </a:t>
            </a:r>
            <a:r>
              <a:rPr lang="en-US" sz="2400" dirty="0" err="1">
                <a:solidFill>
                  <a:srgbClr val="000000"/>
                </a:solidFill>
                <a:latin typeface="Times New Roman" panose="02020603050405020304" charset="0"/>
                <a:cs typeface="Times New Roman" panose="02020603050405020304" charset="0"/>
              </a:rPr>
              <a:t>RCKmer</a:t>
            </a:r>
            <a:r>
              <a:rPr lang="en-US" sz="2400" dirty="0">
                <a:solidFill>
                  <a:srgbClr val="000000"/>
                </a:solidFill>
                <a:latin typeface="Times New Roman" panose="02020603050405020304" charset="0"/>
                <a:cs typeface="Times New Roman" panose="02020603050405020304" charset="0"/>
              </a:rPr>
              <a:t>, ENAC, CKSNAP, NAC, DNC, TNC,ANF, NCP, etc.,</a:t>
            </a:r>
            <a:endParaRPr lang="en-US" sz="2400" b="0" i="0" dirty="0">
              <a:solidFill>
                <a:srgbClr val="000000"/>
              </a:solidFill>
              <a:effectLst/>
              <a:latin typeface="Times New Roman" panose="02020603050405020304" charset="0"/>
              <a:cs typeface="Times New Roman" panose="02020603050405020304" charset="0"/>
            </a:endParaRPr>
          </a:p>
          <a:p>
            <a:r>
              <a:rPr lang="en-US" sz="2400" dirty="0">
                <a:solidFill>
                  <a:srgbClr val="000000"/>
                </a:solidFill>
                <a:latin typeface="Times New Roman" panose="02020603050405020304" charset="0"/>
                <a:cs typeface="Times New Roman" panose="02020603050405020304" charset="0"/>
              </a:rPr>
              <a:t>We have used these three feature extraction techniques CKSNAP,ENAC,PSTKNC_3MERP(position specific tendencies if k-</a:t>
            </a:r>
            <a:r>
              <a:rPr lang="en-US" sz="2400" dirty="0" err="1">
                <a:solidFill>
                  <a:srgbClr val="000000"/>
                </a:solidFill>
                <a:latin typeface="Times New Roman" panose="02020603050405020304" charset="0"/>
                <a:cs typeface="Times New Roman" panose="02020603050405020304" charset="0"/>
              </a:rPr>
              <a:t>mer</a:t>
            </a:r>
            <a:r>
              <a:rPr lang="en-US" sz="2400" dirty="0">
                <a:solidFill>
                  <a:srgbClr val="000000"/>
                </a:solidFill>
                <a:latin typeface="Times New Roman" panose="02020603050405020304" charset="0"/>
                <a:cs typeface="Times New Roman" panose="02020603050405020304" charset="0"/>
              </a:rPr>
              <a:t> nucleotide composition)</a:t>
            </a:r>
            <a:endParaRPr lang="en-US" sz="2400" b="0" i="0" dirty="0">
              <a:solidFill>
                <a:srgbClr val="000000"/>
              </a:solidFill>
              <a:effectLst/>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1" name="Content Placeholder 2"/>
          <p:cNvSpPr>
            <a:spLocks noGrp="1"/>
          </p:cNvSpPr>
          <p:nvPr>
            <p:ph idx="1"/>
          </p:nvPr>
        </p:nvSpPr>
        <p:spPr/>
        <p:txBody>
          <a:bodyPr/>
          <a:p>
            <a:r>
              <a:rPr lang="en-US" b="1" dirty="0"/>
              <a:t>Composition of K-Spaced Nucleic Acid Pairs (CKSNAP): </a:t>
            </a:r>
            <a:r>
              <a:rPr lang="en-US" dirty="0"/>
              <a:t>This method calculated the frequency of pairs of nucleotides separated by K nucleotides in the whole sequence. When , it is consistent with the features represented by 2-mer. It should be noted that the frequency of nucleotide pairs is calculated when k= 1, 2, 3, 4, and 5, the length of sequences should be L-1, L-2, L-3, L-4, L-5, and L-6.</a:t>
            </a:r>
            <a:endParaRPr lang="en-US" dirty="0"/>
          </a:p>
          <a:p>
            <a:r>
              <a:rPr lang="en-US" b="1" dirty="0"/>
              <a:t>Enhanced Nucleic Acid Composition (ENAC): </a:t>
            </a:r>
            <a:r>
              <a:rPr lang="en-US" dirty="0"/>
              <a:t>Enhanced nucleic acid composition is the frequency of each nucleotide occurring within a fixed sequence window length, which slides continuously from the 5’ end to the 3’ end of each nucleotide sequence and usually used to encode nucleotide sequences of the same length.</a:t>
            </a:r>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TEST CASES</a:t>
            </a:r>
            <a:endParaRPr lang="en-US"/>
          </a:p>
        </p:txBody>
      </p:sp>
      <p:sp>
        <p:nvSpPr>
          <p:cNvPr id="3" name="Content Placeholder 2"/>
          <p:cNvSpPr>
            <a:spLocks noGrp="1"/>
          </p:cNvSpPr>
          <p:nvPr>
            <p:ph sz="half" idx="1"/>
          </p:nvPr>
        </p:nvSpPr>
        <p:spPr>
          <a:xfrm>
            <a:off x="581025" y="2228215"/>
            <a:ext cx="6243955" cy="3937000"/>
          </a:xfrm>
        </p:spPr>
        <p:txBody>
          <a:bodyPr>
            <a:normAutofit lnSpcReduction="20000"/>
          </a:bodyPr>
          <a:p>
            <a:pPr marL="0" indent="0">
              <a:buNone/>
            </a:pPr>
            <a:r>
              <a:rPr lang="en-US"/>
              <a:t>ACGT seaquences of enhaners or ACGT sequences of DNA belonging to cis - regulatory site : Enchancer.</a:t>
            </a:r>
            <a:endParaRPr lang="en-US"/>
          </a:p>
          <a:p>
            <a:pPr marL="0" indent="0">
              <a:buNone/>
            </a:pPr>
            <a:r>
              <a:rPr lang="en-US"/>
              <a:t>ACGT is an acronym for the four types of bases found in a DNA molecule: adenine (A), cytosine (C), guanine (G), and thymine (T). A DNA molecule consists of two strands wound around each other, with each strand held together by bonds between the bases. Adenine pairs with thymine, and cytosine pairs with guanine. The sequence of bases in a portion of a DNA molecule, called a gene, carries the instructions needed to assemble a protein.</a:t>
            </a:r>
            <a:endParaRPr lang="en-US"/>
          </a:p>
          <a:p>
            <a:pPr marL="0" indent="0">
              <a:buNone/>
            </a:pPr>
            <a:endParaRPr lang="en-US"/>
          </a:p>
          <a:p>
            <a:pPr marL="0" indent="0">
              <a:buNone/>
            </a:pPr>
            <a:r>
              <a:rPr lang="en-US"/>
              <a:t>we have done our research on 1484 enhancer and non enhancer pairs.</a:t>
            </a:r>
            <a:endParaRPr lang="en-US"/>
          </a:p>
        </p:txBody>
      </p:sp>
      <p:pic>
        <p:nvPicPr>
          <p:cNvPr id="13" name="Picture 11" descr="IMG_256"/>
          <p:cNvPicPr>
            <a:picLocks noChangeAspect="1"/>
          </p:cNvPicPr>
          <p:nvPr>
            <p:ph sz="half" idx="2"/>
          </p:nvPr>
        </p:nvPicPr>
        <p:blipFill>
          <a:blip r:embed="rId1"/>
          <a:stretch>
            <a:fillRect/>
          </a:stretch>
        </p:blipFill>
        <p:spPr>
          <a:xfrm>
            <a:off x="7506970" y="2702560"/>
            <a:ext cx="4104005" cy="2683510"/>
          </a:xfrm>
          <a:prstGeom prst="rect">
            <a:avLst/>
          </a:prstGeom>
          <a:noFill/>
          <a:ln w="57150">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OVERVIEW TECHNOLOGY</a:t>
            </a:r>
            <a:endParaRPr lang="en-US"/>
          </a:p>
        </p:txBody>
      </p:sp>
      <p:sp>
        <p:nvSpPr>
          <p:cNvPr id="6" name="TextBox 4"/>
          <p:cNvSpPr txBox="1"/>
          <p:nvPr/>
        </p:nvSpPr>
        <p:spPr>
          <a:xfrm>
            <a:off x="723900" y="2309495"/>
            <a:ext cx="6769100" cy="406146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p>
            <a:pPr algn="just"/>
            <a:r>
              <a:rPr lang="en-US" sz="1600" b="1" dirty="0">
                <a:latin typeface="Times New Roman" panose="02020603050405020304" charset="0"/>
                <a:ea typeface="+mn-lt"/>
                <a:cs typeface="Times New Roman" panose="02020603050405020304" charset="0"/>
              </a:rPr>
              <a:t>Artificial Neural Network ANN is an efficient computing system for </a:t>
            </a:r>
            <a:endParaRPr lang="en-US" sz="1600" b="1" dirty="0">
              <a:latin typeface="Times New Roman" panose="02020603050405020304" charset="0"/>
              <a:ea typeface="+mn-lt"/>
              <a:cs typeface="Times New Roman" panose="02020603050405020304" charset="0"/>
            </a:endParaRPr>
          </a:p>
          <a:p>
            <a:pPr algn="just"/>
            <a:r>
              <a:rPr lang="en-US" sz="1600" b="1" dirty="0">
                <a:solidFill>
                  <a:schemeClr val="tx1"/>
                </a:solidFill>
                <a:effectLst>
                  <a:outerShdw blurRad="38100" dist="19050" dir="2700000" algn="tl" rotWithShape="0">
                    <a:schemeClr val="dk1">
                      <a:alpha val="40000"/>
                    </a:schemeClr>
                  </a:outerShdw>
                </a:effectLst>
                <a:latin typeface="Times New Roman" panose="02020603050405020304" charset="0"/>
                <a:ea typeface="+mn-lt"/>
                <a:cs typeface="Times New Roman" panose="02020603050405020304" charset="0"/>
                <a:sym typeface="+mn-ea"/>
              </a:rPr>
              <a:t>MULTICLASS CLASSIFICATION</a:t>
            </a:r>
            <a:endParaRPr lang="en-US" sz="1600" b="1" dirty="0">
              <a:solidFill>
                <a:schemeClr val="tx1"/>
              </a:solidFill>
              <a:effectLst>
                <a:outerShdw blurRad="38100" dist="19050" dir="2700000" algn="tl" rotWithShape="0">
                  <a:schemeClr val="dk1">
                    <a:alpha val="40000"/>
                  </a:schemeClr>
                </a:outerShdw>
              </a:effectLst>
              <a:latin typeface="Times New Roman" panose="02020603050405020304" charset="0"/>
              <a:ea typeface="Source Sans Pro"/>
              <a:cs typeface="Times New Roman" panose="02020603050405020304" charset="0"/>
            </a:endParaRPr>
          </a:p>
          <a:p>
            <a:pPr algn="just"/>
            <a:endParaRPr lang="en-US" sz="1600" b="1" dirty="0">
              <a:solidFill>
                <a:schemeClr val="accent1"/>
              </a:solidFill>
              <a:latin typeface="Times New Roman" panose="02020603050405020304" charset="0"/>
              <a:ea typeface="Source Sans Pro"/>
              <a:cs typeface="Times New Roman" panose="02020603050405020304" charset="0"/>
            </a:endParaRPr>
          </a:p>
          <a:p>
            <a:pPr algn="just"/>
            <a:r>
              <a:rPr lang="en-US" sz="1600" b="1" dirty="0">
                <a:solidFill>
                  <a:schemeClr val="accent1"/>
                </a:solidFill>
                <a:latin typeface="Times New Roman" panose="02020603050405020304" charset="0"/>
                <a:ea typeface="+mn-lt"/>
                <a:cs typeface="Times New Roman" panose="02020603050405020304" charset="0"/>
                <a:sym typeface="+mn-ea"/>
              </a:rPr>
              <a:t>ANN is highly recomanded for complex problems of Multi-class classification, which is the task of classifying elements into different classes. Unlike binary, it doesn’t restrict itself to any number of classes. </a:t>
            </a:r>
            <a:endParaRPr lang="en-US" sz="1600" b="1" dirty="0">
              <a:solidFill>
                <a:schemeClr val="accent1"/>
              </a:solidFill>
              <a:latin typeface="Times New Roman" panose="02020603050405020304" charset="0"/>
              <a:ea typeface="+mn-lt"/>
              <a:cs typeface="Times New Roman" panose="02020603050405020304" charset="0"/>
              <a:sym typeface="+mn-ea"/>
            </a:endParaRPr>
          </a:p>
          <a:p>
            <a:pPr algn="just"/>
            <a:endParaRPr lang="en-US" sz="1600" b="1" dirty="0">
              <a:solidFill>
                <a:schemeClr val="accent1"/>
              </a:solidFill>
              <a:latin typeface="Times New Roman" panose="02020603050405020304" charset="0"/>
              <a:ea typeface="+mn-lt"/>
              <a:cs typeface="Times New Roman" panose="02020603050405020304" charset="0"/>
            </a:endParaRPr>
          </a:p>
          <a:p>
            <a:pPr algn="just"/>
            <a:r>
              <a:rPr lang="en-US" sz="1600" b="1" dirty="0">
                <a:latin typeface="Times New Roman" panose="02020603050405020304" charset="0"/>
                <a:ea typeface="+mn-lt"/>
                <a:cs typeface="Times New Roman" panose="02020603050405020304" charset="0"/>
              </a:rPr>
              <a:t>central theme is borrowed from the analogy of biological neural networks. </a:t>
            </a:r>
            <a:endParaRPr lang="en-US" sz="1600" b="1" dirty="0">
              <a:latin typeface="Times New Roman" panose="02020603050405020304" charset="0"/>
              <a:ea typeface="+mn-lt"/>
              <a:cs typeface="Times New Roman" panose="02020603050405020304" charset="0"/>
            </a:endParaRPr>
          </a:p>
          <a:p>
            <a:pPr algn="just"/>
            <a:endParaRPr lang="en-US" sz="1600" b="1" dirty="0">
              <a:latin typeface="Times New Roman" panose="02020603050405020304" charset="0"/>
              <a:ea typeface="+mn-lt"/>
              <a:cs typeface="Times New Roman" panose="02020603050405020304" charset="0"/>
            </a:endParaRPr>
          </a:p>
          <a:p>
            <a:pPr algn="just"/>
            <a:r>
              <a:rPr lang="en-US" sz="1600" b="1" dirty="0">
                <a:latin typeface="Times New Roman" panose="02020603050405020304" charset="0"/>
                <a:ea typeface="+mn-lt"/>
                <a:cs typeface="Times New Roman" panose="02020603050405020304" charset="0"/>
              </a:rPr>
              <a:t>ANNs are also named as “artificial neural systems,” or “parallel distributed processing systems,” or “connectionist systems.” </a:t>
            </a:r>
            <a:endParaRPr lang="en-US" sz="1600" b="1" dirty="0">
              <a:latin typeface="Times New Roman" panose="02020603050405020304" charset="0"/>
              <a:ea typeface="+mn-lt"/>
              <a:cs typeface="Times New Roman" panose="02020603050405020304" charset="0"/>
            </a:endParaRPr>
          </a:p>
          <a:p>
            <a:pPr algn="just"/>
            <a:endParaRPr lang="en-US" sz="1600" b="1" dirty="0">
              <a:latin typeface="Times New Roman" panose="02020603050405020304" charset="0"/>
              <a:ea typeface="+mn-lt"/>
              <a:cs typeface="Times New Roman" panose="02020603050405020304" charset="0"/>
            </a:endParaRPr>
          </a:p>
          <a:p>
            <a:pPr algn="just"/>
            <a:r>
              <a:rPr lang="en-US" sz="1600" b="1" dirty="0">
                <a:latin typeface="Times New Roman" panose="02020603050405020304" charset="0"/>
                <a:ea typeface="+mn-lt"/>
                <a:cs typeface="Times New Roman" panose="02020603050405020304" charset="0"/>
              </a:rPr>
              <a:t>We have deployed our model using ANN and optimizer adam, loss funnction of binary entropy, activation function of RELU and soft max output function and predicts the result using binary classification. </a:t>
            </a:r>
            <a:endParaRPr lang="en-US" sz="1600" b="1" dirty="0">
              <a:latin typeface="Times New Roman" panose="02020603050405020304" charset="0"/>
              <a:ea typeface="+mn-lt"/>
              <a:cs typeface="Times New Roman" panose="02020603050405020304" charset="0"/>
            </a:endParaRPr>
          </a:p>
          <a:p>
            <a:pPr algn="just"/>
            <a:r>
              <a:rPr lang="en-US" b="1">
                <a:solidFill>
                  <a:schemeClr val="bg1"/>
                </a:solidFill>
                <a:latin typeface="Times New Roman" panose="02020603050405020304" charset="0"/>
                <a:ea typeface="Source Sans Pro"/>
                <a:cs typeface="Times New Roman" panose="02020603050405020304" charset="0"/>
              </a:rPr>
              <a:t>nary classification. </a:t>
            </a:r>
            <a:endParaRPr lang="en-US" b="1">
              <a:solidFill>
                <a:schemeClr val="bg1"/>
              </a:solidFill>
              <a:latin typeface="Times New Roman" panose="02020603050405020304" charset="0"/>
              <a:ea typeface="Source Sans Pro"/>
              <a:cs typeface="Times New Roman" panose="02020603050405020304" charset="0"/>
            </a:endParaRPr>
          </a:p>
        </p:txBody>
      </p:sp>
      <p:pic>
        <p:nvPicPr>
          <p:cNvPr id="8" name="Picture 8" descr="Diagram&#10;&#10;Description automatically generated"/>
          <p:cNvPicPr>
            <a:picLocks noGrp="1" noChangeAspect="1"/>
          </p:cNvPicPr>
          <p:nvPr>
            <p:ph sz="half" idx="2"/>
          </p:nvPr>
        </p:nvPicPr>
        <p:blipFill>
          <a:blip r:embed="rId1"/>
          <a:stretch>
            <a:fillRect/>
          </a:stretch>
        </p:blipFill>
        <p:spPr>
          <a:xfrm>
            <a:off x="8042275" y="2400300"/>
            <a:ext cx="3632835" cy="3632835"/>
          </a:xfrm>
          <a:prstGeom prst="rect">
            <a:avLst/>
          </a:prstGeom>
          <a:ln w="28575">
            <a:solidFill>
              <a:schemeClr val="tx1"/>
            </a:solidFill>
            <a:prstDash val="soli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sp>
        <p:nvSpPr>
          <p:cNvPr id="3" name="Content Placeholder 2"/>
          <p:cNvSpPr>
            <a:spLocks noGrp="1"/>
          </p:cNvSpPr>
          <p:nvPr>
            <p:ph sz="half" idx="1"/>
          </p:nvPr>
        </p:nvSpPr>
        <p:spPr>
          <a:xfrm>
            <a:off x="581025" y="2228215"/>
            <a:ext cx="10685780" cy="3632835"/>
          </a:xfrm>
        </p:spPr>
        <p:txBody>
          <a:bodyPr/>
          <a:p>
            <a:r>
              <a:rPr lang="en-US"/>
              <a:t>Our model accounts for a whopping accuracy of 99% when applied for Enhancer dataset file containing benchmark dataset of enhancers.</a:t>
            </a:r>
            <a:endParaRPr lang="en-US"/>
          </a:p>
          <a:p>
            <a:endParaRPr lang="en-US"/>
          </a:p>
          <a:p>
            <a:endParaRPr lang="en-US"/>
          </a:p>
          <a:p>
            <a:endParaRPr lang="en-US"/>
          </a:p>
          <a:p>
            <a:endParaRPr lang="en-US"/>
          </a:p>
          <a:p>
            <a:endParaRPr lang="en-US"/>
          </a:p>
          <a:p>
            <a:endParaRPr lang="en-US"/>
          </a:p>
          <a:p>
            <a:endParaRPr lang="en-US"/>
          </a:p>
        </p:txBody>
      </p:sp>
      <p:pic>
        <p:nvPicPr>
          <p:cNvPr id="15" name="Picture 15" descr="RESULT"/>
          <p:cNvPicPr>
            <a:picLocks noChangeAspect="1"/>
          </p:cNvPicPr>
          <p:nvPr>
            <p:ph sz="half" idx="2"/>
          </p:nvPr>
        </p:nvPicPr>
        <p:blipFill>
          <a:blip r:embed="rId1"/>
          <a:stretch>
            <a:fillRect/>
          </a:stretch>
        </p:blipFill>
        <p:spPr>
          <a:xfrm>
            <a:off x="581025" y="3320415"/>
            <a:ext cx="10847070" cy="3274060"/>
          </a:xfrm>
          <a:prstGeom prst="rect">
            <a:avLst/>
          </a:prstGeom>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6" name="Content Placeholder 5" descr="resultgraph"/>
          <p:cNvPicPr>
            <a:picLocks noChangeAspect="1"/>
          </p:cNvPicPr>
          <p:nvPr>
            <p:ph sz="half" idx="1"/>
          </p:nvPr>
        </p:nvPicPr>
        <p:blipFill>
          <a:blip r:embed="rId1"/>
          <a:stretch>
            <a:fillRect/>
          </a:stretch>
        </p:blipFill>
        <p:spPr>
          <a:xfrm>
            <a:off x="581025" y="1995170"/>
            <a:ext cx="11030585" cy="45034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3" name="Title 1"/>
          <p:cNvSpPr>
            <a:spLocks noGrp="1"/>
          </p:cNvSpPr>
          <p:nvPr>
            <p:ph type="title"/>
          </p:nvPr>
        </p:nvSpPr>
        <p:spPr/>
        <p:txBody>
          <a:bodyPr/>
          <a:p>
            <a:r>
              <a:rPr lang="en-US"/>
              <a:t>conclusion</a:t>
            </a:r>
            <a:endParaRPr lang="en-IN"/>
          </a:p>
        </p:txBody>
      </p:sp>
      <p:sp>
        <p:nvSpPr>
          <p:cNvPr id="1048624" name="Content Placeholder 2"/>
          <p:cNvSpPr>
            <a:spLocks noGrp="1"/>
          </p:cNvSpPr>
          <p:nvPr>
            <p:ph idx="1"/>
          </p:nvPr>
        </p:nvSpPr>
        <p:spPr>
          <a:xfrm>
            <a:off x="581192" y="2180496"/>
            <a:ext cx="11029616" cy="4155568"/>
          </a:xfrm>
        </p:spPr>
        <p:txBody>
          <a:bodyPr>
            <a:noAutofit/>
          </a:bodyPr>
          <a:p>
            <a:pPr algn="just"/>
            <a:r>
              <a:rPr lang="en-US" sz="2400" dirty="0"/>
              <a:t>Therefore, genome signal prediction using machine learning is efficient and accurate to predict the genome pattern. Bio informatics gives a good scope to relate the concepts of biology to Artificial intelligence to personalize various aspects of gene sequencing predictions. </a:t>
            </a:r>
            <a:endParaRPr lang="en-US" sz="2400" dirty="0"/>
          </a:p>
          <a:p>
            <a:pPr algn="just"/>
            <a:r>
              <a:rPr lang="en-US" sz="2400" dirty="0"/>
              <a:t>Similarly, genome signal prediction works by applying various concept of Artificial Neural network (ANN) algorithm on the genome pattern to give out the transcription factor site prediction for enhancers. Our project has future scope to study how and why enhancers function to synthesize the RNA to determine various structural and functional elements of body's growth and development.</a:t>
            </a:r>
            <a:endParaRPr lang="en-I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3" name="Title 1"/>
          <p:cNvSpPr>
            <a:spLocks noGrp="1"/>
          </p:cNvSpPr>
          <p:nvPr>
            <p:ph type="title"/>
          </p:nvPr>
        </p:nvSpPr>
        <p:spPr/>
        <p:txBody>
          <a:bodyPr/>
          <a:p>
            <a:r>
              <a:rPr lang="en-US"/>
              <a:t>FUTURE SCOPE</a:t>
            </a:r>
            <a:endParaRPr lang="en-IN"/>
          </a:p>
        </p:txBody>
      </p:sp>
      <p:sp>
        <p:nvSpPr>
          <p:cNvPr id="1048624" name="Content Placeholder 2"/>
          <p:cNvSpPr>
            <a:spLocks noGrp="1"/>
          </p:cNvSpPr>
          <p:nvPr>
            <p:ph idx="1"/>
          </p:nvPr>
        </p:nvSpPr>
        <p:spPr>
          <a:xfrm>
            <a:off x="581192" y="2180496"/>
            <a:ext cx="11029616" cy="4155568"/>
          </a:xfrm>
        </p:spPr>
        <p:txBody>
          <a:bodyPr>
            <a:noAutofit/>
          </a:bodyPr>
          <a:p>
            <a:pPr algn="just"/>
            <a:r>
              <a:rPr lang="en-US" sz="2400" dirty="0"/>
              <a:t>Our project has future scope to study how and why enhancers function to synthesize the RNA to determine various structural and functional elements of body's growth and development.</a:t>
            </a:r>
            <a:endParaRPr lang="en-US" sz="2400" dirty="0"/>
          </a:p>
          <a:p>
            <a:pPr algn="just"/>
            <a:r>
              <a:rPr lang="en-US" sz="2400" dirty="0"/>
              <a:t>This can be further incorporated for promotors too.</a:t>
            </a:r>
            <a:endParaRPr lang="en-US" sz="2400" dirty="0"/>
          </a:p>
          <a:p>
            <a:pPr algn="just"/>
            <a:r>
              <a:rPr lang="en-US" sz="2400" dirty="0"/>
              <a:t>This area of research could be so useful to understand genome transcriptions of specific kind which are significantly responsible for diseases like cancer and paralysis.</a:t>
            </a:r>
            <a:endParaRPr lang="en-US" sz="2400" dirty="0"/>
          </a:p>
          <a:p>
            <a:pPr algn="just"/>
            <a:r>
              <a:rPr lang="en-US" sz="2400" dirty="0"/>
              <a:t>Useful for practical laboratory synthesis of protein by enhancer binding of specific kind and functionality.</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8" name="Title 1"/>
          <p:cNvSpPr>
            <a:spLocks noGrp="1"/>
          </p:cNvSpPr>
          <p:nvPr>
            <p:ph type="title"/>
          </p:nvPr>
        </p:nvSpPr>
        <p:spPr/>
        <p:txBody>
          <a:bodyPr/>
          <a:p>
            <a:r>
              <a:rPr lang="en-US"/>
              <a:t>Problem statement</a:t>
            </a:r>
            <a:endParaRPr lang="en-IN"/>
          </a:p>
        </p:txBody>
      </p:sp>
      <p:sp>
        <p:nvSpPr>
          <p:cNvPr id="1048599" name="Content Placeholder 2"/>
          <p:cNvSpPr>
            <a:spLocks noGrp="1"/>
          </p:cNvSpPr>
          <p:nvPr>
            <p:ph idx="1"/>
          </p:nvPr>
        </p:nvSpPr>
        <p:spPr/>
        <p:txBody>
          <a:bodyPr>
            <a:normAutofit/>
          </a:bodyPr>
          <a:p>
            <a:r>
              <a:rPr lang="en-US" sz="2400"/>
              <a:t>To predict the genome signal is enhancer or not by using machine learning algorithm - Artificial Neural Networks.</a:t>
            </a:r>
            <a:endParaRPr lang="en-IN"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0" name="Title 1"/>
          <p:cNvSpPr>
            <a:spLocks noGrp="1"/>
          </p:cNvSpPr>
          <p:nvPr>
            <p:ph type="title"/>
          </p:nvPr>
        </p:nvSpPr>
        <p:spPr/>
        <p:txBody>
          <a:bodyPr/>
          <a:p>
            <a:r>
              <a:rPr lang="en-US"/>
              <a:t>motivation</a:t>
            </a:r>
            <a:endParaRPr lang="en-IN"/>
          </a:p>
        </p:txBody>
      </p:sp>
      <p:sp>
        <p:nvSpPr>
          <p:cNvPr id="1048601" name="Content Placeholder 2"/>
          <p:cNvSpPr>
            <a:spLocks noGrp="1"/>
          </p:cNvSpPr>
          <p:nvPr>
            <p:ph idx="1"/>
          </p:nvPr>
        </p:nvSpPr>
        <p:spPr/>
        <p:txBody>
          <a:bodyPr>
            <a:normAutofit/>
          </a:bodyPr>
          <a:p>
            <a:pPr algn="just"/>
            <a:r>
              <a:rPr lang="en-US" sz="2400"/>
              <a:t>Enhancer is a sequence of DNA that works to </a:t>
            </a:r>
            <a:r>
              <a:rPr lang="en-US" sz="2400" err="1"/>
              <a:t>enchance</a:t>
            </a:r>
            <a:r>
              <a:rPr lang="en-US" sz="2400"/>
              <a:t> or speed up the rate of genetic transcriptions. To increase the genetic transcriptions classifying enhancer is important.</a:t>
            </a:r>
            <a:endParaRPr lang="en-US" sz="2400"/>
          </a:p>
          <a:p>
            <a:pPr algn="just"/>
            <a:r>
              <a:rPr lang="en-US" sz="2400"/>
              <a:t>This area of research could be so useful because the genome transcriptions of specific kind are significantly responsible for diseases like cancer.</a:t>
            </a:r>
            <a:endParaRPr lang="en-IN"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2" name="Title 1"/>
          <p:cNvSpPr>
            <a:spLocks noGrp="1"/>
          </p:cNvSpPr>
          <p:nvPr>
            <p:ph type="title"/>
          </p:nvPr>
        </p:nvSpPr>
        <p:spPr/>
        <p:txBody>
          <a:bodyPr/>
          <a:p>
            <a:r>
              <a:rPr lang="en-US"/>
              <a:t>introduction</a:t>
            </a:r>
            <a:endParaRPr lang="en-IN"/>
          </a:p>
        </p:txBody>
      </p:sp>
      <p:sp>
        <p:nvSpPr>
          <p:cNvPr id="1048603" name="Content Placeholder 2"/>
          <p:cNvSpPr>
            <a:spLocks noGrp="1"/>
          </p:cNvSpPr>
          <p:nvPr>
            <p:ph idx="1"/>
          </p:nvPr>
        </p:nvSpPr>
        <p:spPr>
          <a:xfrm>
            <a:off x="581192" y="2370966"/>
            <a:ext cx="11029615" cy="3722337"/>
          </a:xfrm>
        </p:spPr>
        <p:txBody>
          <a:bodyPr/>
          <a:p>
            <a:r>
              <a:rPr lang="en-US" sz="2400" b="1">
                <a:latin typeface="Times New Roman" panose="02020603050405020304" charset="0"/>
                <a:cs typeface="Times New Roman" panose="02020603050405020304" charset="0"/>
              </a:rPr>
              <a:t>Enhancer </a:t>
            </a:r>
            <a:r>
              <a:rPr lang="en-US" sz="2400">
                <a:latin typeface="Times New Roman" panose="02020603050405020304" charset="0"/>
                <a:cs typeface="Times New Roman" panose="02020603050405020304" charset="0"/>
              </a:rPr>
              <a:t>: </a:t>
            </a:r>
            <a:r>
              <a:rPr lang="en-US" sz="2400" b="0" i="0">
                <a:solidFill>
                  <a:srgbClr val="000000"/>
                </a:solidFill>
                <a:effectLst/>
                <a:latin typeface="Times New Roman" panose="02020603050405020304" charset="0"/>
                <a:cs typeface="Times New Roman" panose="02020603050405020304" charset="0"/>
              </a:rPr>
              <a:t>Enhancers are noncoding fragments in DNA sequences, which play an important role in gene transcription and translation. Enhancers are a small area of DNA that can link with protein, located upstream or downstream of the gene, and gene transcription will be enhanced after they bind with protein.</a:t>
            </a:r>
            <a:endParaRPr lang="en-US" sz="2400" b="0" i="0">
              <a:solidFill>
                <a:srgbClr val="000000"/>
              </a:solidFill>
              <a:effectLst/>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Central Dogma of Molecular Biology states that DNA makes RNA makes proteins .The process by which DNA is copied to RNA is called transcription, and that by which RNA is used to produce proteins is called translation.</a:t>
            </a:r>
            <a:endParaRPr lang="en-US" sz="2400">
              <a:latin typeface="Times New Roman" panose="02020603050405020304" charset="0"/>
              <a:cs typeface="Times New Roman" panose="02020603050405020304" charset="0"/>
            </a:endParaRPr>
          </a:p>
          <a:p>
            <a:pPr marL="0" indent="0">
              <a:buNone/>
            </a:pPr>
            <a:endParaRPr lang="en-IN"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7" name="AutoShape 2"/>
          <p:cNvSpPr>
            <a:spLocks noChangeAspect="1" noChangeArrowheads="1"/>
          </p:cNvSpPr>
          <p:nvPr/>
        </p:nvSpPr>
        <p:spPr bwMode="auto">
          <a:xfrm>
            <a:off x="5943600" y="3276600"/>
            <a:ext cx="304800" cy="304800"/>
          </a:xfrm>
          <a:prstGeom prst="rect">
            <a:avLst/>
          </a:prstGeom>
          <a:noFill/>
        </p:spPr>
        <p:txBody>
          <a:bodyPr vert="horz" wrap="square" lIns="91440" tIns="45720" rIns="91440" bIns="45720" numCol="1" anchor="t" anchorCtr="0" compatLnSpc="1"/>
          <a:p>
            <a:endParaRPr lang="en-IN"/>
          </a:p>
        </p:txBody>
      </p:sp>
      <p:sp>
        <p:nvSpPr>
          <p:cNvPr id="1048608" name="AutoShape 4"/>
          <p:cNvSpPr>
            <a:spLocks noChangeAspect="1" noChangeArrowheads="1"/>
          </p:cNvSpPr>
          <p:nvPr/>
        </p:nvSpPr>
        <p:spPr bwMode="auto">
          <a:xfrm>
            <a:off x="6096000" y="3429000"/>
            <a:ext cx="304800" cy="304800"/>
          </a:xfrm>
          <a:prstGeom prst="rect">
            <a:avLst/>
          </a:prstGeom>
          <a:noFill/>
        </p:spPr>
        <p:txBody>
          <a:bodyPr vert="horz" wrap="square" lIns="91440" tIns="45720" rIns="91440" bIns="45720" numCol="1" anchor="t" anchorCtr="0" compatLnSpc="1"/>
          <a:p>
            <a:endParaRPr lang="en-IN"/>
          </a:p>
        </p:txBody>
      </p:sp>
      <p:pic>
        <p:nvPicPr>
          <p:cNvPr id="2097152" name="Picture 4"/>
          <p:cNvPicPr>
            <a:picLocks noChangeAspect="1"/>
          </p:cNvPicPr>
          <p:nvPr/>
        </p:nvPicPr>
        <p:blipFill>
          <a:blip r:embed="rId1"/>
          <a:stretch>
            <a:fillRect/>
          </a:stretch>
        </p:blipFill>
        <p:spPr>
          <a:xfrm>
            <a:off x="3181350" y="1286634"/>
            <a:ext cx="5829300" cy="50570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3.1.REQUIREMENT SPECIFICATION</a:t>
            </a:r>
            <a:endParaRPr lang="en-US"/>
          </a:p>
        </p:txBody>
      </p:sp>
      <p:sp>
        <p:nvSpPr>
          <p:cNvPr id="4" name="Text Box 3"/>
          <p:cNvSpPr txBox="1"/>
          <p:nvPr/>
        </p:nvSpPr>
        <p:spPr>
          <a:xfrm>
            <a:off x="720090" y="2332990"/>
            <a:ext cx="10242550" cy="3692525"/>
          </a:xfrm>
          <a:prstGeom prst="rect">
            <a:avLst/>
          </a:prstGeom>
          <a:noFill/>
        </p:spPr>
        <p:txBody>
          <a:bodyPr wrap="square" rtlCol="0">
            <a:spAutoFit/>
          </a:bodyPr>
          <a:p>
            <a:pPr algn="l"/>
            <a:r>
              <a:rPr lang="en-US" b="1"/>
              <a:t>REQUIREMENT SPECIFICATION</a:t>
            </a:r>
            <a:endParaRPr lang="en-US" b="1"/>
          </a:p>
          <a:p>
            <a:pPr algn="l"/>
            <a:endParaRPr lang="en-US"/>
          </a:p>
          <a:p>
            <a:pPr marL="285750" indent="-285750" algn="l">
              <a:buFont typeface="Arial" panose="020B0604020202020204" pitchFamily="34" charset="0"/>
              <a:buChar char="•"/>
            </a:pPr>
            <a:r>
              <a:rPr lang="en-US"/>
              <a:t>FUNTIONAL REQUIREMENTS</a:t>
            </a:r>
            <a:endParaRPr lang="en-US"/>
          </a:p>
          <a:p>
            <a:pPr algn="l"/>
            <a:r>
              <a:rPr lang="en-US"/>
              <a:t> </a:t>
            </a:r>
            <a:endParaRPr lang="en-US"/>
          </a:p>
          <a:p>
            <a:pPr algn="l"/>
            <a:r>
              <a:rPr lang="en-US"/>
              <a:t>ENHANCER DATA OF THE GENOME SIGNAL</a:t>
            </a:r>
            <a:endParaRPr lang="en-US"/>
          </a:p>
          <a:p>
            <a:pPr algn="l"/>
            <a:r>
              <a:rPr lang="en-US"/>
              <a:t>USER - BIO INFORMATION ANALYST</a:t>
            </a:r>
            <a:endParaRPr lang="en-US"/>
          </a:p>
          <a:p>
            <a:pPr algn="l"/>
            <a:endParaRPr lang="en-US"/>
          </a:p>
          <a:p>
            <a:pPr marL="285750" indent="-285750" algn="l">
              <a:buFont typeface="Arial" panose="020B0604020202020204" pitchFamily="34" charset="0"/>
              <a:buChar char="•"/>
            </a:pPr>
            <a:r>
              <a:rPr lang="en-US"/>
              <a:t>NON FUNCTIONAL REQUIREMENTS</a:t>
            </a:r>
            <a:endParaRPr lang="en-US"/>
          </a:p>
          <a:p>
            <a:pPr algn="l"/>
            <a:endParaRPr lang="en-US"/>
          </a:p>
          <a:p>
            <a:pPr algn="l"/>
            <a:r>
              <a:rPr lang="en-US"/>
              <a:t>A SYSTEM TO RUN ANN OF PYTHON</a:t>
            </a:r>
            <a:endParaRPr lang="en-US"/>
          </a:p>
          <a:p>
            <a:pPr algn="l"/>
            <a:r>
              <a:rPr lang="en-US"/>
              <a:t>DATASET OF ACGT ENHANCER SEQUENCES</a:t>
            </a:r>
            <a:endParaRPr lang="en-US"/>
          </a:p>
          <a:p>
            <a:pPr algn="l"/>
            <a:r>
              <a:rPr lang="en-US"/>
              <a:t>PIP LIBRARIES OF KERAS,TENSORFLOW,NUMPY, SKLEARN,SGBOOST.</a:t>
            </a:r>
            <a:endParaRPr lang="en-US"/>
          </a:p>
          <a:p>
            <a:pPr algn="l"/>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4" name="Title 1"/>
          <p:cNvSpPr>
            <a:spLocks noGrp="1"/>
          </p:cNvSpPr>
          <p:nvPr>
            <p:ph type="title"/>
          </p:nvPr>
        </p:nvSpPr>
        <p:spPr/>
        <p:txBody>
          <a:bodyPr/>
          <a:p>
            <a:r>
              <a:rPr lang="en-US"/>
              <a:t>FLOW CHART </a:t>
            </a:r>
            <a:endParaRPr lang="en-IN"/>
          </a:p>
        </p:txBody>
      </p:sp>
      <p:sp>
        <p:nvSpPr>
          <p:cNvPr id="1048615" name="AutoShape 2"/>
          <p:cNvSpPr>
            <a:spLocks noChangeAspect="1" noChangeArrowheads="1"/>
          </p:cNvSpPr>
          <p:nvPr/>
        </p:nvSpPr>
        <p:spPr bwMode="auto">
          <a:xfrm>
            <a:off x="5943600" y="3276600"/>
            <a:ext cx="304800" cy="304800"/>
          </a:xfrm>
          <a:prstGeom prst="rect">
            <a:avLst/>
          </a:prstGeom>
          <a:noFill/>
        </p:spPr>
        <p:txBody>
          <a:bodyPr vert="horz" wrap="square" lIns="91440" tIns="45720" rIns="91440" bIns="45720" numCol="1" anchor="t" anchorCtr="0" compatLnSpc="1"/>
          <a:p>
            <a:endParaRPr lang="en-IN"/>
          </a:p>
        </p:txBody>
      </p:sp>
      <p:pic>
        <p:nvPicPr>
          <p:cNvPr id="2097153" name="Picture 8"/>
          <p:cNvPicPr>
            <a:picLocks noChangeAspect="1"/>
          </p:cNvPicPr>
          <p:nvPr/>
        </p:nvPicPr>
        <p:blipFill>
          <a:blip r:embed="rId1"/>
          <a:stretch>
            <a:fillRect/>
          </a:stretch>
        </p:blipFill>
        <p:spPr>
          <a:xfrm>
            <a:off x="575900" y="2227378"/>
            <a:ext cx="10794775" cy="4175490"/>
          </a:xfrm>
          <a:prstGeom prst="rect">
            <a:avLst/>
          </a:prstGeom>
        </p:spPr>
      </p:pic>
      <p:sp>
        <p:nvSpPr>
          <p:cNvPr id="2" name="Rectangles 2"/>
          <p:cNvSpPr/>
          <p:nvPr/>
        </p:nvSpPr>
        <p:spPr>
          <a:xfrm>
            <a:off x="2065655" y="3581400"/>
            <a:ext cx="1022350" cy="354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700" kern="100">
                <a:latin typeface="Calibri" panose="020F0502020204030204"/>
                <a:ea typeface="Calibri" panose="020F0502020204030204"/>
                <a:cs typeface="Times New Roman" panose="02020603050405020304"/>
                <a:sym typeface="Times New Roman" panose="02020603050405020304"/>
              </a:rPr>
              <a:t>enchancers</a:t>
            </a:r>
            <a:endParaRPr lang="en-US" altLang="zh-CN" sz="1100" kern="100">
              <a:latin typeface="Calibri" panose="020F0502020204030204"/>
              <a:ea typeface="Calibri" panose="020F0502020204030204"/>
              <a:cs typeface="Times New Roman" panose="02020603050405020304"/>
              <a:sym typeface="Times New Roman" panose="02020603050405020304"/>
            </a:endParaRPr>
          </a:p>
        </p:txBody>
      </p:sp>
      <p:sp>
        <p:nvSpPr>
          <p:cNvPr id="3" name="Rectangles 3"/>
          <p:cNvSpPr/>
          <p:nvPr/>
        </p:nvSpPr>
        <p:spPr>
          <a:xfrm>
            <a:off x="1995805" y="4895215"/>
            <a:ext cx="1092200" cy="354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700" kern="100">
                <a:latin typeface="Calibri" panose="020F0502020204030204"/>
                <a:ea typeface="Calibri" panose="020F0502020204030204"/>
                <a:cs typeface="Times New Roman" panose="02020603050405020304"/>
                <a:sym typeface="Times New Roman" panose="02020603050405020304"/>
              </a:rPr>
              <a:t>Non</a:t>
            </a:r>
            <a:endParaRPr lang="en-US" altLang="zh-CN" sz="700" kern="100">
              <a:latin typeface="Calibri" panose="020F0502020204030204"/>
              <a:ea typeface="Calibri" panose="020F0502020204030204"/>
              <a:cs typeface="Times New Roman" panose="02020603050405020304"/>
              <a:sym typeface="Times New Roman" panose="02020603050405020304"/>
            </a:endParaRPr>
          </a:p>
          <a:p>
            <a:pPr algn="ctr"/>
            <a:r>
              <a:rPr lang="en-US" altLang="zh-CN" sz="700" kern="100">
                <a:latin typeface="Calibri" panose="020F0502020204030204"/>
                <a:ea typeface="Calibri" panose="020F0502020204030204"/>
                <a:cs typeface="Times New Roman" panose="02020603050405020304"/>
                <a:sym typeface="Times New Roman" panose="02020603050405020304"/>
              </a:rPr>
              <a:t>enchancers</a:t>
            </a:r>
            <a:endParaRPr lang="en-US" altLang="zh-CN" sz="1100" kern="100">
              <a:latin typeface="Calibri" panose="020F0502020204030204"/>
              <a:ea typeface="Calibri" panose="020F05020202040302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UML DIAGRAM</a:t>
            </a:r>
            <a:endParaRPr lang="en-US"/>
          </a:p>
        </p:txBody>
      </p:sp>
      <p:pic>
        <p:nvPicPr>
          <p:cNvPr id="25" name="Picture 25" descr="WhatsApp Image 2022-05-28 at 6.01.41 PM"/>
          <p:cNvPicPr>
            <a:picLocks noChangeAspect="1"/>
          </p:cNvPicPr>
          <p:nvPr>
            <p:ph idx="1"/>
          </p:nvPr>
        </p:nvPicPr>
        <p:blipFill>
          <a:blip r:embed="rId1"/>
          <a:srcRect l="7234" r="2026"/>
          <a:stretch>
            <a:fillRect/>
          </a:stretch>
        </p:blipFill>
        <p:spPr>
          <a:xfrm>
            <a:off x="1481455" y="2464435"/>
            <a:ext cx="9229090" cy="3677920"/>
          </a:xfrm>
          <a:prstGeom prst="rect">
            <a:avLst/>
          </a:prstGeom>
          <a:ln w="57150">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6" name="Title 1"/>
          <p:cNvSpPr>
            <a:spLocks noGrp="1"/>
          </p:cNvSpPr>
          <p:nvPr>
            <p:ph type="title"/>
          </p:nvPr>
        </p:nvSpPr>
        <p:spPr/>
        <p:txBody>
          <a:bodyPr/>
          <a:p>
            <a:r>
              <a:rPr lang="en-US"/>
              <a:t>description</a:t>
            </a:r>
            <a:endParaRPr lang="en-IN"/>
          </a:p>
        </p:txBody>
      </p:sp>
      <p:sp>
        <p:nvSpPr>
          <p:cNvPr id="1048617" name="Content Placeholder 2"/>
          <p:cNvSpPr>
            <a:spLocks noGrp="1"/>
          </p:cNvSpPr>
          <p:nvPr>
            <p:ph idx="1"/>
          </p:nvPr>
        </p:nvSpPr>
        <p:spPr/>
        <p:txBody>
          <a:bodyPr>
            <a:normAutofit lnSpcReduction="10000"/>
          </a:bodyPr>
          <a:p>
            <a:r>
              <a:rPr lang="en-US" sz="2400" dirty="0"/>
              <a:t>Our proposed system is genome signal predictor using machine learning techniques. In our model we aim to predict the given gene expression is enhancer or not.</a:t>
            </a:r>
            <a:endParaRPr lang="en-US" sz="2400" dirty="0"/>
          </a:p>
          <a:p>
            <a:r>
              <a:rPr lang="en-US" sz="2400" dirty="0"/>
              <a:t>It comes under binary classification type of machine learning model because, we are predicting whether the given gene expression is enhancer or not.</a:t>
            </a:r>
            <a:endParaRPr lang="en-US" sz="2400" dirty="0"/>
          </a:p>
          <a:p>
            <a:r>
              <a:rPr lang="en-US" sz="2400" dirty="0"/>
              <a:t>For this, we use different machine learning algorithms like ANN(Artificial neural networks),SVM(Support vector machine),decision trees,Random forest classifier to find the best accuracy.</a:t>
            </a:r>
            <a:endParaRPr lang="en-US" sz="2400" dirty="0"/>
          </a:p>
          <a:p>
            <a:endParaRPr lang="en-IN" dirty="0"/>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5894</Words>
  <Application>WPS Presentation</Application>
  <PresentationFormat/>
  <Paragraphs>109</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Wingdings 2</vt:lpstr>
      <vt:lpstr>Times New Roman</vt:lpstr>
      <vt:lpstr>Calibri</vt:lpstr>
      <vt:lpstr>Times New Roman</vt:lpstr>
      <vt:lpstr>Source Sans Pro</vt:lpstr>
      <vt:lpstr>Gill Sans MT</vt:lpstr>
      <vt:lpstr>Microsoft YaHei</vt:lpstr>
      <vt:lpstr>Arial Unicode MS</vt:lpstr>
      <vt:lpstr>Dividend</vt:lpstr>
      <vt:lpstr>Genome signal prediction using  various machine learning algorithms</vt:lpstr>
      <vt:lpstr>Problem statement</vt:lpstr>
      <vt:lpstr>motivation</vt:lpstr>
      <vt:lpstr>introduction</vt:lpstr>
      <vt:lpstr>PowerPoint 演示文稿</vt:lpstr>
      <vt:lpstr>3.1.REQUIREMENT SPECIFICATION</vt:lpstr>
      <vt:lpstr>FLOW CHART </vt:lpstr>
      <vt:lpstr>UML DIAGRAM</vt:lpstr>
      <vt:lpstr>description</vt:lpstr>
      <vt:lpstr>DATASET</vt:lpstr>
      <vt:lpstr>Feature extraction techniques</vt:lpstr>
      <vt:lpstr>PowerPoint 演示文稿</vt:lpstr>
      <vt:lpstr>TEST CASES</vt:lpstr>
      <vt:lpstr>OVERVIEW TECHNOLOGY</vt:lpstr>
      <vt:lpstr>RESULTS</vt:lpstr>
      <vt:lpstr>RESULTS</vt:lpstr>
      <vt:lpstr>conclusion</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Genome signal prediction using  various machine learning algorithms</dc:title>
  <dc:creator>19K41A0577 .</dc:creator>
  <cp:lastModifiedBy>sindhu</cp:lastModifiedBy>
  <cp:revision>7</cp:revision>
  <dcterms:created xsi:type="dcterms:W3CDTF">2022-05-29T17:14:00Z</dcterms:created>
  <dcterms:modified xsi:type="dcterms:W3CDTF">2022-08-10T10:21:22Z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5AC74E41DB124CC39E32BF7CD35F6593</vt:lpwstr>
  </property>
  <property fmtid="{D5CDD505-2E9C-101B-9397-08002B2CF9AE}" pid="3" name="KSOProductBuildVer">
    <vt:lpwstr>1033-11.2.0.11254</vt:lpwstr>
  </property>
</Properties>
</file>