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FFE0FCD-8CA1-4F82-84C2-6C27E3C9FDA9}" type="datetimeFigureOut">
              <a:rPr lang="en-US" smtClean="0"/>
              <a:pPr/>
              <a:t>9/24/2022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1CBBE78-8A82-45AD-8A74-5C72ACA1C3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E0FCD-8CA1-4F82-84C2-6C27E3C9FDA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FFE0FCD-8CA1-4F82-84C2-6C27E3C9FDA9}" type="datetimeFigureOut">
              <a:rPr lang="en-US" smtClean="0"/>
              <a:pPr/>
              <a:t>9/24/2022</a:t>
            </a:fld>
            <a:endParaRPr lang="en-US"/>
          </a:p>
        </p:txBody>
      </p:sp>
      <p:sp>
        <p:nvSpPr>
          <p:cNvPr id="27" name="Slide Number Placeholder 26"/>
          <p:cNvSpPr>
            <a:spLocks noGrp="1"/>
          </p:cNvSpPr>
          <p:nvPr>
            <p:ph type="sldNum" sz="quarter" idx="11"/>
          </p:nvPr>
        </p:nvSpPr>
        <p:spPr/>
        <p:txBody>
          <a:bodyPr rtlCol="0"/>
          <a:lstStyle/>
          <a:p>
            <a:fld id="{41CBBE78-8A82-45AD-8A74-5C72ACA1C3E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FFE0FCD-8CA1-4F82-84C2-6C27E3C9FDA9}" type="datetimeFigureOut">
              <a:rPr lang="en-US" smtClean="0"/>
              <a:pPr/>
              <a:t>9/24/2022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1CBBE78-8A82-45AD-8A74-5C72ACA1C3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E0FCD-8CA1-4F82-84C2-6C27E3C9FDA9}"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E0FCD-8CA1-4F82-84C2-6C27E3C9FDA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BE78-8A82-45AD-8A74-5C72ACA1C3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FFE0FCD-8CA1-4F82-84C2-6C27E3C9FDA9}" type="datetimeFigureOut">
              <a:rPr lang="en-US" smtClean="0"/>
              <a:pPr/>
              <a:t>9/24/2022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1CBBE78-8A82-45AD-8A74-5C72ACA1C3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republic.com/javascript-tutorial/javascript-arrays.ph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republic.com/javascript-tutorial/javascript-loops.ph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1.jpg"/>
          <p:cNvPicPr>
            <a:picLocks noChangeAspect="1"/>
          </p:cNvPicPr>
          <p:nvPr/>
        </p:nvPicPr>
        <p:blipFill>
          <a:blip r:embed="rId2" cstate="print"/>
          <a:stretch>
            <a:fillRect/>
          </a:stretch>
        </p:blipFill>
        <p:spPr>
          <a:xfrm>
            <a:off x="251520" y="5805264"/>
            <a:ext cx="2618561" cy="836712"/>
          </a:xfrm>
          <a:prstGeom prst="rect">
            <a:avLst/>
          </a:prstGeom>
        </p:spPr>
      </p:pic>
      <p:sp>
        <p:nvSpPr>
          <p:cNvPr id="5" name="TextBox 4"/>
          <p:cNvSpPr txBox="1"/>
          <p:nvPr/>
        </p:nvSpPr>
        <p:spPr>
          <a:xfrm>
            <a:off x="4644008" y="5229200"/>
            <a:ext cx="4320480" cy="1200329"/>
          </a:xfrm>
          <a:prstGeom prst="rect">
            <a:avLst/>
          </a:prstGeom>
          <a:noFill/>
        </p:spPr>
        <p:txBody>
          <a:bodyPr wrap="square" rtlCol="0">
            <a:spAutoFit/>
          </a:bodyPr>
          <a:lstStyle/>
          <a:p>
            <a:pPr algn="r"/>
            <a:r>
              <a:rPr lang="en-US" dirty="0" err="1" smtClean="0"/>
              <a:t>Chitradevi</a:t>
            </a:r>
            <a:r>
              <a:rPr lang="en-US" dirty="0" smtClean="0"/>
              <a:t> M</a:t>
            </a:r>
          </a:p>
          <a:p>
            <a:pPr algn="r"/>
            <a:r>
              <a:rPr lang="en-US" dirty="0" smtClean="0"/>
              <a:t>Technical Trainer</a:t>
            </a:r>
          </a:p>
          <a:p>
            <a:pPr algn="r"/>
            <a:r>
              <a:rPr lang="en-US" dirty="0" err="1" smtClean="0"/>
              <a:t>KGiSL</a:t>
            </a:r>
            <a:r>
              <a:rPr lang="en-US" dirty="0" smtClean="0"/>
              <a:t> Micro College</a:t>
            </a:r>
          </a:p>
          <a:p>
            <a:pPr algn="r"/>
            <a:r>
              <a:rPr lang="en-US" dirty="0" err="1" smtClean="0"/>
              <a:t>KGiSL</a:t>
            </a:r>
            <a:r>
              <a:rPr lang="en-US" dirty="0" smtClean="0"/>
              <a:t> Campus, Coimbatore – </a:t>
            </a:r>
            <a:r>
              <a:rPr lang="en-US" dirty="0" smtClean="0">
                <a:latin typeface="Times New Roman" pitchFamily="18" charset="0"/>
                <a:cs typeface="Times New Roman" pitchFamily="18" charset="0"/>
              </a:rPr>
              <a:t>641 035</a:t>
            </a:r>
            <a:r>
              <a:rPr lang="en-US" dirty="0" smtClean="0"/>
              <a:t>.  </a:t>
            </a:r>
          </a:p>
        </p:txBody>
      </p:sp>
      <p:sp>
        <p:nvSpPr>
          <p:cNvPr id="6" name="TextBox 5"/>
          <p:cNvSpPr txBox="1"/>
          <p:nvPr/>
        </p:nvSpPr>
        <p:spPr>
          <a:xfrm>
            <a:off x="755576" y="1052736"/>
            <a:ext cx="7272808" cy="830997"/>
          </a:xfrm>
          <a:prstGeom prst="rect">
            <a:avLst/>
          </a:prstGeom>
          <a:noFill/>
        </p:spPr>
        <p:txBody>
          <a:bodyPr wrap="square" rtlCol="0">
            <a:spAutoFit/>
          </a:bodyPr>
          <a:lstStyle/>
          <a:p>
            <a:pPr algn="ctr"/>
            <a:r>
              <a:rPr lang="en-US" sz="2400" b="1" dirty="0" smtClean="0">
                <a:solidFill>
                  <a:schemeClr val="bg1"/>
                </a:solidFill>
                <a:latin typeface="Times New Roman" pitchFamily="18" charset="0"/>
                <a:cs typeface="Times New Roman" pitchFamily="18" charset="0"/>
              </a:rPr>
              <a:t>JavaScript – </a:t>
            </a:r>
            <a:r>
              <a:rPr lang="en-US" sz="2400" b="1" dirty="0" smtClean="0">
                <a:solidFill>
                  <a:schemeClr val="bg1"/>
                </a:solidFill>
                <a:latin typeface="Times New Roman" pitchFamily="18" charset="0"/>
                <a:cs typeface="Times New Roman" pitchFamily="18" charset="0"/>
              </a:rPr>
              <a:t>Array</a:t>
            </a:r>
            <a:endParaRPr lang="en-US" sz="2400" b="1" dirty="0" smtClean="0">
              <a:solidFill>
                <a:schemeClr val="bg1"/>
              </a:solidFill>
              <a:latin typeface="Times New Roman" pitchFamily="18" charset="0"/>
              <a:cs typeface="Times New Roman" pitchFamily="18" charset="0"/>
            </a:endParaRPr>
          </a:p>
          <a:p>
            <a:pPr algn="ct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51520" y="894494"/>
            <a:ext cx="8640960" cy="3431709"/>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Adding or Removing Elements at Any </a:t>
            </a:r>
            <a:r>
              <a:rPr lang="en-US" sz="2000" b="1" dirty="0" smtClean="0">
                <a:latin typeface="Times New Roman" pitchFamily="18" charset="0"/>
                <a:cs typeface="Times New Roman" pitchFamily="18" charset="0"/>
              </a:rPr>
              <a:t>Position</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splice() method is a very versatile array method that allows you to add or remove elements from any index, using the syntax </a:t>
            </a:r>
            <a:r>
              <a:rPr lang="en-US" sz="2000" dirty="0" err="1" smtClean="0">
                <a:latin typeface="Times New Roman" pitchFamily="18" charset="0"/>
                <a:cs typeface="Times New Roman" pitchFamily="18" charset="0"/>
              </a:rPr>
              <a:t>arr.splice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startIndex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deleteCount</a:t>
            </a:r>
            <a:r>
              <a:rPr lang="en-US" sz="2000" dirty="0" smtClean="0">
                <a:latin typeface="Times New Roman" pitchFamily="18" charset="0"/>
                <a:cs typeface="Times New Roman" pitchFamily="18" charset="0"/>
              </a:rPr>
              <a:t>, elem1, ..., </a:t>
            </a:r>
            <a:r>
              <a:rPr lang="en-US" sz="2000" dirty="0" err="1" smtClean="0">
                <a:latin typeface="Times New Roman" pitchFamily="18" charset="0"/>
                <a:cs typeface="Times New Roman" pitchFamily="18" charset="0"/>
              </a:rPr>
              <a:t>elemN</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This method takes three parameters: the first parameter is the index at which to start splicing the array, it is required; the second parameter is the number of elements to remove (use 0 if you don't want to remove any elements), it is optional; and the third parameter is a set of replacement elements, it is also optional. </a:t>
            </a:r>
            <a:r>
              <a:rPr lang="en-US" sz="2000" dirty="0" smtClean="0">
                <a:latin typeface="Times New Roman" pitchFamily="18" charset="0"/>
                <a:cs typeface="Times New Roman" pitchFamily="18" charset="0"/>
              </a:rPr>
              <a:t>The following example shows how it works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620688"/>
            <a:ext cx="8712968" cy="6247864"/>
          </a:xfrm>
          <a:prstGeom prst="rect">
            <a:avLst/>
          </a:prstGeom>
        </p:spPr>
        <p:txBody>
          <a:bodyPr wrap="square">
            <a:spAutoFit/>
          </a:bodyPr>
          <a:lstStyle/>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colors = ["Red", "Green", "Blue"];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removed = </a:t>
            </a:r>
            <a:r>
              <a:rPr lang="en-US" sz="2000" dirty="0" err="1" smtClean="0">
                <a:latin typeface="Times New Roman" pitchFamily="18" charset="0"/>
                <a:cs typeface="Times New Roman" pitchFamily="18" charset="0"/>
              </a:rPr>
              <a:t>colors.splice</a:t>
            </a:r>
            <a:r>
              <a:rPr lang="en-US" sz="2000" dirty="0" smtClean="0">
                <a:latin typeface="Times New Roman" pitchFamily="18" charset="0"/>
                <a:cs typeface="Times New Roman" pitchFamily="18" charset="0"/>
              </a:rPr>
              <a:t>(0,1); // Remove the first element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a:t>
            </a:r>
            <a:r>
              <a:rPr lang="en-US" sz="2000" dirty="0" err="1" smtClean="0">
                <a:latin typeface="Times New Roman" pitchFamily="18" charset="0"/>
                <a:cs typeface="Times New Roman" pitchFamily="18" charset="0"/>
              </a:rPr>
              <a:t>Green,Blue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(removed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Red (one item array)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removed.length</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1</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removed = </a:t>
            </a:r>
            <a:r>
              <a:rPr lang="en-US" sz="2000" dirty="0" err="1" smtClean="0">
                <a:latin typeface="Times New Roman" pitchFamily="18" charset="0"/>
                <a:cs typeface="Times New Roman" pitchFamily="18" charset="0"/>
              </a:rPr>
              <a:t>colors.splice</a:t>
            </a:r>
            <a:r>
              <a:rPr lang="en-US" sz="2000" dirty="0" smtClean="0">
                <a:latin typeface="Times New Roman" pitchFamily="18" charset="0"/>
                <a:cs typeface="Times New Roman" pitchFamily="18" charset="0"/>
              </a:rPr>
              <a:t>(1, 0, "Pink", "Yellow"); // Insert two items at position one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a:t>
            </a:r>
            <a:r>
              <a:rPr lang="en-US" sz="2000" dirty="0" err="1" smtClean="0">
                <a:latin typeface="Times New Roman" pitchFamily="18" charset="0"/>
                <a:cs typeface="Times New Roman" pitchFamily="18" charset="0"/>
              </a:rPr>
              <a:t>Green,Pink,Yellow,Blue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(removed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Empty array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removed.length</a:t>
            </a:r>
            <a:r>
              <a:rPr lang="en-US" sz="2000" dirty="0" smtClean="0">
                <a:latin typeface="Times New Roman" pitchFamily="18" charset="0"/>
                <a:cs typeface="Times New Roman" pitchFamily="18" charset="0"/>
              </a:rPr>
              <a: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0</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removed = </a:t>
            </a:r>
            <a:r>
              <a:rPr lang="en-US" sz="2000" dirty="0" err="1" smtClean="0">
                <a:latin typeface="Times New Roman" pitchFamily="18" charset="0"/>
                <a:cs typeface="Times New Roman" pitchFamily="18" charset="0"/>
              </a:rPr>
              <a:t>colors.splice</a:t>
            </a:r>
            <a:r>
              <a:rPr lang="en-US" sz="2000" dirty="0" smtClean="0">
                <a:latin typeface="Times New Roman" pitchFamily="18" charset="0"/>
                <a:cs typeface="Times New Roman" pitchFamily="18" charset="0"/>
              </a:rPr>
              <a:t>(1, 1, "Purple", "</a:t>
            </a:r>
            <a:r>
              <a:rPr lang="en-US" sz="2000" dirty="0" err="1" smtClean="0">
                <a:latin typeface="Times New Roman" pitchFamily="18" charset="0"/>
                <a:cs typeface="Times New Roman" pitchFamily="18" charset="0"/>
              </a:rPr>
              <a:t>Voilet</a:t>
            </a:r>
            <a:r>
              <a:rPr lang="en-US" sz="2000" dirty="0" smtClean="0">
                <a:latin typeface="Times New Roman" pitchFamily="18" charset="0"/>
                <a:cs typeface="Times New Roman" pitchFamily="18" charset="0"/>
              </a:rPr>
              <a:t>"); // Insert two values, remove one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//Prints: </a:t>
            </a:r>
            <a:r>
              <a:rPr lang="en-US" sz="2000" dirty="0" err="1" smtClean="0">
                <a:latin typeface="Times New Roman" pitchFamily="18" charset="0"/>
                <a:cs typeface="Times New Roman" pitchFamily="18" charset="0"/>
              </a:rPr>
              <a:t>Green,Purple,Voilet,Yellow,Blue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(removed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Pink (one item array)</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removed.length</a:t>
            </a:r>
            <a:r>
              <a:rPr lang="en-US" sz="2000" dirty="0" smtClean="0">
                <a:latin typeface="Times New Roman" pitchFamily="18" charset="0"/>
                <a:cs typeface="Times New Roman" pitchFamily="18" charset="0"/>
              </a:rPr>
              <a:t>); // Prints: 1</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rot="10800000" flipV="1">
            <a:off x="539552" y="1628800"/>
            <a:ext cx="7992888" cy="14773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t>The splice() method returns an array of the deleted elements, or an empty array if no elements were deleted, as you can see in the above example. If the second argument is omitted, all elements from the start to the end of the array are removed. Unlike slice() and </a:t>
            </a:r>
            <a:r>
              <a:rPr lang="en-US" dirty="0" err="1" smtClean="0">
                <a:hlinkClick r:id="rId2"/>
              </a:rPr>
              <a:t>concat</a:t>
            </a:r>
            <a:r>
              <a:rPr lang="en-US" dirty="0" smtClean="0">
                <a:hlinkClick r:id="rId2"/>
              </a:rPr>
              <a:t>()</a:t>
            </a:r>
            <a:r>
              <a:rPr lang="en-US" dirty="0" smtClean="0"/>
              <a:t> methods, the splice() method modifies the array on which it is called 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44016" y="482189"/>
            <a:ext cx="8676456"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Creating a String from an </a:t>
            </a:r>
            <a:r>
              <a:rPr lang="en-US" b="1" dirty="0" smtClean="0">
                <a:latin typeface="Times New Roman" pitchFamily="18" charset="0"/>
                <a:cs typeface="Times New Roman" pitchFamily="18" charset="0"/>
              </a:rPr>
              <a:t>Array</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There may be situations where you simply want to create a string by joining the elements of an array. To do this you can use the join() method. This method takes an optional parameter which is a separator string that is added in between each element. If you omit the separator, then JavaScript will use comma (,) by default. The following example shows how it works:</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colors = ["Red", "Green",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colors.join</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a:t>
            </a:r>
            <a:r>
              <a:rPr lang="en-US" dirty="0" err="1" smtClean="0">
                <a:latin typeface="Times New Roman" pitchFamily="18" charset="0"/>
                <a:cs typeface="Times New Roman" pitchFamily="18" charset="0"/>
              </a:rPr>
              <a:t>Red,Green,Blue</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colors.join</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a:t>
            </a:r>
            <a:r>
              <a:rPr lang="en-US" dirty="0" err="1" smtClean="0">
                <a:latin typeface="Times New Roman" pitchFamily="18" charset="0"/>
                <a:cs typeface="Times New Roman" pitchFamily="18" charset="0"/>
              </a:rPr>
              <a:t>RedGreenBlue</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colors.join</a:t>
            </a:r>
            <a:r>
              <a:rPr lang="en-US" dirty="0" smtClean="0">
                <a:latin typeface="Times New Roman" pitchFamily="18" charset="0"/>
                <a:cs typeface="Times New Roman" pitchFamily="18" charset="0"/>
              </a:rPr>
              <a: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Red-Green-Blue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colors.join</a:t>
            </a:r>
            <a:r>
              <a:rPr lang="en-US" dirty="0" smtClean="0">
                <a:latin typeface="Times New Roman" pitchFamily="18" charset="0"/>
                <a:cs typeface="Times New Roman" pitchFamily="18" charset="0"/>
              </a:rPr>
              <a:t>(", ")); // Prints: Red, Green,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You can also convert an array to a comma-separated string using the </a:t>
            </a:r>
            <a:r>
              <a:rPr lang="en-US" dirty="0" err="1" smtClean="0">
                <a:latin typeface="Times New Roman" pitchFamily="18" charset="0"/>
                <a:cs typeface="Times New Roman" pitchFamily="18" charset="0"/>
              </a:rPr>
              <a:t>toString</a:t>
            </a:r>
            <a:r>
              <a:rPr lang="en-US" dirty="0" smtClean="0">
                <a:latin typeface="Times New Roman" pitchFamily="18" charset="0"/>
                <a:cs typeface="Times New Roman" pitchFamily="18" charset="0"/>
              </a:rPr>
              <a:t>(). This method does not accept the separator parameter like join(). Here's an example:</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colors = ["Red", "Green",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colors.toString</a:t>
            </a:r>
            <a:r>
              <a:rPr lang="en-US" dirty="0" smtClean="0">
                <a:latin typeface="Times New Roman" pitchFamily="18" charset="0"/>
                <a:cs typeface="Times New Roman" pitchFamily="18" charset="0"/>
              </a:rPr>
              <a:t>()); // Prints: </a:t>
            </a:r>
            <a:r>
              <a:rPr lang="en-US" dirty="0" err="1" smtClean="0">
                <a:latin typeface="Times New Roman" pitchFamily="18" charset="0"/>
                <a:cs typeface="Times New Roman" pitchFamily="18" charset="0"/>
              </a:rPr>
              <a:t>Red,Green,Blue</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179512" y="739725"/>
            <a:ext cx="8604448"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Extracting a Portion of an Array</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If you want to extract out a portion of an array (i.e. </a:t>
            </a:r>
            <a:r>
              <a:rPr lang="en-US" dirty="0" err="1" smtClean="0">
                <a:latin typeface="Times New Roman" pitchFamily="18" charset="0"/>
                <a:cs typeface="Times New Roman" pitchFamily="18" charset="0"/>
              </a:rPr>
              <a:t>subarray</a:t>
            </a:r>
            <a:r>
              <a:rPr lang="en-US" dirty="0" smtClean="0">
                <a:latin typeface="Times New Roman" pitchFamily="18" charset="0"/>
                <a:cs typeface="Times New Roman" pitchFamily="18" charset="0"/>
              </a:rPr>
              <a:t>) but keep the original array intact you can use the slice() method. This method takes 2 parameters: start index (index at which to begin extraction), and an optional end index (index before which to end extraction), like </a:t>
            </a:r>
            <a:r>
              <a:rPr lang="en-US" dirty="0" err="1" smtClean="0">
                <a:latin typeface="Times New Roman" pitchFamily="18" charset="0"/>
                <a:cs typeface="Times New Roman" pitchFamily="18" charset="0"/>
              </a:rPr>
              <a:t>arr.slice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startIndex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endIndex</a:t>
            </a:r>
            <a:r>
              <a:rPr lang="en-US" dirty="0" smtClean="0">
                <a:latin typeface="Times New Roman" pitchFamily="18" charset="0"/>
                <a:cs typeface="Times New Roman" pitchFamily="18" charset="0"/>
              </a:rPr>
              <a:t>). Here's an example: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subarr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fruits.slice</a:t>
            </a:r>
            <a:r>
              <a:rPr lang="en-US" dirty="0" smtClean="0">
                <a:latin typeface="Times New Roman" pitchFamily="18" charset="0"/>
                <a:cs typeface="Times New Roman" pitchFamily="18" charset="0"/>
              </a:rPr>
              <a:t>(1, 3);</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subarr</a:t>
            </a:r>
            <a:r>
              <a:rPr lang="en-US" dirty="0" smtClean="0">
                <a:latin typeface="Times New Roman" pitchFamily="18" charset="0"/>
                <a:cs typeface="Times New Roman" pitchFamily="18" charset="0"/>
              </a:rPr>
              <a:t>); // Prints: </a:t>
            </a:r>
            <a:r>
              <a:rPr lang="en-US" dirty="0" err="1" smtClean="0">
                <a:latin typeface="Times New Roman" pitchFamily="18" charset="0"/>
                <a:cs typeface="Times New Roman" pitchFamily="18" charset="0"/>
              </a:rPr>
              <a:t>Banana,Mango</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endIndex</a:t>
            </a:r>
            <a:r>
              <a:rPr lang="en-US" dirty="0" smtClean="0">
                <a:latin typeface="Times New Roman" pitchFamily="18" charset="0"/>
                <a:cs typeface="Times New Roman" pitchFamily="18" charset="0"/>
              </a:rPr>
              <a:t> parameter is omitted, all elements to the end of the array are extracted. You can also specify negative indexes or offsets —in that case the slice() method extract the elements from the end of an array, rather then the </a:t>
            </a:r>
            <a:r>
              <a:rPr lang="en-US" dirty="0" err="1" smtClean="0">
                <a:latin typeface="Times New Roman" pitchFamily="18" charset="0"/>
                <a:cs typeface="Times New Roman" pitchFamily="18" charset="0"/>
              </a:rPr>
              <a:t>begining</a:t>
            </a:r>
            <a:r>
              <a:rPr lang="en-US" dirty="0" smtClean="0">
                <a:latin typeface="Times New Roman" pitchFamily="18" charset="0"/>
                <a:cs typeface="Times New Roman" pitchFamily="18" charset="0"/>
              </a:rPr>
              <a:t>. For example:</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fruits.slice</a:t>
            </a:r>
            <a:r>
              <a:rPr lang="en-US" dirty="0" smtClean="0">
                <a:latin typeface="Times New Roman" pitchFamily="18" charset="0"/>
                <a:cs typeface="Times New Roman" pitchFamily="18" charset="0"/>
              </a:rPr>
              <a:t>(2)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a:t>
            </a:r>
            <a:r>
              <a:rPr lang="en-US" dirty="0" err="1" smtClean="0">
                <a:latin typeface="Times New Roman" pitchFamily="18" charset="0"/>
                <a:cs typeface="Times New Roman" pitchFamily="18" charset="0"/>
              </a:rPr>
              <a:t>Mango,Orange,Papaya</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fruits.slice</a:t>
            </a:r>
            <a:r>
              <a:rPr lang="en-US" dirty="0" smtClean="0">
                <a:latin typeface="Times New Roman" pitchFamily="18" charset="0"/>
                <a:cs typeface="Times New Roman" pitchFamily="18" charset="0"/>
              </a:rPr>
              <a:t>(-2)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a:t>
            </a:r>
            <a:r>
              <a:rPr lang="en-US" dirty="0" err="1" smtClean="0">
                <a:latin typeface="Times New Roman" pitchFamily="18" charset="0"/>
                <a:cs typeface="Times New Roman" pitchFamily="18" charset="0"/>
              </a:rPr>
              <a:t>Orange,Papaya</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fruits.slice</a:t>
            </a:r>
            <a:r>
              <a:rPr lang="en-US" dirty="0" smtClean="0">
                <a:latin typeface="Times New Roman" pitchFamily="18" charset="0"/>
                <a:cs typeface="Times New Roman" pitchFamily="18" charset="0"/>
              </a:rPr>
              <a:t>(2, -1)); // Prints: </a:t>
            </a:r>
            <a:r>
              <a:rPr lang="en-US" dirty="0" err="1" smtClean="0">
                <a:latin typeface="Times New Roman" pitchFamily="18" charset="0"/>
                <a:cs typeface="Times New Roman" pitchFamily="18" charset="0"/>
              </a:rPr>
              <a:t>Mango,Orange</a:t>
            </a: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144016" y="895367"/>
            <a:ext cx="8892480" cy="4970591"/>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Merging Two or More </a:t>
            </a:r>
            <a:r>
              <a:rPr lang="en-US" sz="2000" b="1" dirty="0" smtClean="0">
                <a:latin typeface="Times New Roman" pitchFamily="18" charset="0"/>
                <a:cs typeface="Times New Roman" pitchFamily="18" charset="0"/>
              </a:rPr>
              <a:t>Arrays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concat</a:t>
            </a:r>
            <a:r>
              <a:rPr lang="en-US" sz="2000" dirty="0" smtClean="0">
                <a:latin typeface="Times New Roman" pitchFamily="18" charset="0"/>
                <a:cs typeface="Times New Roman" pitchFamily="18" charset="0"/>
              </a:rPr>
              <a:t>() method can be used to merge or combine two or more arrays. This method does not change the existing arrays, instead it returns a new array. 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pets = ["Cat", "Dog", "Parrot"];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wilds = ["Tiger", "Wolf", "Zebra"];</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 Creating new array by combining pets and wilds arrays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animals = </a:t>
            </a:r>
            <a:r>
              <a:rPr lang="en-US" sz="2000" dirty="0" err="1" smtClean="0">
                <a:latin typeface="Times New Roman" pitchFamily="18" charset="0"/>
                <a:cs typeface="Times New Roman" pitchFamily="18" charset="0"/>
              </a:rPr>
              <a:t>pets.concat</a:t>
            </a:r>
            <a:r>
              <a:rPr lang="en-US" sz="2000" dirty="0" smtClean="0">
                <a:latin typeface="Times New Roman" pitchFamily="18" charset="0"/>
                <a:cs typeface="Times New Roman" pitchFamily="18" charset="0"/>
              </a:rPr>
              <a:t>(wilds);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(animals); // Prints: </a:t>
            </a:r>
            <a:r>
              <a:rPr lang="en-US" sz="2000" dirty="0" err="1" smtClean="0">
                <a:latin typeface="Times New Roman" pitchFamily="18" charset="0"/>
                <a:cs typeface="Times New Roman" pitchFamily="18" charset="0"/>
              </a:rPr>
              <a:t>Cat,Dog,Parrot,Tiger,Wolf,Zebra</a:t>
            </a: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concat</a:t>
            </a:r>
            <a:r>
              <a:rPr lang="en-US" sz="2000" dirty="0" smtClean="0">
                <a:latin typeface="Times New Roman" pitchFamily="18" charset="0"/>
                <a:cs typeface="Times New Roman" pitchFamily="18" charset="0"/>
              </a:rPr>
              <a:t>() method can take any number of array arguments, so you can create an array from any number of other arrays, as shown in the following example: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59340"/>
            <a:ext cx="8280920" cy="3170099"/>
          </a:xfrm>
          <a:prstGeom prst="rect">
            <a:avLst/>
          </a:prstGeom>
        </p:spPr>
        <p:txBody>
          <a:bodyPr wrap="square">
            <a:spAutoFit/>
          </a:bodyPr>
          <a:lstStyle/>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pets = ["Cat", "Dog", "Parrot"];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wilds = ["Tiger", "Wolf", "Zebra"];</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bugs = ["Ant", "Bee"];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Creating new array by combining pets, wilds and bugs arrays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animals = </a:t>
            </a:r>
            <a:r>
              <a:rPr lang="en-US" sz="2000" dirty="0" err="1" smtClean="0">
                <a:latin typeface="Times New Roman" pitchFamily="18" charset="0"/>
                <a:cs typeface="Times New Roman" pitchFamily="18" charset="0"/>
              </a:rPr>
              <a:t>pets.concat</a:t>
            </a:r>
            <a:r>
              <a:rPr lang="en-US" sz="2000" dirty="0" smtClean="0">
                <a:latin typeface="Times New Roman" pitchFamily="18" charset="0"/>
                <a:cs typeface="Times New Roman" pitchFamily="18" charset="0"/>
              </a:rPr>
              <a:t>(wilds, bugs);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(animals); // Prints: </a:t>
            </a:r>
            <a:r>
              <a:rPr lang="en-US" sz="2000" dirty="0" err="1" smtClean="0">
                <a:latin typeface="Times New Roman" pitchFamily="18" charset="0"/>
                <a:cs typeface="Times New Roman" pitchFamily="18" charset="0"/>
              </a:rPr>
              <a:t>Cat,Dog,Parrot,Tiger,Wolf,Zebra,Ant,Bee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51520" y="941236"/>
            <a:ext cx="8316416" cy="4662815"/>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Searching Through an </a:t>
            </a:r>
            <a:r>
              <a:rPr lang="en-US" sz="2000" b="1" dirty="0" smtClean="0">
                <a:latin typeface="Times New Roman" pitchFamily="18" charset="0"/>
                <a:cs typeface="Times New Roman" pitchFamily="18" charset="0"/>
              </a:rPr>
              <a:t>Array</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If you want to search an array for a specific value, you can simply use the </a:t>
            </a:r>
            <a:r>
              <a:rPr lang="en-US" sz="2000" dirty="0" err="1" smtClean="0">
                <a:latin typeface="Times New Roman" pitchFamily="18" charset="0"/>
                <a:cs typeface="Times New Roman" pitchFamily="18" charset="0"/>
              </a:rPr>
              <a:t>indexOf</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lastIndexOf</a:t>
            </a:r>
            <a:r>
              <a:rPr lang="en-US" sz="2000" dirty="0" smtClean="0">
                <a:latin typeface="Times New Roman" pitchFamily="18" charset="0"/>
                <a:cs typeface="Times New Roman" pitchFamily="18" charset="0"/>
              </a:rPr>
              <a:t>(). If the value is found, both methods return an index representing the array element. If the value is not found, -1 is returned. The </a:t>
            </a:r>
            <a:r>
              <a:rPr lang="en-US" sz="2000" dirty="0" err="1" smtClean="0">
                <a:latin typeface="Times New Roman" pitchFamily="18" charset="0"/>
                <a:cs typeface="Times New Roman" pitchFamily="18" charset="0"/>
              </a:rPr>
              <a:t>indexOf</a:t>
            </a:r>
            <a:r>
              <a:rPr lang="en-US" sz="2000" dirty="0" smtClean="0">
                <a:latin typeface="Times New Roman" pitchFamily="18" charset="0"/>
                <a:cs typeface="Times New Roman" pitchFamily="18" charset="0"/>
              </a:rPr>
              <a:t>() method returns the first one found, whereas the </a:t>
            </a:r>
            <a:r>
              <a:rPr lang="en-US" sz="2000" dirty="0" err="1" smtClean="0">
                <a:latin typeface="Times New Roman" pitchFamily="18" charset="0"/>
                <a:cs typeface="Times New Roman" pitchFamily="18" charset="0"/>
              </a:rPr>
              <a:t>lastIndexOf</a:t>
            </a:r>
            <a:r>
              <a:rPr lang="en-US" sz="2000" dirty="0" smtClean="0">
                <a:latin typeface="Times New Roman" pitchFamily="18" charset="0"/>
                <a:cs typeface="Times New Roman" pitchFamily="18" charset="0"/>
              </a:rPr>
              <a:t>() returns the last one found</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fruits.indexOf</a:t>
            </a:r>
            <a:r>
              <a:rPr lang="en-US" sz="2000" dirty="0" smtClean="0">
                <a:latin typeface="Times New Roman" pitchFamily="18" charset="0"/>
                <a:cs typeface="Times New Roman" pitchFamily="18" charset="0"/>
              </a:rPr>
              <a:t>("Apple")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0</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fruits.indexOf</a:t>
            </a:r>
            <a:r>
              <a:rPr lang="en-US" sz="2000" dirty="0" smtClean="0">
                <a:latin typeface="Times New Roman" pitchFamily="18" charset="0"/>
                <a:cs typeface="Times New Roman" pitchFamily="18" charset="0"/>
              </a:rPr>
              <a:t>("Banana")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1</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fruits.indexOf</a:t>
            </a:r>
            <a:r>
              <a:rPr lang="en-US" sz="2000" dirty="0" smtClean="0">
                <a:latin typeface="Times New Roman" pitchFamily="18" charset="0"/>
                <a:cs typeface="Times New Roman" pitchFamily="18" charset="0"/>
              </a:rPr>
              <a:t>("Pineapple")); // Prints: -1</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51344"/>
            <a:ext cx="8136904" cy="4062651"/>
          </a:xfrm>
          <a:prstGeom prst="rect">
            <a:avLst/>
          </a:prstGeom>
        </p:spPr>
        <p:txBody>
          <a:bodyPr wrap="square">
            <a:spAutoFit/>
          </a:bodyPr>
          <a:lstStyle/>
          <a:p>
            <a:r>
              <a:rPr lang="en-US" sz="2000" dirty="0" smtClean="0">
                <a:latin typeface="Times New Roman" pitchFamily="18" charset="0"/>
                <a:cs typeface="Times New Roman" pitchFamily="18" charset="0"/>
              </a:rPr>
              <a:t>Both methods also accept an optional integer parameter </a:t>
            </a:r>
            <a:r>
              <a:rPr lang="en-US" sz="2000" i="1" dirty="0" smtClean="0">
                <a:latin typeface="Times New Roman" pitchFamily="18" charset="0"/>
                <a:cs typeface="Times New Roman" pitchFamily="18" charset="0"/>
              </a:rPr>
              <a:t>from index</a:t>
            </a:r>
            <a:r>
              <a:rPr lang="en-US" sz="2000" dirty="0" smtClean="0">
                <a:latin typeface="Times New Roman" pitchFamily="18" charset="0"/>
                <a:cs typeface="Times New Roman" pitchFamily="18" charset="0"/>
              </a:rPr>
              <a:t> which specifies the index within the array at which to start the search. Here's an example: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 [1, 0, 3, 1, false, 5, 1, 4, 7];</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Searching forwards, starting at from- index</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arr.indexOf</a:t>
            </a:r>
            <a:r>
              <a:rPr lang="en-US" sz="2000" dirty="0" smtClean="0">
                <a:latin typeface="Times New Roman" pitchFamily="18" charset="0"/>
                <a:cs typeface="Times New Roman" pitchFamily="18" charset="0"/>
              </a:rPr>
              <a:t>(1, 2)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3</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Searching backwards, starting at from index</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arr.lastIndexOf</a:t>
            </a:r>
            <a:r>
              <a:rPr lang="en-US" sz="2000" dirty="0" smtClean="0">
                <a:latin typeface="Times New Roman" pitchFamily="18" charset="0"/>
                <a:cs typeface="Times New Roman" pitchFamily="18" charset="0"/>
              </a:rPr>
              <a:t>(1, 2)); // Prints: 0</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79512" y="1284731"/>
            <a:ext cx="8712968" cy="40934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You can also use includes() method to find out whether an array includes a certain element or not. This method takes the same parameters as </a:t>
            </a:r>
            <a:r>
              <a:rPr lang="en-US" sz="2000" dirty="0" err="1" smtClean="0">
                <a:latin typeface="Times New Roman" pitchFamily="18" charset="0"/>
                <a:cs typeface="Times New Roman" pitchFamily="18" charset="0"/>
              </a:rPr>
              <a:t>indexOf</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lastIndexOf</a:t>
            </a:r>
            <a:r>
              <a:rPr lang="en-US" sz="2000" dirty="0" smtClean="0">
                <a:latin typeface="Times New Roman" pitchFamily="18" charset="0"/>
                <a:cs typeface="Times New Roman" pitchFamily="18" charset="0"/>
              </a:rPr>
              <a:t>() methods, but it returns true or false instead of index number. For example:</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 [1, 0, 3, 1, false, 5, 1, 4, 7];</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arr.includes</a:t>
            </a:r>
            <a:r>
              <a:rPr lang="en-US" sz="2000" dirty="0" smtClean="0">
                <a:latin typeface="Times New Roman" pitchFamily="18" charset="0"/>
                <a:cs typeface="Times New Roman" pitchFamily="18" charset="0"/>
              </a:rPr>
              <a:t>(1)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true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arr.includes</a:t>
            </a:r>
            <a:r>
              <a:rPr lang="en-US" sz="2000" dirty="0" smtClean="0">
                <a:latin typeface="Times New Roman" pitchFamily="18" charset="0"/>
                <a:cs typeface="Times New Roman" pitchFamily="18" charset="0"/>
              </a:rPr>
              <a:t>(6)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false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arr.includes</a:t>
            </a:r>
            <a:r>
              <a:rPr lang="en-US" sz="2000" dirty="0" smtClean="0">
                <a:latin typeface="Times New Roman" pitchFamily="18" charset="0"/>
                <a:cs typeface="Times New Roman" pitchFamily="18" charset="0"/>
              </a:rPr>
              <a:t>(1, 2)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true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arr.includes</a:t>
            </a:r>
            <a:r>
              <a:rPr lang="en-US" sz="2000" dirty="0" smtClean="0">
                <a:latin typeface="Times New Roman" pitchFamily="18" charset="0"/>
                <a:cs typeface="Times New Roman" pitchFamily="18" charset="0"/>
              </a:rPr>
              <a:t>(3, 4)); // Prints: false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48680"/>
            <a:ext cx="8712968" cy="6217087"/>
          </a:xfrm>
          <a:prstGeom prst="rect">
            <a:avLst/>
          </a:prstGeom>
        </p:spPr>
        <p:txBody>
          <a:bodyPr wrap="square">
            <a:spAutoFit/>
          </a:bodyPr>
          <a:lstStyle/>
          <a:p>
            <a:r>
              <a:rPr lang="en-US" sz="2000" b="1" dirty="0" smtClean="0">
                <a:latin typeface="Times New Roman" pitchFamily="18" charset="0"/>
                <a:cs typeface="Times New Roman" pitchFamily="18" charset="0"/>
              </a:rPr>
              <a:t>What is an </a:t>
            </a:r>
            <a:r>
              <a:rPr lang="en-US" sz="2000" b="1" dirty="0" smtClean="0">
                <a:latin typeface="Times New Roman" pitchFamily="18" charset="0"/>
                <a:cs typeface="Times New Roman" pitchFamily="18" charset="0"/>
              </a:rPr>
              <a:t>Array</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Arrays are complex variables that allow us to store more than one value or a group of values under a single variable name. JavaScript arrays can store any valid value, including strings, numbers, objects, functions, and even other arrays, thus making it possible to create more complex data structures such as an array of objects or an array of arrays.</a:t>
            </a:r>
          </a:p>
          <a:p>
            <a:r>
              <a:rPr lang="en-US" sz="2000" dirty="0" smtClean="0">
                <a:latin typeface="Times New Roman" pitchFamily="18" charset="0"/>
                <a:cs typeface="Times New Roman" pitchFamily="18" charset="0"/>
              </a:rPr>
              <a:t>Let's suppose you want to store the name of colors in your JavaScript code. Storing the color names one by one in a variable could look something like this:</a:t>
            </a: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 Creating variables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color1 = "Red";</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color2 = "Green";</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color3 = "Blue";</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Printing variable values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(color1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(color2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(color3);</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395536" y="1201690"/>
            <a:ext cx="8496944" cy="40934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If you want to search an array based on certain condition then you can use the JavaScript find() method which is newly introduced in ES6. This method returns the value of the first element in the array that satisfies the provided testing function. Otherwise it return undefined.</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 [1, 0, 3, 1, false, 5, 1, 4, 7];</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result = </a:t>
            </a:r>
            <a:r>
              <a:rPr lang="en-US" sz="2000" dirty="0" err="1" smtClean="0">
                <a:latin typeface="Times New Roman" pitchFamily="18" charset="0"/>
                <a:cs typeface="Times New Roman" pitchFamily="18" charset="0"/>
              </a:rPr>
              <a:t>arr.find</a:t>
            </a:r>
            <a:r>
              <a:rPr lang="en-US" sz="2000" dirty="0" smtClean="0">
                <a:latin typeface="Times New Roman" pitchFamily="18" charset="0"/>
                <a:cs typeface="Times New Roman" pitchFamily="18" charset="0"/>
              </a:rPr>
              <a:t>(function(element){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return element &gt; 4;</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(result); // Prints: 5</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67544" y="1124744"/>
            <a:ext cx="8208912"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There is one more method similar to </a:t>
            </a:r>
            <a:r>
              <a:rPr kumimoji="0" lang="en-US" sz="2000" b="0" i="0" u="none" strike="noStrike" cap="none" normalizeH="0" baseline="0" dirty="0" smtClean="0">
                <a:ln>
                  <a:noFill/>
                </a:ln>
                <a:solidFill>
                  <a:srgbClr val="E83E8C"/>
                </a:solidFill>
                <a:effectLst/>
                <a:latin typeface="Times New Roman" pitchFamily="18" charset="0"/>
                <a:cs typeface="Times New Roman" pitchFamily="18" charset="0"/>
              </a:rPr>
              <a:t>find()</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is </a:t>
            </a:r>
            <a:r>
              <a:rPr kumimoji="0" lang="en-US" sz="2000" b="0" i="0" u="none" strike="noStrike" cap="none" normalizeH="0" baseline="0" dirty="0" err="1" smtClean="0">
                <a:ln>
                  <a:noFill/>
                </a:ln>
                <a:solidFill>
                  <a:srgbClr val="E83E8C"/>
                </a:solidFill>
                <a:effectLst/>
                <a:latin typeface="Times New Roman" pitchFamily="18" charset="0"/>
                <a:cs typeface="Times New Roman" pitchFamily="18" charset="0"/>
              </a:rPr>
              <a:t>findIndex</a:t>
            </a:r>
            <a:r>
              <a:rPr kumimoji="0" lang="en-US" sz="2000" b="0" i="0" u="none" strike="noStrike" cap="none" normalizeH="0" baseline="0" dirty="0" smtClean="0">
                <a:ln>
                  <a:noFill/>
                </a:ln>
                <a:solidFill>
                  <a:srgbClr val="E83E8C"/>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method, which returns the index of a found element in the array instead of its value. For example:</a:t>
            </a:r>
            <a:b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var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arr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 [1, 0, 3, 1, false, 5, 1, 4,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var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result =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arr.findIndex</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(function(element){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return element &gt;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document.write</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(result); // Prints: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&lt;/script&gt;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07504" y="637520"/>
            <a:ext cx="8856984" cy="624786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find() method only looks for the first element that satisfies the provided testing function. </a:t>
            </a:r>
            <a:r>
              <a:rPr lang="en-US" sz="2000" dirty="0" smtClean="0">
                <a:latin typeface="Times New Roman" pitchFamily="18" charset="0"/>
                <a:cs typeface="Times New Roman" pitchFamily="18" charset="0"/>
              </a:rPr>
              <a:t>However, if you want to find out all the matched elements you can use the filter() method</a:t>
            </a:r>
            <a:r>
              <a:rPr lang="en-US" sz="2000" dirty="0" smtClean="0">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The filter() method creates a new array with all the elements that successfully passes the given test. </a:t>
            </a:r>
            <a:r>
              <a:rPr lang="en-US" sz="2000" dirty="0" smtClean="0">
                <a:latin typeface="Times New Roman" pitchFamily="18" charset="0"/>
                <a:cs typeface="Times New Roman" pitchFamily="18" charset="0"/>
              </a:rPr>
              <a:t>The following example will show you how this actually works</a:t>
            </a:r>
            <a:r>
              <a:rPr lang="en-US" sz="2000"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 [1, 0, 3, 1, false, 5, 1, 4, 7];</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result = </a:t>
            </a:r>
            <a:r>
              <a:rPr lang="en-US" sz="2000" dirty="0" err="1" smtClean="0">
                <a:latin typeface="Times New Roman" pitchFamily="18" charset="0"/>
                <a:cs typeface="Times New Roman" pitchFamily="18" charset="0"/>
              </a:rPr>
              <a:t>arr.filter</a:t>
            </a:r>
            <a:r>
              <a:rPr lang="en-US" sz="2000" dirty="0" smtClean="0">
                <a:latin typeface="Times New Roman" pitchFamily="18" charset="0"/>
                <a:cs typeface="Times New Roman" pitchFamily="18" charset="0"/>
              </a:rPr>
              <a:t>(function(element){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return element &gt; 4;</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(result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5,7</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result.length</a:t>
            </a:r>
            <a:r>
              <a:rPr lang="en-US" sz="2000" dirty="0" smtClean="0">
                <a:latin typeface="Times New Roman" pitchFamily="18" charset="0"/>
                <a:cs typeface="Times New Roman" pitchFamily="18" charset="0"/>
              </a:rPr>
              <a:t>); // Prints: 2</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8032" y="895067"/>
            <a:ext cx="8532440" cy="4478149"/>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t>But what happens if you need to store the state or city names of a country in variables and this time this not just three may be hundred. It is quite hard and boring to store each of them in a separate variable. Also, using so many variables simultaneously and keeping track of them all will be a very difficult task. And here array comes into play. </a:t>
            </a:r>
            <a:r>
              <a:rPr lang="en-US" dirty="0" smtClean="0"/>
              <a:t>Arrays solve this problem by providing an ordered structure for storing multiple values or a group of values</a:t>
            </a:r>
            <a:r>
              <a:rPr lang="en-US"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t>Creating an </a:t>
            </a:r>
            <a:r>
              <a:rPr lang="en-US" b="1" dirty="0" smtClean="0"/>
              <a:t>Array</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The simplest way to create an array in JavaScript is enclosing a comma-separated list of values in square brackets ([]), as shown in the following syntax:</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t>var</a:t>
            </a:r>
            <a:r>
              <a:rPr lang="en-US" dirty="0" smtClean="0"/>
              <a:t> </a:t>
            </a:r>
            <a:r>
              <a:rPr lang="en-US" dirty="0" err="1" smtClean="0"/>
              <a:t>myArray</a:t>
            </a:r>
            <a:r>
              <a:rPr lang="en-US" dirty="0" smtClean="0"/>
              <a:t> = [element0, element1, ..., </a:t>
            </a:r>
            <a:r>
              <a:rPr lang="en-US" dirty="0" err="1" smtClean="0"/>
              <a:t>elementN</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Array can also be created using the Array() constructor as shown in the following syntax. However, for the sake of simplicity previous syntax is recommended.</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t>var</a:t>
            </a:r>
            <a:r>
              <a:rPr lang="en-US" dirty="0" smtClean="0"/>
              <a:t> </a:t>
            </a:r>
            <a:r>
              <a:rPr lang="en-US" dirty="0" err="1" smtClean="0"/>
              <a:t>myArray</a:t>
            </a:r>
            <a:r>
              <a:rPr lang="en-US" dirty="0" smtClean="0"/>
              <a:t> = new Array(element0, element1, ..., </a:t>
            </a:r>
            <a:r>
              <a:rPr lang="en-US" dirty="0" err="1" smtClean="0"/>
              <a:t>elementN</a:t>
            </a:r>
            <a:r>
              <a:rPr lang="en-US" dirty="0" smtClean="0"/>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Here are some examples of arrays created using array literal syntax: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305342"/>
            <a:ext cx="8640960" cy="4062651"/>
          </a:xfrm>
          <a:prstGeom prst="rect">
            <a:avLst/>
          </a:prstGeom>
        </p:spPr>
        <p:txBody>
          <a:bodyPr wrap="square">
            <a:spAutoFit/>
          </a:bodyPr>
          <a:lstStyle/>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 Creating variables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colors = ["Red", "Green", "Blue"];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fruits = ["Apple", "Banana", "Mango", "Orange", "Papaya"];</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cities = ["London", "Paris", "New York"];</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person = ["John", "Wick", 32];</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 Printing variable values</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(fruits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(cities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(person);</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787926"/>
            <a:ext cx="8640960" cy="5632311"/>
          </a:xfrm>
          <a:prstGeom prst="rect">
            <a:avLst/>
          </a:prstGeom>
        </p:spPr>
        <p:txBody>
          <a:bodyPr wrap="square">
            <a:spAutoFit/>
          </a:bodyPr>
          <a:lstStyle/>
          <a:p>
            <a:r>
              <a:rPr lang="en-US" sz="2000" b="1" dirty="0" smtClean="0">
                <a:latin typeface="Times New Roman" pitchFamily="18" charset="0"/>
                <a:cs typeface="Times New Roman" pitchFamily="18" charset="0"/>
              </a:rPr>
              <a:t>Accessing the Elements of an </a:t>
            </a:r>
            <a:r>
              <a:rPr lang="en-US" sz="2000" b="1" dirty="0" smtClean="0">
                <a:latin typeface="Times New Roman" pitchFamily="18" charset="0"/>
                <a:cs typeface="Times New Roman" pitchFamily="18" charset="0"/>
              </a:rPr>
              <a:t>Array</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Array elements can be accessed by their index using the square bracket notation. An index is a number that represents an element's position in an array.</a:t>
            </a:r>
          </a:p>
          <a:p>
            <a:r>
              <a:rPr lang="en-US" sz="2000" dirty="0" smtClean="0">
                <a:latin typeface="Times New Roman" pitchFamily="18" charset="0"/>
                <a:cs typeface="Times New Roman" pitchFamily="18" charset="0"/>
              </a:rPr>
              <a:t>Array indexes are zero-based. This means that the first item of an array is stored at index 0, not 1, the second item is stored at index 1, and so on. Array indexes start at 0 and go up to the number of elements minus 1. So, array of five elements would have indexes from 0 to 4.</a:t>
            </a:r>
          </a:p>
          <a:p>
            <a:r>
              <a:rPr lang="en-US" sz="2000" dirty="0" smtClean="0">
                <a:latin typeface="Times New Roman" pitchFamily="18" charset="0"/>
                <a:cs typeface="Times New Roman" pitchFamily="18" charset="0"/>
              </a:rPr>
              <a:t>The following example will show you how to get individual array element by their index.</a:t>
            </a: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fruits = ["Apple", "Banana", "Mango", "Orange", "Papaya"];</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(fruits[0]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Apple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(fruits[1]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Banana</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(fruits[2]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Mango</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(fruits[</a:t>
            </a:r>
            <a:r>
              <a:rPr lang="en-US" sz="2000" dirty="0" err="1" smtClean="0">
                <a:latin typeface="Times New Roman" pitchFamily="18" charset="0"/>
                <a:cs typeface="Times New Roman" pitchFamily="18" charset="0"/>
              </a:rPr>
              <a:t>fruits.length</a:t>
            </a:r>
            <a:r>
              <a:rPr lang="en-US" sz="2000" dirty="0" smtClean="0">
                <a:latin typeface="Times New Roman" pitchFamily="18" charset="0"/>
                <a:cs typeface="Times New Roman" pitchFamily="18" charset="0"/>
              </a:rPr>
              <a:t> - 1]); // Prints: Papaya</a:t>
            </a:r>
          </a:p>
          <a:p>
            <a:r>
              <a:rPr lang="en-US" sz="2000" dirty="0" smtClean="0">
                <a:latin typeface="Times New Roman" pitchFamily="18" charset="0"/>
                <a:cs typeface="Times New Roman" pitchFamily="18" charset="0"/>
              </a:rPr>
              <a:t>    &lt;/script&gt;</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79512" y="588749"/>
            <a:ext cx="8424936"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Times New Roman" pitchFamily="18" charset="0"/>
                <a:cs typeface="Times New Roman" pitchFamily="18" charset="0"/>
              </a:rPr>
              <a:t>Looping Through Array </a:t>
            </a:r>
            <a:r>
              <a:rPr lang="en-US" sz="1400" b="1" dirty="0" smtClean="0">
                <a:latin typeface="Times New Roman" pitchFamily="18" charset="0"/>
                <a:cs typeface="Times New Roman" pitchFamily="18" charset="0"/>
              </a:rPr>
              <a:t>Elements</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You can use </a:t>
            </a:r>
            <a:r>
              <a:rPr lang="en-US" sz="1400" dirty="0" smtClean="0">
                <a:latin typeface="Times New Roman" pitchFamily="18" charset="0"/>
                <a:cs typeface="Times New Roman" pitchFamily="18" charset="0"/>
                <a:hlinkClick r:id="rId2"/>
              </a:rPr>
              <a:t>for</a:t>
            </a:r>
            <a:r>
              <a:rPr lang="en-US" sz="1400" dirty="0" smtClean="0">
                <a:latin typeface="Times New Roman" pitchFamily="18" charset="0"/>
                <a:cs typeface="Times New Roman" pitchFamily="18" charset="0"/>
              </a:rPr>
              <a:t> loop to access each element of an array in sequential order, like this: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 Iterates over array elements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for(</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 0;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&lt; </a:t>
            </a:r>
            <a:r>
              <a:rPr lang="en-US" sz="1400" dirty="0" err="1" smtClean="0">
                <a:latin typeface="Times New Roman" pitchFamily="18" charset="0"/>
                <a:cs typeface="Times New Roman" pitchFamily="18" charset="0"/>
              </a:rPr>
              <a:t>fruits.length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document.write</a:t>
            </a:r>
            <a:r>
              <a:rPr lang="en-US" sz="1400" dirty="0" smtClean="0">
                <a:latin typeface="Times New Roman" pitchFamily="18" charset="0"/>
                <a:cs typeface="Times New Roman" pitchFamily="18" charset="0"/>
              </a:rPr>
              <a:t>(fruits[</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 "&lt;</a:t>
            </a:r>
            <a:r>
              <a:rPr lang="en-US" sz="1400" dirty="0" err="1" smtClean="0">
                <a:latin typeface="Times New Roman" pitchFamily="18" charset="0"/>
                <a:cs typeface="Times New Roman" pitchFamily="18" charset="0"/>
              </a:rPr>
              <a:t>br</a:t>
            </a:r>
            <a:r>
              <a:rPr lang="en-US" sz="1400" dirty="0" smtClean="0">
                <a:latin typeface="Times New Roman" pitchFamily="18" charset="0"/>
                <a:cs typeface="Times New Roman" pitchFamily="18" charset="0"/>
              </a:rPr>
              <a:t>&gt;"); // Print array 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 Iterates over array elements</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for(</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fruit of fruits){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document.write</a:t>
            </a:r>
            <a:r>
              <a:rPr lang="en-US" sz="1400" dirty="0" smtClean="0">
                <a:latin typeface="Times New Roman" pitchFamily="18" charset="0"/>
                <a:cs typeface="Times New Roman" pitchFamily="18" charset="0"/>
              </a:rPr>
              <a:t>(fruit + "&lt;</a:t>
            </a:r>
            <a:r>
              <a:rPr lang="en-US" sz="1400" dirty="0" err="1" smtClean="0">
                <a:latin typeface="Times New Roman" pitchFamily="18" charset="0"/>
                <a:cs typeface="Times New Roman" pitchFamily="18" charset="0"/>
              </a:rPr>
              <a:t>br</a:t>
            </a:r>
            <a:r>
              <a:rPr lang="en-US" sz="1400" dirty="0" smtClean="0">
                <a:latin typeface="Times New Roman" pitchFamily="18" charset="0"/>
                <a:cs typeface="Times New Roman" pitchFamily="18" charset="0"/>
              </a:rPr>
              <a:t>&gt;"); // Print array element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fruits = ["Apple", "Banana", "Mango", "Orange", "Papaya"];</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 Loop through all the elements in the array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for(</a:t>
            </a:r>
            <a:r>
              <a:rPr lang="en-US" sz="1400" dirty="0" err="1" smtClean="0">
                <a:latin typeface="Times New Roman" pitchFamily="18" charset="0"/>
                <a:cs typeface="Times New Roman" pitchFamily="18" charset="0"/>
              </a:rPr>
              <a:t>var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in fruits)  {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document.write</a:t>
            </a:r>
            <a:r>
              <a:rPr lang="en-US" sz="1400" dirty="0" smtClean="0">
                <a:latin typeface="Times New Roman" pitchFamily="18" charset="0"/>
                <a:cs typeface="Times New Roman" pitchFamily="18" charset="0"/>
              </a:rPr>
              <a:t>(fruits[</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 "&lt;</a:t>
            </a:r>
            <a:r>
              <a:rPr lang="en-US" sz="1400" dirty="0" err="1" smtClean="0">
                <a:latin typeface="Times New Roman" pitchFamily="18" charset="0"/>
                <a:cs typeface="Times New Roman" pitchFamily="18" charset="0"/>
              </a:rPr>
              <a:t>br</a:t>
            </a:r>
            <a:r>
              <a:rPr lang="en-US" sz="1400" dirty="0" smtClean="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Times New Roman" pitchFamily="18" charset="0"/>
                <a:cs typeface="Times New Roman" pitchFamily="18" charset="0"/>
              </a:rPr>
              <a:t>    &lt;/script&gt;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79512" y="595427"/>
            <a:ext cx="8784976" cy="6201698"/>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Adding New Elements to an </a:t>
            </a:r>
            <a:r>
              <a:rPr lang="en-US" sz="2000" b="1" dirty="0" smtClean="0">
                <a:latin typeface="Times New Roman" pitchFamily="18" charset="0"/>
                <a:cs typeface="Times New Roman" pitchFamily="18" charset="0"/>
              </a:rPr>
              <a:t>Array</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To add a new element at the end of an array, simply use the push() method, like this: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colors = ["Red", "Green", "Blue"];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colors.push</a:t>
            </a:r>
            <a:r>
              <a:rPr lang="en-US" sz="2000" dirty="0" smtClean="0">
                <a:latin typeface="Times New Roman" pitchFamily="18" charset="0"/>
                <a:cs typeface="Times New Roman" pitchFamily="18" charset="0"/>
              </a:rPr>
              <a:t>("Yellow");</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a:t>
            </a:r>
            <a:r>
              <a:rPr lang="en-US" sz="2000" dirty="0" err="1" smtClean="0">
                <a:latin typeface="Times New Roman" pitchFamily="18" charset="0"/>
                <a:cs typeface="Times New Roman" pitchFamily="18" charset="0"/>
              </a:rPr>
              <a:t>Red,Green,Blue,Yellow</a:t>
            </a: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colors.length</a:t>
            </a:r>
            <a:r>
              <a:rPr lang="en-US" sz="2000" dirty="0" smtClean="0">
                <a:latin typeface="Times New Roman" pitchFamily="18" charset="0"/>
                <a:cs typeface="Times New Roman" pitchFamily="18" charset="0"/>
              </a:rPr>
              <a:t>); // Prints: 4</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Similarly, to add a new element at the beginning of an array use the </a:t>
            </a:r>
            <a:r>
              <a:rPr lang="en-US" sz="2000" dirty="0" err="1" smtClean="0">
                <a:latin typeface="Times New Roman" pitchFamily="18" charset="0"/>
                <a:cs typeface="Times New Roman" pitchFamily="18" charset="0"/>
              </a:rPr>
              <a:t>unshift</a:t>
            </a:r>
            <a:r>
              <a:rPr lang="en-US" sz="2000" dirty="0" smtClean="0">
                <a:latin typeface="Times New Roman" pitchFamily="18" charset="0"/>
                <a:cs typeface="Times New Roman" pitchFamily="18" charset="0"/>
              </a:rPr>
              <a:t>() method, like this: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colors = ["Red", "Green", "Blue"];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colors.unshift</a:t>
            </a:r>
            <a:r>
              <a:rPr lang="en-US" sz="2000" dirty="0" smtClean="0">
                <a:latin typeface="Times New Roman" pitchFamily="18" charset="0"/>
                <a:cs typeface="Times New Roman" pitchFamily="18" charset="0"/>
              </a:rPr>
              <a:t>("Yellow");</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(colors +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 Prints: </a:t>
            </a:r>
            <a:r>
              <a:rPr lang="en-US" sz="2000" dirty="0" err="1" smtClean="0">
                <a:latin typeface="Times New Roman" pitchFamily="18" charset="0"/>
                <a:cs typeface="Times New Roman" pitchFamily="18" charset="0"/>
              </a:rPr>
              <a:t>Yellow,Red,Green,Blue</a:t>
            </a: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colors.length</a:t>
            </a:r>
            <a:r>
              <a:rPr lang="en-US" sz="2000" dirty="0" smtClean="0">
                <a:latin typeface="Times New Roman" pitchFamily="18" charset="0"/>
                <a:cs typeface="Times New Roman" pitchFamily="18" charset="0"/>
              </a:rPr>
              <a:t>); // Prints: 4</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    &lt;/script&gt;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251520" y="1299532"/>
            <a:ext cx="864096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You can also add multiple elements at once using the </a:t>
            </a:r>
            <a:r>
              <a:rPr kumimoji="0" lang="en-US" sz="2000" b="0" i="0" u="none" strike="noStrike" cap="none" normalizeH="0" baseline="0" dirty="0" smtClean="0">
                <a:ln>
                  <a:noFill/>
                </a:ln>
                <a:solidFill>
                  <a:srgbClr val="E83E8C"/>
                </a:solidFill>
                <a:effectLst/>
                <a:latin typeface="Times New Roman" pitchFamily="18" charset="0"/>
                <a:cs typeface="Times New Roman" pitchFamily="18" charset="0"/>
              </a:rPr>
              <a:t>push()</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and </a:t>
            </a:r>
            <a:r>
              <a:rPr kumimoji="0" lang="en-US" sz="2000" b="0" i="0" u="none" strike="noStrike" cap="none" normalizeH="0" baseline="0" dirty="0" err="1" smtClean="0">
                <a:ln>
                  <a:noFill/>
                </a:ln>
                <a:solidFill>
                  <a:srgbClr val="E83E8C"/>
                </a:solidFill>
                <a:effectLst/>
                <a:latin typeface="Times New Roman" pitchFamily="18" charset="0"/>
                <a:cs typeface="Times New Roman" pitchFamily="18" charset="0"/>
              </a:rPr>
              <a:t>unshift</a:t>
            </a:r>
            <a:r>
              <a:rPr kumimoji="0" lang="en-US" sz="2000" b="0" i="0" u="none" strike="noStrike" cap="none" normalizeH="0" baseline="0" dirty="0" smtClean="0">
                <a:ln>
                  <a:noFill/>
                </a:ln>
                <a:solidFill>
                  <a:srgbClr val="E83E8C"/>
                </a:solidFill>
                <a:effectLst/>
                <a:latin typeface="Times New Roman" pitchFamily="18" charset="0"/>
                <a:cs typeface="Times New Roman" pitchFamily="18" charset="0"/>
              </a:rPr>
              <a:t>()</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methods, like this:</a:t>
            </a:r>
            <a:b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b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&lt;script&gt;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var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colors = ["Red", "Green", "Blue"];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colors.push</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("Pink",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Voilet</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colors.unshift</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("Yellow", "Grey");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document.write</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(colors + "&lt;</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br</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&gt;"); // Prints: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Yellow,Grey,Red,Green,Blue,Pink,Voilet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document.write</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rgbClr val="1D2125"/>
                </a:solidFill>
                <a:effectLst/>
                <a:latin typeface="Times New Roman" pitchFamily="18" charset="0"/>
                <a:cs typeface="Times New Roman" pitchFamily="18" charset="0"/>
              </a:rPr>
              <a:t>colors.length</a:t>
            </a: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 Prints: 7</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2125"/>
                </a:solidFill>
                <a:effectLst/>
                <a:latin typeface="Times New Roman" pitchFamily="18" charset="0"/>
                <a:cs typeface="Times New Roman" pitchFamily="18" charset="0"/>
              </a:rPr>
              <a:t>    &lt;/script&gt;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79512" y="507155"/>
            <a:ext cx="8676456" cy="5863144"/>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latin typeface="Times New Roman" pitchFamily="18" charset="0"/>
                <a:cs typeface="Times New Roman" pitchFamily="18" charset="0"/>
              </a:rPr>
              <a:t>Removing Elements from an </a:t>
            </a:r>
            <a:r>
              <a:rPr lang="en-US" b="1" dirty="0" smtClean="0">
                <a:latin typeface="Times New Roman" pitchFamily="18" charset="0"/>
                <a:cs typeface="Times New Roman" pitchFamily="18" charset="0"/>
              </a:rPr>
              <a:t>Array</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To remove the last element from an array you can use the pop() method. This method returns the value that was popped out. </a:t>
            </a:r>
            <a:r>
              <a:rPr lang="en-US" dirty="0" smtClean="0">
                <a:latin typeface="Times New Roman" pitchFamily="18" charset="0"/>
                <a:cs typeface="Times New Roman" pitchFamily="18" charset="0"/>
              </a:rPr>
              <a:t>Here's an example</a:t>
            </a:r>
            <a:r>
              <a:rPr lang="en-US"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colors = ["Red", "Green",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last = colors.pop();</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(last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colors.length</a:t>
            </a:r>
            <a:r>
              <a:rPr lang="en-US" dirty="0" smtClean="0">
                <a:latin typeface="Times New Roman" pitchFamily="18" charset="0"/>
                <a:cs typeface="Times New Roman" pitchFamily="18" charset="0"/>
              </a:rPr>
              <a:t>); // Prints: 2</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Similarly, you can remove the first element from an array using the shift() method. This method also returns the value that was shifted out. Here's an example: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colors = ["Red", "Green", "Blue"];</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first = </a:t>
            </a:r>
            <a:r>
              <a:rPr lang="en-US" dirty="0" err="1" smtClean="0">
                <a:latin typeface="Times New Roman" pitchFamily="18" charset="0"/>
                <a:cs typeface="Times New Roman" pitchFamily="18" charset="0"/>
              </a:rPr>
              <a:t>colors.shift</a:t>
            </a:r>
            <a:r>
              <a:rPr lang="en-US" dirty="0" smtClean="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(first + "&lt;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&gt;"); // Prints: Red</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colors.length</a:t>
            </a:r>
            <a:r>
              <a:rPr lang="en-US" dirty="0" smtClean="0">
                <a:latin typeface="Times New Roman" pitchFamily="18" charset="0"/>
                <a:cs typeface="Times New Roman" pitchFamily="18" charset="0"/>
              </a:rPr>
              <a:t>); // Prints: 2</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8" charset="0"/>
                <a:cs typeface="Times New Roman" pitchFamily="18" charset="0"/>
              </a:rPr>
              <a:t>    &lt;/script&gt;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TotalTime>
  <Words>567</Words>
  <Application>Microsoft Office PowerPoint</Application>
  <PresentationFormat>On-screen Show (4:3)</PresentationFormat>
  <Paragraphs>267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kitefaculty</dc:creator>
  <cp:lastModifiedBy>kitefaculty</cp:lastModifiedBy>
  <cp:revision>38</cp:revision>
  <dcterms:created xsi:type="dcterms:W3CDTF">2022-09-16T06:50:53Z</dcterms:created>
  <dcterms:modified xsi:type="dcterms:W3CDTF">2022-09-24T06:23:56Z</dcterms:modified>
</cp:coreProperties>
</file>