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08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3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0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4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2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CA4C-EA8E-40AA-9994-8A2088F0EAB6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ИНТЕРНЕТ-ТЕХНОЛОГИИ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71600" y="2132856"/>
            <a:ext cx="80648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Лекция № 1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Обзор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-технологий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2835618"/>
            <a:ext cx="785157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последние годы своего существования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по сути застопорила развитие технологии, и с 2006 г. до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2011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г. новые версии платформы не выпускались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2011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году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положила конец длительной паузе в развитии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и выпустила платформу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 SE 7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Несомненным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плюсом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поглощения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стало то, что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начиная с версии 7 стала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pen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ource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Внесение изменений в спецификации языка обсуждается и утверждается сообществом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Community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(JCP), в которое входят такие гиганты как: IBM,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RedHat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HP,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др. На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ключевые роли в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JCP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выдвинула своих сотрудников. Из-за разногласий по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направлениям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развития 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community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покинул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История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продолжается …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sun is de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08720"/>
            <a:ext cx="2667000" cy="20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15616" y="908720"/>
            <a:ext cx="4968552" cy="194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Последние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пять-шесть лет были не лучшим временем в истории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. Кризис больно ударил по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Sun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20 апреля 2009 года была опубликована сенсационная новость -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Corpotation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достигла соглашения о покупке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Microsystems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92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20880" cy="83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 </a:t>
            </a:r>
            <a:r>
              <a:rPr lang="ru-RU" dirty="0" smtClean="0"/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называют не только сам язык программирования, но и платформу для создания и исполнения приложений на основе данного языка.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1844824"/>
            <a:ext cx="792088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 программная платформа для транспортировки и выполнения высоко интерактивных, динамических и безопасных апплетов и приложений на системах сетевых компьютеров. Основным качеством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 платформы, является то, что она распола­гается на самом верхнем уровне в других платформах, что позволяет ей производить компиляцию в байт-коды, не привязанные к любой из физических машин и представляющие собой машинные инструкции для виртуальной машины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 Virtual Machine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28444"/>
            <a:ext cx="7776864" cy="194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Базовая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одинакова для любой операционной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системы: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взаимодействующей 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через браузер и адаптер, или только через адаптер для настольных и малых операционных систем, или являющейся частью операционной системы, такой как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JavaOS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JVM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является основным компонентом (разработана компанией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Sun Microsystems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 1996 году и написана, в основном, на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679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36712"/>
            <a:ext cx="5932170" cy="3228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971600" y="4293096"/>
            <a:ext cx="799288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основу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-платформы положены два слогана: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Сеть – это компьютер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 (стратегия, сформулированная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Sun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еще в 80-х годах)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Пишем один раз – используем везде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 (тактика работы в сети, положенная в основу платформы)</a:t>
            </a:r>
          </a:p>
        </p:txBody>
      </p:sp>
    </p:spTree>
    <p:extLst>
      <p:ext uri="{BB962C8B-B14F-4D97-AF65-F5344CB8AC3E}">
        <p14:creationId xmlns:p14="http://schemas.microsoft.com/office/powerpoint/2010/main" val="20842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94" y="836712"/>
            <a:ext cx="5932170" cy="38373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1043608" y="4748707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	Программа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, написанная на языке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, компилируется в файл байт-кода (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exe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), который может работать везде, где присутствует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-платформа, на любой из основных операционных систем. Другими словами, один и тот же файл будет исполняться на любой операционной системе, на которой присутствует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-платформа. Подобная мобильность становится возможной благодаря тому, что в основе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 платформы лежит виртуальная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 машина.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20272" y="764704"/>
            <a:ext cx="1944216" cy="39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Байт-код или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интер-претируется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exe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 инструкция за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инструкцией 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дос-таточно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медленно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 или посылается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JIT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-компилятору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), который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транс-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лирует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байт-код в машинный код перед его выполнением (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зна-чительно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быстрее).</a:t>
            </a:r>
          </a:p>
        </p:txBody>
      </p:sp>
    </p:spTree>
    <p:extLst>
      <p:ext uri="{BB962C8B-B14F-4D97-AF65-F5344CB8AC3E}">
        <p14:creationId xmlns:p14="http://schemas.microsoft.com/office/powerpoint/2010/main" val="954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Преимущества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-платформы: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Write once, run everywhere,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открытая спецификация, наличие тестов на соответствие этой спецификации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ООП. В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все является объектом. Потоки выполнения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Threads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), потоки данных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streams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), работа с сетью, работа с изображениями, работа с пользовательским интерфейсом, обработка ошибок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Отказ от множественного наследования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Строгая типизация, тип переменной и выражения известны на этапе компиляции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Синтаксис похож на C+ +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Убрано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понятие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указателей, применяется механизм автоматизированной сборки мусора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Встроенная безопасность (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аплет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по умолчанию никогда не получит доступ к локальной файловой системе).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java.security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проверяет вплоть до метода возможность выполнения программы загруженной по сети. Используются цифровые подписи - сертификаты. Язык максимально приспособлен для создания интернет и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интранет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075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028343"/>
            <a:ext cx="799288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VM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создается на компьютере с помощью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 Runtime Environment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JRE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специфична для любой платформы и является средой, в которой выполняется байт-код.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JRE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вместе с инструментами разработки образуют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Kit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). Раньше называлось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Kit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3717032"/>
            <a:ext cx="79208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различных целей были разработаны свои стандарты и наборы библиотек – направления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editions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Standard Edition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J2EE (Java2 Enterprise Edition)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J2ME (Java2 Micro Edition)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45" y="836713"/>
            <a:ext cx="7998809" cy="5583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08112" y="548680"/>
            <a:ext cx="7956376" cy="11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представляет собой ядро платформы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), предназначенное, как правило, для разработки и запуска приложений на клиентских рабочих местах. Стандарт J2SE описывает язык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и минимальный необходимый набор системных библиотек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входят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29333"/>
            <a:ext cx="2886075" cy="357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39952" y="1844824"/>
            <a:ext cx="48245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Invocations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 позволяет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-программе на одном компьютере вызывать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-программу на другом (по компьютерной сети)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графические библиотеки, которые позволяют разрабатывать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-программы с графическим интерфейсом пользователя. Библиотеки в порядке уменьшения востребованности:</a:t>
            </a:r>
          </a:p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         ○ 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Swing</a:t>
            </a:r>
            <a:endParaRPr lang="ru-RU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         ○ 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SWT (Standard Widget Toolkit),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произносится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свит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         ○  AWT (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5356373"/>
            <a:ext cx="7848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	На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графических библиотеках основываются апплеты 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applets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), небольшие программки с графическим интерфейсом, которые интегрируются в HTML-страницы. Визуально апплет выглядит как некоторая область HTML-страницы, в которой выполняется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-программа с графическим интерфейсом.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2886075" cy="357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95936" y="764704"/>
            <a:ext cx="5040560" cy="42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Java Database Connectivity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) представляет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собой технологию доступа к базам данных из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-программ, разделяют на клиентскую и серверную JDBC. В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обычно речь идет о клиентской части. </a:t>
            </a:r>
            <a:endParaRPr lang="ru-RU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Extensible Markup Language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in 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- независимый от языков и платформ формат хранения данных. Этот формат включает себя набор стандартов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XML</a:t>
            </a:r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XSL/XSLT/XSL-FO (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tensible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tylesheet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anguage/XSL Transformations/XSL Formatting Objects)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DTD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XSD (schemas) (XML-Schema-Definition)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XQuery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(XML Query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4999864"/>
            <a:ext cx="784887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XML-документы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могут обрабатываться программой, написанной на любой платформе. Для удобства работы с XML-документами в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-программах предусмотрены стандарты:</a:t>
            </a:r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SAX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XML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DOM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 )</a:t>
            </a:r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JAXP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53" y="2881461"/>
            <a:ext cx="2886075" cy="357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99592" y="692696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-сервисы,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-службы 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Web services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 (клиент) – это  технология вызова программы на одном компьютере программой на другом по сети (удаленный вызов). Похожа на RMI, но RMI используется только для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-программ, а веб-сервисы позволяют вызывать программы, написанные на любом языке. Технология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-сервисов базируется на семействе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-технологий.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еб-сервис и клиент к нему могут быть написаны на любой платформе. Для упрощения написания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-клиентов к веб-сервисам существуют технологии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95936" y="2727211"/>
            <a:ext cx="49685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JAX-RPC (Java API for XML-based RPC (Remote Procedure Call))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JAX-WS (Java API for XML Web Services)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04456" y="4242861"/>
            <a:ext cx="486003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-сервисы поддерживают семейство стандартов:</a:t>
            </a: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SOAP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 )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стандарт обмена информацией</a:t>
            </a: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WSDL(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стандарт описания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Web-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сервиса</a:t>
            </a: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UDDI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Universal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Discovery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стандарт поиска и афиширования веб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23801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36712"/>
            <a:ext cx="5616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1990 году разработчик ПО компании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Microsystems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Патрик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Нотон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Patrick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Naughton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 принял решение о переходе в компанию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так как был недоволен положением дел в компании, в частности разработкой архитектуры ПО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NeWS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79582"/>
              </p:ext>
            </p:extLst>
          </p:nvPr>
        </p:nvGraphicFramePr>
        <p:xfrm>
          <a:off x="6891089" y="1295400"/>
          <a:ext cx="18573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Bitmap Image" r:id="rId3" imgW="1467147" imgH="1685950" progId="PBrush">
                  <p:embed/>
                </p:oleObj>
              </mc:Choice>
              <mc:Fallback>
                <p:oleObj name="Bitmap Image" r:id="rId3" imgW="1467147" imgH="168595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089" y="1295400"/>
                        <a:ext cx="18573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043608" y="3789040"/>
            <a:ext cx="5544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Перед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уходом по просьбе своего друга и исполнительного директора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Microsystems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Скотта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МакНили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Scott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McNealy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 подготовил письмо со списком претензий и предложений по решению проблем по принципу «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Я – Бог и могу исполнить все, что угодно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».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23463"/>
              </p:ext>
            </p:extLst>
          </p:nvPr>
        </p:nvGraphicFramePr>
        <p:xfrm>
          <a:off x="6660232" y="4202137"/>
          <a:ext cx="23622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Bitmap Image" r:id="rId5" imgW="1238255" imgH="1066591" progId="PBrush">
                  <p:embed/>
                </p:oleObj>
              </mc:Choice>
              <mc:Fallback>
                <p:oleObj name="Bitmap Image" r:id="rId5" imgW="1238255" imgH="106659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202137"/>
                        <a:ext cx="2362200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98" y="764704"/>
            <a:ext cx="3867150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5616" y="2492896"/>
            <a:ext cx="7776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J2ME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– набор библиотек, упрощающих разработку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-приложений для компактных устройств:</a:t>
            </a:r>
          </a:p>
          <a:p>
            <a:pPr marL="1257300" lvl="2" indent="-3429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Сотовые телефоны</a:t>
            </a:r>
          </a:p>
          <a:p>
            <a:pPr marL="1257300" lvl="2" indent="-3429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Смартфоны</a:t>
            </a:r>
          </a:p>
          <a:p>
            <a:pPr marL="1257300" lvl="2" indent="-3429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Наладонники (PDA)</a:t>
            </a:r>
          </a:p>
          <a:p>
            <a:pPr marL="1257300" lvl="2" indent="-3429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Пластиковые карты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Приложения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написанные под эту платформу, называются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мидлеты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midlets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Мидлеты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могут работать на устройствах, в которые уже встроена JVM.</a:t>
            </a:r>
          </a:p>
        </p:txBody>
      </p:sp>
    </p:spTree>
    <p:extLst>
      <p:ext uri="{BB962C8B-B14F-4D97-AF65-F5344CB8AC3E}">
        <p14:creationId xmlns:p14="http://schemas.microsoft.com/office/powerpoint/2010/main" val="279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32644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J2EE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– набор стандартов и библиотек, упрощающий разработку серверных приложений с трехуровневой архитектурой, в которой выделяют три слоя: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Программа-клиент – интерфейс конечного пользователя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Сервер приложений – бизнес-логика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Сервера данных – доступ к данным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91" y="3968080"/>
            <a:ext cx="4391025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01960"/>
            <a:ext cx="5362575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372200" y="939199"/>
            <a:ext cx="264604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J2EE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входят: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администрирование сервера приложений.</a:t>
            </a:r>
          </a:p>
          <a:p>
            <a:pPr algn="just">
              <a:lnSpc>
                <a:spcPct val="150000"/>
              </a:lnSpc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Написанные программистом серверные приложения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работа-ют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на специальном сервере приложений 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application server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-сервер). J2EE-сервер – это программа. Существует множество производителей J2EE-серверов. Стандартное J2EE-приложение может работать на любом из них, т.к. все сервера унифицированы для приложений. Сервера отличаются друг от друга рядом характеристик. </a:t>
            </a:r>
          </a:p>
        </p:txBody>
      </p:sp>
    </p:spTree>
    <p:extLst>
      <p:ext uri="{BB962C8B-B14F-4D97-AF65-F5344CB8AC3E}">
        <p14:creationId xmlns:p14="http://schemas.microsoft.com/office/powerpoint/2010/main" val="31506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9792" y="692696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Наиболее распространенные сервера:</a:t>
            </a: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Сложные востребованные дорогие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сервера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BEA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WebLogic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WebSphere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Oracle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AS (OC4J)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Sun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ONE EE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Недорогой востребованный сервер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Resin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Востребованные бесплатные сервера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JBOSS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Sun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ONE PE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WebSphere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CE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(условно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5517232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J2EE-разработчикам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нет нужды знать детали администрирования конкретных J2EE-серверов. Но часто разработчикам приходится заниматься и администрированием сервера, так что знание деталей администрирования – несомненный плюс.</a:t>
            </a:r>
          </a:p>
        </p:txBody>
      </p:sp>
    </p:spTree>
    <p:extLst>
      <p:ext uri="{BB962C8B-B14F-4D97-AF65-F5344CB8AC3E}">
        <p14:creationId xmlns:p14="http://schemas.microsoft.com/office/powerpoint/2010/main" val="4761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22" y="980728"/>
            <a:ext cx="5094446" cy="5574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56176" y="832058"/>
            <a:ext cx="28803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-приложений</a:t>
            </a:r>
          </a:p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J2EE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веб-приложения работают на сервере приложений и обслуживают пользовательские запросы через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-интерфейс.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-интерфейс – набор HTML-страниц, для просмотра которых на клиентском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компьютере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необходим лишь веб-браузер. J2EE-приложение может выполнять сложные действия (бизнес-логика), и результат отправляется клиенту в виде HTML-страниц. J2EE веб-разработчику с одной стороны надо знать, как писать J2EE приложение, а с другой – веб-технологии. 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5094446" cy="5574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084168" y="764704"/>
            <a:ext cx="29523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Набор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технологий, которые должен знать веб-разработчик на любой платформе: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необходимо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CSS 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крайне желательно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крайне желательно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DHTML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объединение трех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вышеуказанных технологий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DOM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AJAX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как плюс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56176" y="4170853"/>
            <a:ext cx="288032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разработки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-приложений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используют технологии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JSP/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Servlets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и дополнительные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технологии.  </a:t>
            </a:r>
            <a:endParaRPr lang="ru-RU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Базовой технологией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разработки J2EE веб-приложений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JSP/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Servlets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5094446" cy="5574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02424" y="764704"/>
            <a:ext cx="29340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упрощения разработки веб-приложений «поверх» JSP/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Servlets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существуют дополнительные стандартные технологии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JSTL (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JavaServer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Pages Standard Tag Library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крайне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жела-тельно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знать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JSF (Java Server Faces) /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lets -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как плюс</a:t>
            </a:r>
          </a:p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	Помимо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стандартных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технологий, существуют крайне популярные библиотеки, написанные энтузиастами: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Struts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	- крайне желательно знать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Beehive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	- как плюс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	- как плюс</a:t>
            </a:r>
          </a:p>
        </p:txBody>
      </p:sp>
    </p:spTree>
    <p:extLst>
      <p:ext uri="{BB962C8B-B14F-4D97-AF65-F5344CB8AC3E}">
        <p14:creationId xmlns:p14="http://schemas.microsoft.com/office/powerpoint/2010/main" val="37344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4826318" cy="5280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68144" y="764704"/>
            <a:ext cx="30963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разработка бизнес-приложений. </a:t>
            </a:r>
            <a:endParaRPr lang="ru-RU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Бизнес-приложения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в J2EE – это набор программ, выполняющих бизнес-логику, принимающие данные от клиента и отправляющие ему результат. В отличие от веб-приложений, бизнес-приложения 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не отправляют пользователю веб-странички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. Чтобы запустить такое приложение, на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компьтере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пользователя должна работать программа-клиент к этому приложению.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рограмма-клиент: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принимает данные от пользователя (графический или текстовой интерфейс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6021288"/>
            <a:ext cx="7920880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отправляет данные бизнес-приложению (по RMI или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web-services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приложение отправляет обратно клиенту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9568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4826318" cy="5280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86400" y="764704"/>
            <a:ext cx="3078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Спецификация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J2EE позволяет разрабатывать следующие типы корпоративных приложений:</a:t>
            </a: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Enterprise JavaBeans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EJB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невизуальные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бизнес-приложения. EJB бывают следующих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типов: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driven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MDB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амый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простой тип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EJB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, необходимо знать технологию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JMS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Stateless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StlsS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EJB) – сравнительно простой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тип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Stateful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StflS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EJB) – сравнительно простой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тип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– самый сложный тип EJB, необходимо знать технологию JDBC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6093296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Courier New" pitchFamily="49" charset="0"/>
              <a:buChar char="o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Java Messaging Service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). Технология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позволяет клиентам, веб-приложениям и бизнес-приложениям обмениваться сообщениями. JMS похожа на обычную электронную почту, но с упором на скорость и надежность доставки сообщений. </a:t>
            </a:r>
          </a:p>
        </p:txBody>
      </p:sp>
    </p:spTree>
    <p:extLst>
      <p:ext uri="{BB962C8B-B14F-4D97-AF65-F5344CB8AC3E}">
        <p14:creationId xmlns:p14="http://schemas.microsoft.com/office/powerpoint/2010/main" val="40438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980728"/>
            <a:ext cx="5094446" cy="5574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56176" y="764704"/>
            <a:ext cx="2808312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-сервисы (сервер).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Разработка веб-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серви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сводится к: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Разработке бизнес-логики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Афишированию её как веб-сервис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Ядром веб-сервиса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биз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-нес-логикой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в J2EE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мо-жет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быть: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самостоятельная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-программа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EJB-приложение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JMS-приложение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0039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620688"/>
            <a:ext cx="5688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К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удивлению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Нотона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его письмо имело успех: оно было разослано всем ведущим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инженерам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Microsystems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которые не замедлили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откликнуться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 высказать горячую поддержку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своему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коллеге и одобрение его взглядов на ситуацию в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Microsystems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Обращение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вызвало одобрение и у высшего руководства компании, а именно, у Билла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Джоя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Bill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Joy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), основателя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Microsystems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и Джеймса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Гослинга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James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Gosling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), начальника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Нотона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64288" y="3212976"/>
            <a:ext cx="128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Билл Джой</a:t>
            </a:r>
            <a:endParaRPr lang="ru-RU" dirty="0"/>
          </a:p>
        </p:txBody>
      </p:sp>
      <p:pic>
        <p:nvPicPr>
          <p:cNvPr id="2052" name="Picture 4" descr="Bill j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464" y="764704"/>
            <a:ext cx="190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194" y="3677312"/>
            <a:ext cx="2034286" cy="25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993241" y="6300028"/>
            <a:ext cx="1827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Джеймс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Гослинг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980728"/>
            <a:ext cx="5094446" cy="5574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02424" y="939199"/>
            <a:ext cx="286206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взаимодействие с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хранилища-ми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данных и внешними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системами.</a:t>
            </a:r>
          </a:p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Внешние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системы могут быть следующих типов:</a:t>
            </a: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Хранилища данных: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СУБД. Для взаимодействия с СУБД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из серверных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приложе-ний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используется серверная технология JDBC. Она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отли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-чается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от клиентской тем, что множество задач перекладывается с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програм-миста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на сервер приложений и она быстрее и надежнее клиентской.  JDBC – довольно низкоуровневая технология.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68144" y="620688"/>
            <a:ext cx="316835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Для упрощения разработки и поддержки приложений,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работаю-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щих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 БД, существует ряд стандартов и библиотек: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EJB - стандартный тип бизнес-компонентов в J2EE.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стандарт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. Сложная для освоения технология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Hibernate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свободнораспро-страняемая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бесплатная библиотека, разрабатываемая энтузиастами. Проще, чем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EJB.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Востребована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868144" y="4780309"/>
            <a:ext cx="31683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Еще одна стандартная технология, реализуемая (как и JDBC) сервером приложений –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это JTA (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API),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которая позволяет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12636"/>
            <a:ext cx="4826318" cy="5280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71600" y="6093296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приложениям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без нарушения целостности изменять данные на нескольких источниках данных (СУБД, КИС, JMS). Знание JTA крайне желательно.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68144" y="616034"/>
            <a:ext cx="309634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Иерархические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хранилища.</a:t>
            </a:r>
          </a:p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Иерархические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(или древовидные) хранилища используют древовидное представление данных. Иногда их называют LDAP-серверами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Lightweight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Типичные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представители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Microsoft Active Directory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Novell Directory Service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Sun ONE Directory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Service</a:t>
            </a:r>
            <a:endParaRPr lang="ru-RU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Они доступны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-приложениях через стандартную технологию JNDI (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Naming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азработчику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для доступа к такому внешнему сервису необходимо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знать: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Стандарт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LDAP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Стандарт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JNDI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4826318" cy="5280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71600" y="6021288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	J2EE-разработчику 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необходимо знать технологию JNDI, даже если приложение не использует внешний иерархический сервис. Дело в том, что внутри J2EE-сервера работает встроенный иерархический сервис, к которому часто обращаются приложения.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56176" y="959524"/>
            <a:ext cx="273630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Внешние КИС. 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Внешние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КИС – это корпоративные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информа-ционные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системы, уже установленные в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органи-зации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Для доступа к ним из серверных приложений используется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технология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Java2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(J2CA). Потребность в этой технологии не так велика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980728"/>
            <a:ext cx="5094446" cy="5574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4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71600" y="1090584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инструментарий разработки включаются:</a:t>
            </a: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Среда разработки. 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Наиболее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распространенные среды разработки.</a:t>
            </a:r>
          </a:p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Бесплатные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114550" lvl="4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Eclipse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NetBeans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JDeveloper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Платные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114550" lvl="4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JetBrains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IntelliJ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IDEA</a:t>
            </a:r>
          </a:p>
          <a:p>
            <a:pPr marL="2114550" lvl="4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Borland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JBuilder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Сборщик – это программа, которая автоматизирует рутинные задачи при разработке приложения. Стандартом де-факто является бесплатный продукт ANT.</a:t>
            </a:r>
          </a:p>
          <a:p>
            <a:pPr marL="285750" lvl="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Библиотека тестирования. Тестирование – необходимый этап разработки ПО. Для автоматизации тестирования существуют специальные библиотеки. Стандартом де-факто является бесплатная библиотека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47" y="2860154"/>
            <a:ext cx="305752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5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08112" y="764704"/>
            <a:ext cx="7884368" cy="133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тот день, когда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Нотон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должен был уйти из компании, было принято решение о создании команды ведущих разработчиков с тем, чтобы они делали, что угодно, с задачей «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создать нечто необыкновенное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».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08112" y="2204864"/>
            <a:ext cx="7884368" cy="21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Команда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из шести человек, с кодовым названием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ушла в самовольное изгнание, погрузившись в исследования бытовых устройств. Задачей проекта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(Зеленый Проект)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было создание нового современного языка программирования для использования в бытовой электронике.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08112" y="4431118"/>
            <a:ext cx="7884368" cy="21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Поскольку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бытовые устройства не потребляют много энергии и не имеют больших микросхем памяти, язык программирования должен был быть маленьким и генерировать очень компактные программы. Кроме того, поскольку разные производители могут выбирать разные процессоры, было важно не завязнуть в какой-то одной архитектуре компьютеров.</a:t>
            </a:r>
          </a:p>
        </p:txBody>
      </p:sp>
    </p:spTree>
    <p:extLst>
      <p:ext uri="{BB962C8B-B14F-4D97-AF65-F5344CB8AC3E}">
        <p14:creationId xmlns:p14="http://schemas.microsoft.com/office/powerpoint/2010/main" val="27636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764704"/>
            <a:ext cx="7920880" cy="3646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Стремясь 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изобрести небольшой, компактный и машинно-независимый код, разработчики возродили модель, использованную при реализации первых версий языка </a:t>
            </a:r>
            <a:r>
              <a:rPr lang="ru-RU" sz="1700" i="1" dirty="0" err="1">
                <a:latin typeface="Times New Roman" pitchFamily="18" charset="0"/>
                <a:cs typeface="Times New Roman" pitchFamily="18" charset="0"/>
              </a:rPr>
              <a:t>Pascal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 на заре эры персональных компьютеров. </a:t>
            </a:r>
            <a:r>
              <a:rPr lang="ru-RU" sz="1700" i="1" dirty="0" err="1">
                <a:latin typeface="Times New Roman" pitchFamily="18" charset="0"/>
                <a:cs typeface="Times New Roman" pitchFamily="18" charset="0"/>
              </a:rPr>
              <a:t>Никлаус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 Вирт, создатель языка </a:t>
            </a:r>
            <a:r>
              <a:rPr lang="ru-RU" sz="1700" i="1" dirty="0" err="1">
                <a:latin typeface="Times New Roman" pitchFamily="18" charset="0"/>
                <a:cs typeface="Times New Roman" pitchFamily="18" charset="0"/>
              </a:rPr>
              <a:t>Pascal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, в свое время разработал машинно-независимый язык, генерирующий промежуточный код для некоей гипотетической машины. Этот промежуточный код можно выполнять на любой машине, имеющей соответствующий интерпретатор. Инженеры, работавшие над проектом «</a:t>
            </a:r>
            <a:r>
              <a:rPr lang="ru-RU" sz="1700" i="1" dirty="0" err="1"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», также использовали виртуальную машину, что решило их основную проблему.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4293096"/>
            <a:ext cx="7920880" cy="246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Однако 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большинство сотрудников компании </a:t>
            </a:r>
            <a:r>
              <a:rPr lang="ru-RU" sz="1700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 имели опыт работы с операционной системой UNIX, поэтому в основу разрабатываемого ими языка был положен язык C++, а не </a:t>
            </a:r>
            <a:r>
              <a:rPr lang="ru-RU" sz="1700" i="1" dirty="0" err="1">
                <a:latin typeface="Times New Roman" pitchFamily="18" charset="0"/>
                <a:cs typeface="Times New Roman" pitchFamily="18" charset="0"/>
              </a:rPr>
              <a:t>Pascal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 (Кстати, </a:t>
            </a:r>
            <a:r>
              <a:rPr lang="ru-RU" sz="1700" i="1" dirty="0" err="1">
                <a:latin typeface="Times New Roman" pitchFamily="18" charset="0"/>
                <a:cs typeface="Times New Roman" pitchFamily="18" charset="0"/>
              </a:rPr>
              <a:t>Гослинг</a:t>
            </a:r>
            <a:r>
              <a:rPr lang="ru-RU" sz="1700" i="1" dirty="0">
                <a:latin typeface="Times New Roman" pitchFamily="18" charset="0"/>
                <a:cs typeface="Times New Roman" pitchFamily="18" charset="0"/>
              </a:rPr>
              <a:t> сперва начал с попыток расширения компилятора С++, но со временем, однако, понял, что один С++, как его ни расширяй, не сможет удовлетворить все потребности в данной прикладной области).</a:t>
            </a:r>
          </a:p>
        </p:txBody>
      </p:sp>
    </p:spTree>
    <p:extLst>
      <p:ext uri="{BB962C8B-B14F-4D97-AF65-F5344CB8AC3E}">
        <p14:creationId xmlns:p14="http://schemas.microsoft.com/office/powerpoint/2010/main" val="19220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684076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Название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нового языка, разрабатываемого в рамках «зеленого проекта» было не менее «зеленым» по своей сути - язык был назван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(дуб). (Возможно потому, что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Гослинг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любил смотреть на дуб, растущий прямо под окнами его офиса в компании). 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Однако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вскоре выяснилось, что одноименный язык программирования уже существует. Название пришлось сменить. Команда разработчиков потратила несколько часов в поисках нового наименования, и, утомившись от долгих раздумий, они решили сделать кофейную паузу. В этот момент и родилось название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(английский сленг - кофе). 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Другая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легенда говорит, что виноват не сленг, а конкретный  сорт кофе (такой кофе действительно есть), который очень любили программисты. 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Видимо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похожим образом родилось и другое название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HotJava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(«горячая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»). Тема кофе навсегда останется в названиях и логотипах: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Java Beans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(зерна кофе),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JAR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(банка с кофе). Сам язык критики стали называть «языком для кофеварок».</a:t>
            </a:r>
          </a:p>
        </p:txBody>
      </p:sp>
      <p:pic>
        <p:nvPicPr>
          <p:cNvPr id="3076" name="Picture 4" descr="Jav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88" y="2348880"/>
            <a:ext cx="952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15801"/>
            <a:ext cx="561786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Вскоре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компания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Microsystems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преобразовала команду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в компанию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Новая компания обладала интереснейшими разработками в области операционных систем для телевизионных приставок и технологий «видео по запросу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».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Первая демонстрация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FirstPerson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названная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Star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7, была удаленным управлением бытовой техникой с маленьким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экранчиком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 Для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придания интерфейсу большей привлекательности разработчики создали забавного персонажа по имени Дьюк 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Duke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), который всегда был готов помочь пользователю выполнить его задачу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В дальнейшем он стал спутником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ее счастливым талисманом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star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88" y="1052736"/>
            <a:ext cx="2159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upload.wikimedia.org/wikipedia/commons/thumb/4/40/Wave.svg/150px-Wa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06" y="3449537"/>
            <a:ext cx="1428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2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956335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Но компания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не могла найти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своим разработкам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подходящего применения. После ряда неудач неожиданно ситуация для компании резко изменилась: был анонсирована первая версия графического браузера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Mosaic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так родился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с которого началось бурное развитие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3717032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Нотон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предложил использовать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в создании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 приложений. Так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стал самостоятельным продуктом, вскоре был написан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-компилятор и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-браузер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WebRunner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(позже получил название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HotJava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). Небольшие программы, написанные на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Oak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для распространения через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назвали апплетами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applets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415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692696"/>
            <a:ext cx="568863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23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мая 1995 года технологии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HotJava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были официально объявлены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и тогда же Марк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Андрисен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Marc Andreessen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американский предприниматель, инвестор, инженер-программист, 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миллиардер, соавтор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первого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интернет-браузера 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Mosaic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i="1" dirty="0" smtClean="0">
                <a:latin typeface="Times New Roman" pitchFamily="18" charset="0"/>
                <a:cs typeface="Times New Roman" pitchFamily="18" charset="0"/>
              </a:rPr>
              <a:t>од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ин</a:t>
            </a:r>
            <a:r>
              <a:rPr lang="fr-F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из основателей Netscape Communications Corporation</a:t>
            </a:r>
            <a:r>
              <a:rPr lang="ru-RU" sz="2000" dirty="0" smtClean="0"/>
              <a:t> </a:t>
            </a:r>
            <a:r>
              <a:rPr lang="en-US" sz="2000" dirty="0"/>
              <a:t> 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сообщил,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что новая версия самого популярного тогда браузера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Netscape Navigator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2.0 будет поддерживать новую технологию. По сути, это означало, что с этого момента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стала такой же неотъемлемой частью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WWW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как 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26" y="1556792"/>
            <a:ext cx="168433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0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1036</Words>
  <Application>Microsoft Office PowerPoint</Application>
  <PresentationFormat>Экран (4:3)</PresentationFormat>
  <Paragraphs>200</Paragraphs>
  <Slides>34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Тема Office</vt:lpstr>
      <vt:lpstr>Bitmap Image</vt:lpstr>
      <vt:lpstr>ИНТЕРНЕТ-ТЕХНОЛОГИИ</vt:lpstr>
      <vt:lpstr>Возникновение Java</vt:lpstr>
      <vt:lpstr>Возникновение Java</vt:lpstr>
      <vt:lpstr>Возникновение Java</vt:lpstr>
      <vt:lpstr>Возникновение Java</vt:lpstr>
      <vt:lpstr>Возникновение Java</vt:lpstr>
      <vt:lpstr>Возникновение Java</vt:lpstr>
      <vt:lpstr>Возникновение Java</vt:lpstr>
      <vt:lpstr>Возникновение Java</vt:lpstr>
      <vt:lpstr>Возникновение Java</vt:lpstr>
      <vt:lpstr>Платформа Java</vt:lpstr>
      <vt:lpstr>Платформа Java</vt:lpstr>
      <vt:lpstr>Платформа Java</vt:lpstr>
      <vt:lpstr>Платформа Java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  <vt:lpstr>Java технологии</vt:lpstr>
    </vt:vector>
  </TitlesOfParts>
  <Company>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144</cp:revision>
  <dcterms:created xsi:type="dcterms:W3CDTF">2012-09-01T18:55:01Z</dcterms:created>
  <dcterms:modified xsi:type="dcterms:W3CDTF">2012-09-04T05:06:26Z</dcterms:modified>
</cp:coreProperties>
</file>