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10.09.2012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08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10.09.2012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79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10.09.2012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08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10.09.2012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83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10.09.2012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07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10.09.2012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78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10.09.2012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85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10.09.2012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58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10.09.2012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04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10.09.2012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32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10.09.2012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77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9CA4C-EA8E-40AA-9994-8A2088F0EAB6}" type="datetimeFigureOut">
              <a:rPr lang="ru-RU" smtClean="0"/>
              <a:t>10.09.2012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87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ИНТЕРНЕТ-ТЕХНОЛОГИИ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971600" y="2132856"/>
            <a:ext cx="806489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Лекция № </a:t>
            </a:r>
            <a:r>
              <a:rPr lang="en-US" sz="3200" i="1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32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i="1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Основы языка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3200" i="1" dirty="0" smtClean="0">
                <a:latin typeface="Times New Roman" pitchFamily="18" charset="0"/>
                <a:cs typeface="Times New Roman" pitchFamily="18" charset="0"/>
              </a:rPr>
              <a:t>»</a:t>
            </a:r>
            <a:endParaRPr lang="ru-RU" sz="32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0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Основы языка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620688"/>
            <a:ext cx="799288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Указатели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pointers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отсутствуют и запрещены любые действия с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адресами:</a:t>
            </a:r>
            <a:endParaRPr lang="ru-RU" sz="2400" i="1" dirty="0">
              <a:latin typeface="Times New Roman" pitchFamily="18" charset="0"/>
              <a:cs typeface="Times New Roman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преобразование ссылок в целое и обратно;</a:t>
            </a:r>
          </a:p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арифметика адресов (указателей);</a:t>
            </a:r>
          </a:p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вычисление размеров типов и объектов.</a:t>
            </a:r>
          </a:p>
          <a:p>
            <a:pPr algn="just">
              <a:lnSpc>
                <a:spcPct val="150000"/>
              </a:lnSpc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 в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- это зарезервированное ключевое слово,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означающее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 отсутствие ссылки.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ull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 - значением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«по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умолчанию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» для всех ссылочных типов. Значение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нельзя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привести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к какому-либо простому типу, его нельзя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считать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равным 0 (в C/C++ NULL определен через #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define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как 0).</a:t>
            </a:r>
          </a:p>
        </p:txBody>
      </p:sp>
    </p:spTree>
    <p:extLst>
      <p:ext uri="{BB962C8B-B14F-4D97-AF65-F5344CB8AC3E}">
        <p14:creationId xmlns:p14="http://schemas.microsoft.com/office/powerpoint/2010/main" val="250859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Основы языка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908720"/>
            <a:ext cx="8064896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200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существует два способа создания массивов. </a:t>
            </a:r>
            <a:endParaRPr lang="en-US" sz="22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Первый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выделяет память под 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массив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с помощью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и инициализирует его элементы значениями «по умолчанию»: все примитивные типы данных нулями (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200" i="1" dirty="0" err="1"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- ‘\u0’,  остальные - нулями), ссылочные –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Второй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способ не только выделяет память, но и сразу же инициализирует ее указанными значениями, например:</a:t>
            </a:r>
          </a:p>
          <a:p>
            <a:pPr algn="just">
              <a:lnSpc>
                <a:spcPct val="150000"/>
              </a:lnSpc>
            </a:pPr>
            <a:r>
              <a:rPr lang="ru-RU" sz="2200" i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2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200" i="1" dirty="0" err="1">
                <a:latin typeface="Courier New" pitchFamily="49" charset="0"/>
                <a:cs typeface="Courier New" pitchFamily="49" charset="0"/>
              </a:rPr>
              <a:t>table</a:t>
            </a:r>
            <a:r>
              <a:rPr lang="ru-RU" sz="2200" i="1" dirty="0">
                <a:latin typeface="Courier New" pitchFamily="49" charset="0"/>
                <a:cs typeface="Courier New" pitchFamily="49" charset="0"/>
              </a:rPr>
              <a:t>[] = {1, 2, 4, 8, 16, 32, 64, 128</a:t>
            </a:r>
            <a:r>
              <a:rPr lang="ru-RU" sz="2200" i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200" i="1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Кстати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200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допускает и новый (относительно C/C++) синтаксис объявления массивов, как это показано ниже:</a:t>
            </a:r>
          </a:p>
          <a:p>
            <a:pPr algn="just">
              <a:lnSpc>
                <a:spcPct val="150000"/>
              </a:lnSpc>
            </a:pPr>
            <a:r>
              <a:rPr lang="ru-RU" sz="2200" i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200" i="1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ru-RU" sz="2200" i="1" dirty="0" err="1">
                <a:latin typeface="Courier New" pitchFamily="49" charset="0"/>
                <a:cs typeface="Courier New" pitchFamily="49" charset="0"/>
              </a:rPr>
              <a:t>table</a:t>
            </a:r>
            <a:r>
              <a:rPr lang="ru-RU" sz="2200" i="1" dirty="0">
                <a:latin typeface="Courier New" pitchFamily="49" charset="0"/>
                <a:cs typeface="Courier New" pitchFamily="49" charset="0"/>
              </a:rPr>
              <a:t> = {1, 2, 4, 8, 16, 32, 64, 128</a:t>
            </a:r>
            <a:r>
              <a:rPr lang="ru-RU" sz="2200" i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2200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64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Основы языка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692696"/>
            <a:ext cx="7992888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Доступ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к элементам массива осуществляется так же, как и в C - индекс в виде целого выражения в квадратных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скобках.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arrayRef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i="1" dirty="0">
              <a:latin typeface="Courier New" pitchFamily="49" charset="0"/>
              <a:cs typeface="Courier New" pitchFamily="49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arrayRef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[5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US" sz="2000" i="1" dirty="0">
              <a:latin typeface="Courier New" pitchFamily="49" charset="0"/>
              <a:cs typeface="Courier New" pitchFamily="49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arrayRef</a:t>
            </a:r>
            <a:r>
              <a:rPr lang="ru-RU" sz="2000" i="1" dirty="0">
                <a:latin typeface="Courier New" pitchFamily="49" charset="0"/>
                <a:cs typeface="Courier New" pitchFamily="49" charset="0"/>
              </a:rPr>
              <a:t>[2] = 5;</a:t>
            </a:r>
          </a:p>
          <a:p>
            <a:pPr algn="just">
              <a:lnSpc>
                <a:spcPct val="150000"/>
              </a:lnSpc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Двумерные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массивы декларируются так:</a:t>
            </a:r>
          </a:p>
          <a:p>
            <a:pPr lvl="1" algn="just">
              <a:lnSpc>
                <a:spcPct val="150000"/>
              </a:lnSpc>
            </a:pP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[][]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twodim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000" i="1" dirty="0">
              <a:latin typeface="Courier New" pitchFamily="49" charset="0"/>
              <a:cs typeface="Courier New" pitchFamily="49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twodim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[4][5];</a:t>
            </a:r>
            <a:endParaRPr lang="ru-RU" sz="2000" i="1" dirty="0">
              <a:latin typeface="Courier New" pitchFamily="49" charset="0"/>
              <a:cs typeface="Courier New" pitchFamily="49" charset="0"/>
            </a:endParaRPr>
          </a:p>
          <a:p>
            <a:pPr lvl="1" algn="just">
              <a:lnSpc>
                <a:spcPct val="150000"/>
              </a:lnSpc>
            </a:pPr>
            <a:r>
              <a:rPr lang="ru-RU" sz="2000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000" i="1" dirty="0">
                <a:latin typeface="Courier New" pitchFamily="49" charset="0"/>
                <a:cs typeface="Courier New" pitchFamily="49" charset="0"/>
              </a:rPr>
              <a:t>[][] twodim2 = {{1,2,3}, {3,4}, {5,6,7,8}};</a:t>
            </a:r>
          </a:p>
          <a:p>
            <a:pPr algn="just">
              <a:lnSpc>
                <a:spcPct val="150000"/>
              </a:lnSpc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Следует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заметить, что массив не обязательно должен быть прямоугольным. Двумерный массив может рассматриваться как одномерный, каждый элемент которого ссылка на другой одномерный массив.</a:t>
            </a:r>
          </a:p>
        </p:txBody>
      </p:sp>
    </p:spTree>
    <p:extLst>
      <p:ext uri="{BB962C8B-B14F-4D97-AF65-F5344CB8AC3E}">
        <p14:creationId xmlns:p14="http://schemas.microsoft.com/office/powerpoint/2010/main" val="16064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Основы языка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908720"/>
            <a:ext cx="8064896" cy="5565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строки не являются массивами символов, заканчивающимися символом NULL. Напротив, строки - это экземпляры класса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java.lang.String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Но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специально для этого класса в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реализован оператор "+", осуществляющий конкатенацию строк.</a:t>
            </a:r>
          </a:p>
          <a:p>
            <a:pPr algn="just">
              <a:lnSpc>
                <a:spcPct val="150000"/>
              </a:lnSpc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Важной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особенностью объектов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является их неизменяемость, т.е. в классе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методов, модифицирующих содержимое строки нет. </a:t>
            </a: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необходима модификация, то из объекта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следует создать объект класса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342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Основы языка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876776"/>
            <a:ext cx="79928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поддерживаются почти все операторы C (с теми же правилами приоритета и ассоциативности):</a:t>
            </a:r>
          </a:p>
          <a:p>
            <a:pPr lvl="1" algn="just">
              <a:lnSpc>
                <a:spcPct val="150000"/>
              </a:lnSpc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Арифметические</a:t>
            </a:r>
            <a:endParaRPr lang="ru-RU" sz="2000" b="1" i="1" dirty="0">
              <a:latin typeface="Times New Roman" pitchFamily="18" charset="0"/>
              <a:cs typeface="Times New Roman" pitchFamily="18" charset="0"/>
            </a:endParaRPr>
          </a:p>
          <a:p>
            <a:pPr lvl="5" algn="just">
              <a:lnSpc>
                <a:spcPct val="150000"/>
              </a:lnSpc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сложение</a:t>
            </a:r>
          </a:p>
          <a:p>
            <a:pPr lvl="5" algn="just">
              <a:lnSpc>
                <a:spcPct val="150000"/>
              </a:lnSpc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 вычитание</a:t>
            </a:r>
          </a:p>
          <a:p>
            <a:pPr lvl="5" algn="just">
              <a:lnSpc>
                <a:spcPct val="150000"/>
              </a:lnSpc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* умножение</a:t>
            </a:r>
          </a:p>
          <a:p>
            <a:pPr lvl="5" algn="just">
              <a:lnSpc>
                <a:spcPct val="150000"/>
              </a:lnSpc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деление</a:t>
            </a:r>
          </a:p>
          <a:p>
            <a:pPr lvl="5" algn="just">
              <a:lnSpc>
                <a:spcPct val="150000"/>
              </a:lnSpc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%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остаток от целочисленного деления</a:t>
            </a:r>
          </a:p>
          <a:p>
            <a:pPr lvl="5" algn="just">
              <a:lnSpc>
                <a:spcPct val="150000"/>
              </a:lnSpc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префиксная форма инкремента</a:t>
            </a:r>
          </a:p>
          <a:p>
            <a:pPr lvl="5" algn="just">
              <a:lnSpc>
                <a:spcPct val="150000"/>
              </a:lnSpc>
            </a:pP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++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суфиксная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форма инкремента</a:t>
            </a:r>
          </a:p>
          <a:p>
            <a:pPr lvl="5" algn="just">
              <a:lnSpc>
                <a:spcPct val="150000"/>
              </a:lnSpc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префиксная форма декремента</a:t>
            </a:r>
          </a:p>
          <a:p>
            <a:pPr lvl="5" algn="just">
              <a:lnSpc>
                <a:spcPct val="150000"/>
              </a:lnSpc>
            </a:pP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суффиксная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форма декремента</a:t>
            </a:r>
          </a:p>
        </p:txBody>
      </p:sp>
    </p:spTree>
    <p:extLst>
      <p:ext uri="{BB962C8B-B14F-4D97-AF65-F5344CB8AC3E}">
        <p14:creationId xmlns:p14="http://schemas.microsoft.com/office/powerpoint/2010/main" val="302497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Основы языка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43608" y="764704"/>
            <a:ext cx="7920880" cy="2997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Присваивания</a:t>
            </a:r>
            <a:endParaRPr lang="ru-RU" b="1" i="1" dirty="0">
              <a:latin typeface="Times New Roman" pitchFamily="18" charset="0"/>
              <a:cs typeface="Times New Roman" pitchFamily="18" charset="0"/>
            </a:endParaRPr>
          </a:p>
          <a:p>
            <a:pPr lvl="4" algn="just">
              <a:lnSpc>
                <a:spcPct val="150000"/>
              </a:lnSpc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присваивание</a:t>
            </a:r>
          </a:p>
          <a:p>
            <a:pPr lvl="4" algn="just">
              <a:lnSpc>
                <a:spcPct val="150000"/>
              </a:lnSpc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+=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присваивание со сложением</a:t>
            </a:r>
          </a:p>
          <a:p>
            <a:pPr lvl="4" algn="just">
              <a:lnSpc>
                <a:spcPct val="150000"/>
              </a:lnSpc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-=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присваивание с вычитанием</a:t>
            </a:r>
          </a:p>
          <a:p>
            <a:pPr lvl="4" algn="just">
              <a:lnSpc>
                <a:spcPct val="150000"/>
              </a:lnSpc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*=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присваивание с умножением</a:t>
            </a:r>
          </a:p>
          <a:p>
            <a:pPr lvl="4" algn="just">
              <a:lnSpc>
                <a:spcPct val="150000"/>
              </a:lnSpc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/=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присваивание с делением</a:t>
            </a:r>
          </a:p>
          <a:p>
            <a:pPr lvl="4" algn="just">
              <a:lnSpc>
                <a:spcPct val="150000"/>
              </a:lnSpc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%=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присваивание с остатком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43608" y="3717032"/>
            <a:ext cx="792088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	3. 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Сравнения</a:t>
            </a:r>
            <a:endParaRPr lang="ru-RU" b="1" i="1" dirty="0">
              <a:latin typeface="Times New Roman" pitchFamily="18" charset="0"/>
              <a:cs typeface="Times New Roman" pitchFamily="18" charset="0"/>
            </a:endParaRPr>
          </a:p>
          <a:p>
            <a:pPr lvl="4" algn="just">
              <a:lnSpc>
                <a:spcPct val="150000"/>
              </a:lnSpc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меньше</a:t>
            </a:r>
          </a:p>
          <a:p>
            <a:pPr lvl="4" algn="just">
              <a:lnSpc>
                <a:spcPct val="150000"/>
              </a:lnSpc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&lt;=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меньше или равно</a:t>
            </a:r>
          </a:p>
          <a:p>
            <a:pPr lvl="4" algn="just">
              <a:lnSpc>
                <a:spcPct val="150000"/>
              </a:lnSpc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больше</a:t>
            </a:r>
          </a:p>
          <a:p>
            <a:pPr lvl="4" algn="just">
              <a:lnSpc>
                <a:spcPct val="150000"/>
              </a:lnSpc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&gt;=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больше или равно</a:t>
            </a:r>
          </a:p>
          <a:p>
            <a:pPr lvl="4" algn="just">
              <a:lnSpc>
                <a:spcPct val="150000"/>
              </a:lnSpc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==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равно</a:t>
            </a:r>
          </a:p>
          <a:p>
            <a:pPr lvl="4" algn="just">
              <a:lnSpc>
                <a:spcPct val="150000"/>
              </a:lnSpc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!=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не равно</a:t>
            </a:r>
          </a:p>
        </p:txBody>
      </p:sp>
    </p:spTree>
    <p:extLst>
      <p:ext uri="{BB962C8B-B14F-4D97-AF65-F5344CB8AC3E}">
        <p14:creationId xmlns:p14="http://schemas.microsoft.com/office/powerpoint/2010/main" val="164279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Основы языка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764704"/>
            <a:ext cx="806489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4. Логические</a:t>
            </a:r>
            <a:endParaRPr lang="ru-RU" sz="2000" b="1" i="1" dirty="0">
              <a:latin typeface="Times New Roman" pitchFamily="18" charset="0"/>
              <a:cs typeface="Times New Roman" pitchFamily="18" charset="0"/>
            </a:endParaRPr>
          </a:p>
          <a:p>
            <a:pPr lvl="5" algn="just">
              <a:lnSpc>
                <a:spcPct val="150000"/>
              </a:lnSpc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&amp;&amp;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логическое «И»</a:t>
            </a:r>
          </a:p>
          <a:p>
            <a:pPr lvl="5" algn="just">
              <a:lnSpc>
                <a:spcPct val="150000"/>
              </a:lnSpc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||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логическое «ИЛИ»</a:t>
            </a:r>
          </a:p>
          <a:p>
            <a:pPr lvl="5" algn="just">
              <a:lnSpc>
                <a:spcPct val="150000"/>
              </a:lnSpc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!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логическое «НЕ»</a:t>
            </a:r>
          </a:p>
          <a:p>
            <a:pPr lvl="5" algn="just">
              <a:lnSpc>
                <a:spcPct val="150000"/>
              </a:lnSpc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^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«ИСКЛЮЧАЮЩЕЕ ИЛИ»</a:t>
            </a:r>
          </a:p>
          <a:p>
            <a:pPr lvl="5" algn="just">
              <a:lnSpc>
                <a:spcPct val="150000"/>
              </a:lnSpc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поразрядное «И»</a:t>
            </a:r>
          </a:p>
          <a:p>
            <a:pPr lvl="5" algn="just">
              <a:lnSpc>
                <a:spcPct val="150000"/>
              </a:lnSpc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| поразрядное «ИЛИ»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3933056"/>
            <a:ext cx="80648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i="1" dirty="0" err="1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повторяет большинство управляющих конструкций языка C (исключая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lvl="2" algn="just">
              <a:lnSpc>
                <a:spcPct val="150000"/>
              </a:lnSpc>
            </a:pP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1. Ветвления</a:t>
            </a:r>
            <a:endParaRPr lang="ru-RU" sz="2000" b="1" i="1" dirty="0">
              <a:latin typeface="Times New Roman" pitchFamily="18" charset="0"/>
              <a:cs typeface="Times New Roman" pitchFamily="18" charset="0"/>
            </a:endParaRPr>
          </a:p>
          <a:p>
            <a:pPr lvl="3" algn="just">
              <a:lnSpc>
                <a:spcPct val="150000"/>
              </a:lnSpc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) Простой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if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000" i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2000" i="1" dirty="0">
                <a:latin typeface="Courier New" pitchFamily="49" charset="0"/>
                <a:cs typeface="Courier New" pitchFamily="49" charset="0"/>
              </a:rPr>
              <a:t> (&lt;условие&gt;) &lt;оператор&gt;;</a:t>
            </a:r>
          </a:p>
          <a:p>
            <a:pPr lvl="1" algn="just">
              <a:lnSpc>
                <a:spcPct val="150000"/>
              </a:lnSpc>
            </a:pPr>
            <a:r>
              <a:rPr lang="en-US" sz="2000" i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ru-RU" sz="2000" i="1" dirty="0">
                <a:latin typeface="Courier New" pitchFamily="49" charset="0"/>
                <a:cs typeface="Courier New" pitchFamily="49" charset="0"/>
              </a:rPr>
              <a:t> &lt;оператор&gt;; // 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ru-RU" sz="2000" i="1" dirty="0">
                <a:latin typeface="Courier New" pitchFamily="49" charset="0"/>
                <a:cs typeface="Courier New" pitchFamily="49" charset="0"/>
              </a:rPr>
              <a:t>-часть не обязательна</a:t>
            </a:r>
          </a:p>
        </p:txBody>
      </p:sp>
    </p:spTree>
    <p:extLst>
      <p:ext uri="{BB962C8B-B14F-4D97-AF65-F5344CB8AC3E}">
        <p14:creationId xmlns:p14="http://schemas.microsoft.com/office/powerpoint/2010/main" val="258093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Основы языка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620688"/>
            <a:ext cx="7992888" cy="6140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>
              <a:lnSpc>
                <a:spcPct val="150000"/>
              </a:lnSpc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) Сложный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if</a:t>
            </a:r>
            <a:endParaRPr lang="ru-RU" sz="2400" i="1" dirty="0">
              <a:latin typeface="Times New Roman" pitchFamily="18" charset="0"/>
              <a:cs typeface="Times New Roman" pitchFamily="18" charset="0"/>
            </a:endParaRPr>
          </a:p>
          <a:p>
            <a:pPr lvl="3" algn="just">
              <a:lnSpc>
                <a:spcPct val="150000"/>
              </a:lnSpc>
            </a:pPr>
            <a:r>
              <a:rPr lang="en-US" sz="2400" i="1" dirty="0">
                <a:latin typeface="Courier New" pitchFamily="49" charset="0"/>
                <a:cs typeface="Courier New" pitchFamily="49" charset="0"/>
              </a:rPr>
              <a:t>if (&lt;</a:t>
            </a:r>
            <a:r>
              <a:rPr lang="ru-RU" sz="2400" i="1" dirty="0"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&gt;)</a:t>
            </a:r>
            <a:endParaRPr lang="ru-RU" sz="2400" i="1" dirty="0">
              <a:latin typeface="Courier New" pitchFamily="49" charset="0"/>
              <a:cs typeface="Courier New" pitchFamily="49" charset="0"/>
            </a:endParaRPr>
          </a:p>
          <a:p>
            <a:pPr lvl="3" algn="just">
              <a:lnSpc>
                <a:spcPct val="150000"/>
              </a:lnSpc>
            </a:pPr>
            <a:r>
              <a:rPr lang="en-US" sz="2400" i="1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2400" i="1" dirty="0">
              <a:latin typeface="Courier New" pitchFamily="49" charset="0"/>
              <a:cs typeface="Courier New" pitchFamily="49" charset="0"/>
            </a:endParaRPr>
          </a:p>
          <a:p>
            <a:pPr lvl="3" algn="just">
              <a:lnSpc>
                <a:spcPct val="150000"/>
              </a:lnSpc>
            </a:pPr>
            <a:r>
              <a:rPr lang="ru-RU" sz="24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2400" i="1" dirty="0">
                <a:latin typeface="Courier New" pitchFamily="49" charset="0"/>
                <a:cs typeface="Courier New" pitchFamily="49" charset="0"/>
              </a:rPr>
              <a:t>оператор&gt;;</a:t>
            </a:r>
          </a:p>
          <a:p>
            <a:pPr lvl="3" algn="just">
              <a:lnSpc>
                <a:spcPct val="150000"/>
              </a:lnSpc>
            </a:pPr>
            <a:r>
              <a:rPr lang="ru-RU" sz="2400" i="1" dirty="0" smtClean="0">
                <a:latin typeface="Courier New" pitchFamily="49" charset="0"/>
                <a:cs typeface="Courier New" pitchFamily="49" charset="0"/>
              </a:rPr>
              <a:t>	...</a:t>
            </a:r>
            <a:endParaRPr lang="ru-RU" sz="2400" i="1" dirty="0">
              <a:latin typeface="Courier New" pitchFamily="49" charset="0"/>
              <a:cs typeface="Courier New" pitchFamily="49" charset="0"/>
            </a:endParaRPr>
          </a:p>
          <a:p>
            <a:pPr lvl="3" algn="just">
              <a:lnSpc>
                <a:spcPct val="150000"/>
              </a:lnSpc>
            </a:pPr>
            <a:r>
              <a:rPr lang="en-US" sz="2400" i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400" i="1" dirty="0">
              <a:latin typeface="Courier New" pitchFamily="49" charset="0"/>
              <a:cs typeface="Courier New" pitchFamily="49" charset="0"/>
            </a:endParaRPr>
          </a:p>
          <a:p>
            <a:pPr lvl="3" algn="just">
              <a:lnSpc>
                <a:spcPct val="150000"/>
              </a:lnSpc>
            </a:pPr>
            <a:r>
              <a:rPr lang="en-US" sz="2400" i="1" dirty="0">
                <a:latin typeface="Courier New" pitchFamily="49" charset="0"/>
                <a:cs typeface="Courier New" pitchFamily="49" charset="0"/>
              </a:rPr>
              <a:t>else // </a:t>
            </a:r>
            <a:r>
              <a:rPr lang="ru-RU" sz="2400" i="1" dirty="0">
                <a:latin typeface="Courier New" pitchFamily="49" charset="0"/>
                <a:cs typeface="Courier New" pitchFamily="49" charset="0"/>
              </a:rPr>
              <a:t>если часть не обязательна</a:t>
            </a:r>
          </a:p>
          <a:p>
            <a:pPr lvl="3" algn="just">
              <a:lnSpc>
                <a:spcPct val="150000"/>
              </a:lnSpc>
            </a:pPr>
            <a:r>
              <a:rPr lang="en-US" sz="2400" i="1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2400" i="1" dirty="0">
              <a:latin typeface="Courier New" pitchFamily="49" charset="0"/>
              <a:cs typeface="Courier New" pitchFamily="49" charset="0"/>
            </a:endParaRPr>
          </a:p>
          <a:p>
            <a:pPr lvl="3" algn="just">
              <a:lnSpc>
                <a:spcPct val="150000"/>
              </a:lnSpc>
            </a:pPr>
            <a:r>
              <a:rPr lang="ru-RU" sz="24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2400" i="1" dirty="0"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&gt;;</a:t>
            </a:r>
            <a:endParaRPr lang="ru-RU" sz="2400" i="1" dirty="0">
              <a:latin typeface="Courier New" pitchFamily="49" charset="0"/>
              <a:cs typeface="Courier New" pitchFamily="49" charset="0"/>
            </a:endParaRPr>
          </a:p>
          <a:p>
            <a:pPr lvl="3" algn="just">
              <a:lnSpc>
                <a:spcPct val="150000"/>
              </a:lnSpc>
            </a:pPr>
            <a:r>
              <a:rPr lang="ru-RU" sz="24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ru-RU" sz="2400" i="1" dirty="0">
              <a:latin typeface="Courier New" pitchFamily="49" charset="0"/>
              <a:cs typeface="Courier New" pitchFamily="49" charset="0"/>
            </a:endParaRPr>
          </a:p>
          <a:p>
            <a:pPr lvl="3" algn="just">
              <a:lnSpc>
                <a:spcPct val="150000"/>
              </a:lnSpc>
            </a:pPr>
            <a:r>
              <a:rPr lang="en-US" sz="2400" i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400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14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Основы языка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757893"/>
            <a:ext cx="7992888" cy="6003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dirty="0" smtClean="0"/>
              <a:t>	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c)</a:t>
            </a:r>
            <a:r>
              <a:rPr lang="en-US" dirty="0" smtClean="0"/>
              <a:t>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if-else-if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оператор</a:t>
            </a:r>
            <a:endParaRPr lang="ru-RU" sz="1600" i="1" dirty="0">
              <a:latin typeface="Times New Roman" pitchFamily="18" charset="0"/>
              <a:cs typeface="Times New Roman" pitchFamily="18" charset="0"/>
            </a:endParaRPr>
          </a:p>
          <a:p>
            <a:pPr lvl="4" algn="just">
              <a:lnSpc>
                <a:spcPct val="150000"/>
              </a:lnSpc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if (&lt;</a:t>
            </a:r>
            <a:r>
              <a:rPr lang="ru-RU" sz="1600" i="1" dirty="0">
                <a:latin typeface="Courier New" pitchFamily="49" charset="0"/>
                <a:cs typeface="Courier New" pitchFamily="49" charset="0"/>
              </a:rPr>
              <a:t>условие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1&gt;)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lvl="4" algn="just">
              <a:lnSpc>
                <a:spcPct val="150000"/>
              </a:lnSpc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lvl="4" algn="just">
              <a:lnSpc>
                <a:spcPct val="150000"/>
              </a:lnSpc>
            </a:pP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ru-RU" sz="1600" i="1" dirty="0"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&gt;;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lvl="4" algn="just">
              <a:lnSpc>
                <a:spcPct val="150000"/>
              </a:lnSpc>
            </a:pP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	...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lvl="4" algn="just">
              <a:lnSpc>
                <a:spcPct val="150000"/>
              </a:lnSpc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lvl="4" algn="just">
              <a:lnSpc>
                <a:spcPct val="150000"/>
              </a:lnSpc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else if (&lt;</a:t>
            </a:r>
            <a:r>
              <a:rPr lang="ru-RU" sz="1600" i="1" dirty="0">
                <a:latin typeface="Courier New" pitchFamily="49" charset="0"/>
                <a:cs typeface="Courier New" pitchFamily="49" charset="0"/>
              </a:rPr>
              <a:t>условие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2&gt;)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lvl="4" algn="just">
              <a:lnSpc>
                <a:spcPct val="150000"/>
              </a:lnSpc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lvl="4" algn="just">
              <a:lnSpc>
                <a:spcPct val="150000"/>
              </a:lnSpc>
            </a:pP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ru-RU" sz="1600" i="1" dirty="0"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&gt;;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lvl="4" algn="just">
              <a:lnSpc>
                <a:spcPct val="150000"/>
              </a:lnSpc>
            </a:pP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	...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lvl="4" algn="just">
              <a:lnSpc>
                <a:spcPct val="150000"/>
              </a:lnSpc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lvl="4" algn="just">
              <a:lnSpc>
                <a:spcPct val="150000"/>
              </a:lnSpc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else // </a:t>
            </a:r>
            <a:r>
              <a:rPr lang="ru-RU" sz="1600" i="1" dirty="0">
                <a:latin typeface="Courier New" pitchFamily="49" charset="0"/>
                <a:cs typeface="Courier New" pitchFamily="49" charset="0"/>
              </a:rPr>
              <a:t>если часть не обязательна</a:t>
            </a:r>
          </a:p>
          <a:p>
            <a:pPr lvl="4" algn="just">
              <a:lnSpc>
                <a:spcPct val="150000"/>
              </a:lnSpc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lvl="4" algn="just">
              <a:lnSpc>
                <a:spcPct val="150000"/>
              </a:lnSpc>
            </a:pP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ru-RU" sz="1600" i="1" dirty="0"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&gt;;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lvl="4" algn="just">
              <a:lnSpc>
                <a:spcPct val="150000"/>
              </a:lnSpc>
            </a:pP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	...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lvl="4" algn="just">
              <a:lnSpc>
                <a:spcPct val="150000"/>
              </a:lnSpc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08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Основы языка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764704"/>
            <a:ext cx="7992888" cy="5957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	d) switch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оператор</a:t>
            </a:r>
          </a:p>
          <a:p>
            <a:pPr lvl="3" algn="just">
              <a:lnSpc>
                <a:spcPct val="150000"/>
              </a:lnSpc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ru-RU" sz="1600" i="1" dirty="0">
                <a:latin typeface="Courier New" pitchFamily="49" charset="0"/>
                <a:cs typeface="Courier New" pitchFamily="49" charset="0"/>
              </a:rPr>
              <a:t> (&lt;целочисленное или символьное выражение&gt;)</a:t>
            </a:r>
          </a:p>
          <a:p>
            <a:pPr lvl="3" algn="just">
              <a:lnSpc>
                <a:spcPct val="150000"/>
              </a:lnSpc>
            </a:pPr>
            <a:r>
              <a:rPr lang="ru-RU" sz="1600" i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3" algn="just">
              <a:lnSpc>
                <a:spcPct val="150000"/>
              </a:lnSpc>
            </a:pP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	case</a:t>
            </a:r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i="1" dirty="0">
                <a:latin typeface="Courier New" pitchFamily="49" charset="0"/>
                <a:cs typeface="Courier New" pitchFamily="49" charset="0"/>
              </a:rPr>
              <a:t>&lt;значение 1&gt;:</a:t>
            </a:r>
          </a:p>
          <a:p>
            <a:pPr lvl="3" algn="just">
              <a:lnSpc>
                <a:spcPct val="150000"/>
              </a:lnSpc>
            </a:pP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i="1" dirty="0">
                <a:latin typeface="Courier New" pitchFamily="49" charset="0"/>
                <a:cs typeface="Courier New" pitchFamily="49" charset="0"/>
              </a:rPr>
              <a:t>оператор&gt;;</a:t>
            </a:r>
          </a:p>
          <a:p>
            <a:pPr lvl="3" algn="just">
              <a:lnSpc>
                <a:spcPct val="150000"/>
              </a:lnSpc>
            </a:pP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&lt;...&gt;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lvl="3" algn="just">
              <a:lnSpc>
                <a:spcPct val="150000"/>
              </a:lnSpc>
            </a:pP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		break</a:t>
            </a:r>
            <a:r>
              <a:rPr lang="ru-RU" sz="1600" i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3" algn="just">
              <a:lnSpc>
                <a:spcPct val="150000"/>
              </a:lnSpc>
            </a:pP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lvl="3" algn="just">
              <a:lnSpc>
                <a:spcPct val="150000"/>
              </a:lnSpc>
            </a:pP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	case</a:t>
            </a:r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i="1" dirty="0">
                <a:latin typeface="Courier New" pitchFamily="49" charset="0"/>
                <a:cs typeface="Courier New" pitchFamily="49" charset="0"/>
              </a:rPr>
              <a:t>&lt;значение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600" i="1" dirty="0">
                <a:latin typeface="Courier New" pitchFamily="49" charset="0"/>
                <a:cs typeface="Courier New" pitchFamily="49" charset="0"/>
              </a:rPr>
              <a:t>&gt;:</a:t>
            </a:r>
          </a:p>
          <a:p>
            <a:pPr lvl="3" algn="just">
              <a:lnSpc>
                <a:spcPct val="150000"/>
              </a:lnSpc>
            </a:pP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i="1" dirty="0">
                <a:latin typeface="Courier New" pitchFamily="49" charset="0"/>
                <a:cs typeface="Courier New" pitchFamily="49" charset="0"/>
              </a:rPr>
              <a:t>оператор&gt;;</a:t>
            </a:r>
          </a:p>
          <a:p>
            <a:pPr lvl="3" algn="just">
              <a:lnSpc>
                <a:spcPct val="150000"/>
              </a:lnSpc>
            </a:pP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lvl="3" algn="just">
              <a:lnSpc>
                <a:spcPct val="150000"/>
              </a:lnSpc>
            </a:pP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		break</a:t>
            </a:r>
            <a:r>
              <a:rPr lang="ru-RU" sz="1600" i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3" algn="just">
              <a:lnSpc>
                <a:spcPct val="150000"/>
              </a:lnSpc>
            </a:pP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	default</a:t>
            </a:r>
            <a:r>
              <a:rPr lang="ru-RU" sz="1600" i="1" dirty="0">
                <a:latin typeface="Courier New" pitchFamily="49" charset="0"/>
                <a:cs typeface="Courier New" pitchFamily="49" charset="0"/>
              </a:rPr>
              <a:t>: //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default </a:t>
            </a:r>
            <a:r>
              <a:rPr lang="ru-RU" sz="1600" i="1" dirty="0">
                <a:latin typeface="Courier New" pitchFamily="49" charset="0"/>
                <a:cs typeface="Courier New" pitchFamily="49" charset="0"/>
              </a:rPr>
              <a:t>не обязателен</a:t>
            </a:r>
          </a:p>
          <a:p>
            <a:pPr lvl="3" algn="just">
              <a:lnSpc>
                <a:spcPct val="150000"/>
              </a:lnSpc>
            </a:pP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i="1" dirty="0">
                <a:latin typeface="Courier New" pitchFamily="49" charset="0"/>
                <a:cs typeface="Courier New" pitchFamily="49" charset="0"/>
              </a:rPr>
              <a:t>оператор&gt;;</a:t>
            </a:r>
          </a:p>
          <a:p>
            <a:pPr lvl="3" algn="just">
              <a:lnSpc>
                <a:spcPct val="150000"/>
              </a:lnSpc>
            </a:pP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lvl="3" algn="just">
              <a:lnSpc>
                <a:spcPct val="150000"/>
              </a:lnSpc>
            </a:pPr>
            <a:r>
              <a:rPr lang="ru-RU" sz="1600" i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761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Основы языка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620688"/>
            <a:ext cx="7992888" cy="3412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не может быть кода 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вне класса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-программа состоит из одного или нескольких определений классов, размещенных в отдельных файлах (суффикс имени файла - 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b="1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). Для компиляции программ используется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-компилятор </a:t>
            </a:r>
            <a:r>
              <a:rPr lang="ru-RU" b="1" i="1" dirty="0" err="1">
                <a:latin typeface="Times New Roman" pitchFamily="18" charset="0"/>
                <a:cs typeface="Times New Roman" pitchFamily="18" charset="0"/>
              </a:rPr>
              <a:t>javac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. В результате для каждого класса из исходного файла создается файл класса, содержащий байт-коды класса. Основа имени файла класса совпадает с именем класса, к ней добавляется суффикс 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b="1" i="1" dirty="0" err="1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. Один из классов программы должен быть 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открытым (</a:t>
            </a:r>
            <a:r>
              <a:rPr lang="ru-RU" b="1" i="1" dirty="0" err="1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классом и содержать метод </a:t>
            </a:r>
            <a:r>
              <a:rPr lang="ru-RU" b="1" i="1" dirty="0" err="1"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с которого начинается выполнение программы.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4077072"/>
            <a:ext cx="79928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i="1" u="sng" dirty="0" smtClean="0">
                <a:latin typeface="Times New Roman" pitchFamily="18" charset="0"/>
                <a:cs typeface="Times New Roman" pitchFamily="18" charset="0"/>
              </a:rPr>
              <a:t>Пример</a:t>
            </a:r>
            <a:r>
              <a:rPr lang="ru-RU" i="1" u="sng" dirty="0">
                <a:latin typeface="Times New Roman" pitchFamily="18" charset="0"/>
                <a:cs typeface="Times New Roman" pitchFamily="18" charset="0"/>
              </a:rPr>
              <a:t>: файл </a:t>
            </a:r>
            <a:r>
              <a:rPr lang="en-US" i="1" u="sng" dirty="0">
                <a:latin typeface="Times New Roman" pitchFamily="18" charset="0"/>
                <a:cs typeface="Times New Roman" pitchFamily="18" charset="0"/>
              </a:rPr>
              <a:t>Hello</a:t>
            </a:r>
            <a:r>
              <a:rPr lang="ru-RU" i="1" u="sng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i="1" u="sng" dirty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ru-RU" i="1" u="sng" dirty="0">
                <a:latin typeface="Times New Roman" pitchFamily="18" charset="0"/>
                <a:cs typeface="Times New Roman" pitchFamily="18" charset="0"/>
              </a:rPr>
              <a:t>содержит только один </a:t>
            </a:r>
            <a:r>
              <a:rPr lang="en-US" i="1" u="sng" dirty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ru-RU" i="1" u="sng" dirty="0">
                <a:latin typeface="Times New Roman" pitchFamily="18" charset="0"/>
                <a:cs typeface="Times New Roman" pitchFamily="18" charset="0"/>
              </a:rPr>
              <a:t>класс </a:t>
            </a:r>
            <a:r>
              <a:rPr lang="en-US" i="1" u="sng" dirty="0">
                <a:latin typeface="Times New Roman" pitchFamily="18" charset="0"/>
                <a:cs typeface="Times New Roman" pitchFamily="18" charset="0"/>
              </a:rPr>
              <a:t>Hello</a:t>
            </a:r>
            <a:r>
              <a:rPr lang="ru-RU" i="1" u="sng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public class Hello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 smtClean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static void main(String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[])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 smtClean="0">
                <a:latin typeface="Courier New" pitchFamily="49" charset="0"/>
                <a:cs typeface="Courier New" pitchFamily="49" charset="0"/>
              </a:rPr>
              <a:t>	{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(“Hello, world!”);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 smtClean="0">
                <a:latin typeface="Courier New" pitchFamily="49" charset="0"/>
                <a:cs typeface="Courier New" pitchFamily="49" charset="0"/>
              </a:rPr>
              <a:t>		System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exit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 lvl="3"/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ru-RU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202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Основы языка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764704"/>
            <a:ext cx="7992888" cy="5859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2.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Циклы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	a) while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цикл</a:t>
            </a:r>
          </a:p>
          <a:p>
            <a:pPr lvl="5" algn="just">
              <a:lnSpc>
                <a:spcPct val="150000"/>
              </a:lnSpc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while (&lt;</a:t>
            </a:r>
            <a:r>
              <a:rPr lang="ru-RU" i="1" dirty="0"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&gt;)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 lvl="5" algn="just">
              <a:lnSpc>
                <a:spcPct val="150000"/>
              </a:lnSpc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{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 lvl="5" algn="just">
              <a:lnSpc>
                <a:spcPct val="150000"/>
              </a:lnSpc>
            </a:pP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ru-RU" i="1" dirty="0"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&gt;;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 lvl="5" algn="just">
              <a:lnSpc>
                <a:spcPct val="150000"/>
              </a:lnSpc>
            </a:pP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	...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 lvl="5" algn="just">
              <a:lnSpc>
                <a:spcPct val="150000"/>
              </a:lnSpc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}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	b) do-while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цикл</a:t>
            </a:r>
          </a:p>
          <a:p>
            <a:pPr lvl="5" algn="just">
              <a:lnSpc>
                <a:spcPct val="150000"/>
              </a:lnSpc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do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 lvl="5" algn="just">
              <a:lnSpc>
                <a:spcPct val="150000"/>
              </a:lnSpc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{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 lvl="5" algn="just">
              <a:lnSpc>
                <a:spcPct val="150000"/>
              </a:lnSpc>
            </a:pP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ru-RU" i="1" dirty="0"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&gt;;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 lvl="5" algn="just">
              <a:lnSpc>
                <a:spcPct val="150000"/>
              </a:lnSpc>
            </a:pP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	...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 lvl="5" algn="just">
              <a:lnSpc>
                <a:spcPct val="150000"/>
              </a:lnSpc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}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 lvl="5" algn="just">
              <a:lnSpc>
                <a:spcPct val="150000"/>
              </a:lnSpc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while (&lt;</a:t>
            </a:r>
            <a:r>
              <a:rPr lang="ru-RU" i="1" dirty="0"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&gt;);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61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Основы языка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43608" y="764704"/>
            <a:ext cx="792088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	c) for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цикл</a:t>
            </a:r>
          </a:p>
          <a:p>
            <a:pPr lvl="1" algn="just">
              <a:lnSpc>
                <a:spcPct val="150000"/>
              </a:lnSpc>
            </a:pPr>
            <a:r>
              <a:rPr lang="en-US" sz="2000" i="1" dirty="0">
                <a:latin typeface="Courier New" pitchFamily="49" charset="0"/>
                <a:cs typeface="Courier New" pitchFamily="49" charset="0"/>
              </a:rPr>
              <a:t>for (&lt;</a:t>
            </a:r>
            <a:r>
              <a:rPr lang="ru-RU" sz="2000" i="1" dirty="0"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2000" i="1" dirty="0"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2000" i="1" dirty="0">
                <a:latin typeface="Courier New" pitchFamily="49" charset="0"/>
                <a:cs typeface="Courier New" pitchFamily="49" charset="0"/>
              </a:rPr>
              <a:t>обновление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&gt;)</a:t>
            </a:r>
            <a:endParaRPr lang="ru-RU" sz="2000" i="1" dirty="0">
              <a:latin typeface="Courier New" pitchFamily="49" charset="0"/>
              <a:cs typeface="Courier New" pitchFamily="49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000" i="1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2000" i="1" dirty="0">
              <a:latin typeface="Courier New" pitchFamily="49" charset="0"/>
              <a:cs typeface="Courier New" pitchFamily="49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ru-RU" sz="2000" i="1" dirty="0"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&gt;;</a:t>
            </a:r>
            <a:endParaRPr lang="ru-RU" sz="2000" i="1" dirty="0">
              <a:latin typeface="Courier New" pitchFamily="49" charset="0"/>
              <a:cs typeface="Courier New" pitchFamily="49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	&lt;...&gt;</a:t>
            </a:r>
            <a:endParaRPr lang="ru-RU" sz="2000" i="1" dirty="0">
              <a:latin typeface="Courier New" pitchFamily="49" charset="0"/>
              <a:cs typeface="Courier New" pitchFamily="49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000" i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	Для выхода из цикла или принудительного перехода на следующую итерацию, как в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++, может использоваться соответственно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break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или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continue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. Кроме того в операторах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break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continue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обеспечена возможность перехода по метке.</a:t>
            </a:r>
          </a:p>
        </p:txBody>
      </p:sp>
    </p:spTree>
    <p:extLst>
      <p:ext uri="{BB962C8B-B14F-4D97-AF65-F5344CB8AC3E}">
        <p14:creationId xmlns:p14="http://schemas.microsoft.com/office/powerpoint/2010/main" val="287961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Основы языка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548680"/>
            <a:ext cx="799288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Видно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что определение класса похоже на определение класса в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++, но здесь нет разделения на файлы с расширением *.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и *.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cpp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	Метод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существует только внутри класса. Модификатор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имеет тот же смысл, что и в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++, но здесь использован дважды (для класса и для метода). Кроме того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должен иметь модификатор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Тип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возврата –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т.е.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main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не позволяет вернуть какой-либо код завершения с помощью оператора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. При необходимости это можно сделать, вызвав метод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System.exit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(), как это показано в примере. Метод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System.exit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() немедленно и безусловно прекращает работу программы.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4221088"/>
            <a:ext cx="79928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	В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отличие от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++ в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имеется стандартный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-класс, который здесь описывает массив, содержащий аргументы командной строки, использованные при запуске программы. Число аргументов командной строки можно определить как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. Следует подчеркнуть, что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[0] в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- это не имя класса, как мог бы ожидать программист С/С++, а действительно первый аргумент метода.</a:t>
            </a:r>
          </a:p>
        </p:txBody>
      </p:sp>
    </p:spTree>
    <p:extLst>
      <p:ext uri="{BB962C8B-B14F-4D97-AF65-F5344CB8AC3E}">
        <p14:creationId xmlns:p14="http://schemas.microsoft.com/office/powerpoint/2010/main" val="378660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Основы языка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605294"/>
            <a:ext cx="799288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	Являясь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языком, поддерживающим динамическую загрузку методов через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Internet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заботится о предотвращении конфликтов имен. Поэтому, в частности, в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нет глобальных переменных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все переменные и функции (методы) - части класса, К тому же, каждый класс - часть пакета.</a:t>
            </a:r>
          </a:p>
          <a:p>
            <a:pPr algn="just">
              <a:lnSpc>
                <a:spcPct val="150000"/>
              </a:lnSpc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	На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каждую переменную или метод в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ссылаются с помощью полного имени, состоящего из имени пакета, имени класса и имени члена класса, разделенных точкой. Имя пакета обычно состоит из многих составляющих, также разделенных точками. Файлы классов хранятся в каталогах, определяемых именем пакета.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4221088"/>
            <a:ext cx="79928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	Для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включения класса в пакет используется оператор</a:t>
            </a:r>
          </a:p>
          <a:p>
            <a:pPr algn="just">
              <a:lnSpc>
                <a:spcPct val="150000"/>
              </a:lnSpc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i="1" dirty="0" err="1">
                <a:latin typeface="Courier New" pitchFamily="49" charset="0"/>
                <a:cs typeface="Courier New" pitchFamily="49" charset="0"/>
              </a:rPr>
              <a:t>package</a:t>
            </a:r>
            <a:r>
              <a:rPr lang="ru-RU" i="1" dirty="0">
                <a:latin typeface="Courier New" pitchFamily="49" charset="0"/>
                <a:cs typeface="Courier New" pitchFamily="49" charset="0"/>
              </a:rPr>
              <a:t> &lt;имя-пакета&gt;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который обязательно должен быть первым оператором исходного файла. Если оператор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package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отсутствует в исходном тексте класса, то класс считается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принадлежашим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пакету «по умолчанию», файлы классов которого размещаются в текущем каталоге, что удобно для разработки.</a:t>
            </a:r>
          </a:p>
        </p:txBody>
      </p:sp>
    </p:spTree>
    <p:extLst>
      <p:ext uri="{BB962C8B-B14F-4D97-AF65-F5344CB8AC3E}">
        <p14:creationId xmlns:p14="http://schemas.microsoft.com/office/powerpoint/2010/main" val="164076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Основы языка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980728"/>
            <a:ext cx="799288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За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необязательным оператором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package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может следовать любое количество операторов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имеющих две формы записи:</a:t>
            </a:r>
          </a:p>
          <a:p>
            <a:pPr algn="just">
              <a:lnSpc>
                <a:spcPct val="150000"/>
              </a:lnSpc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i="1" dirty="0" err="1">
                <a:latin typeface="Courier New" pitchFamily="49" charset="0"/>
                <a:cs typeface="Courier New" pitchFamily="49" charset="0"/>
              </a:rPr>
              <a:t>import</a:t>
            </a:r>
            <a:r>
              <a:rPr lang="ru-RU" sz="2000" i="1" dirty="0">
                <a:latin typeface="Courier New" pitchFamily="49" charset="0"/>
                <a:cs typeface="Courier New" pitchFamily="49" charset="0"/>
              </a:rPr>
              <a:t> &lt;имя-пакета&gt;.&lt;имя-класса&gt;;</a:t>
            </a:r>
          </a:p>
          <a:p>
            <a:pPr algn="just">
              <a:lnSpc>
                <a:spcPct val="150000"/>
              </a:lnSpc>
            </a:pPr>
            <a:r>
              <a:rPr lang="ru-RU" sz="20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000" i="1" dirty="0" err="1">
                <a:latin typeface="Courier New" pitchFamily="49" charset="0"/>
                <a:cs typeface="Courier New" pitchFamily="49" charset="0"/>
              </a:rPr>
              <a:t>import</a:t>
            </a:r>
            <a:r>
              <a:rPr lang="ru-RU" sz="2000" i="1" dirty="0">
                <a:latin typeface="Courier New" pitchFamily="49" charset="0"/>
                <a:cs typeface="Courier New" pitchFamily="49" charset="0"/>
              </a:rPr>
              <a:t> &lt;имя-пакета&gt;.*;</a:t>
            </a:r>
          </a:p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Назначение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оператора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- дать возможность использования в тексте программ «укороченных» имен классов и их членов (без префиксной части в виде имени пакета). </a:t>
            </a:r>
            <a:endParaRPr lang="ru-RU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Важно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понимать, что оператор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никакой загрузки отдельных классов или пакетов целиком за собой не влечет (в этом его отличие от #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include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в C и C++). Еще раз - классы в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загружаются динамически только в момент возникновения потребности в них!</a:t>
            </a:r>
          </a:p>
        </p:txBody>
      </p:sp>
    </p:spTree>
    <p:extLst>
      <p:ext uri="{BB962C8B-B14F-4D97-AF65-F5344CB8AC3E}">
        <p14:creationId xmlns:p14="http://schemas.microsoft.com/office/powerpoint/2010/main" val="222564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Основы языка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99592" y="782702"/>
            <a:ext cx="80648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В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поддерживаются комментарии трех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видов: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стиле языка C (от "/*" до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"*/")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стиле языка C++ (от "//" до "\n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Специальные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комментарии «для документирования» (от "/**" до "*/"), используемые программой </a:t>
            </a:r>
            <a:r>
              <a:rPr lang="ru-RU" sz="2000" b="1" i="1" dirty="0" err="1">
                <a:latin typeface="Times New Roman" pitchFamily="18" charset="0"/>
                <a:cs typeface="Times New Roman" pitchFamily="18" charset="0"/>
              </a:rPr>
              <a:t>javadoc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для создания простой интерактивной документации из исходных файлов на языке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99592" y="3790365"/>
            <a:ext cx="80648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является строго типизированным языком. Любая переменная и любое выражение имеют известный тип в момент компиляции. Такое строгое правило позволяет выявлять многие ошибки уже во время компиляции. </a:t>
            </a:r>
          </a:p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Все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типы данных разделяются на две группы - 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ссылочного типа и примитивы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1109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Основы языка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836712"/>
            <a:ext cx="799288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имеет 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8 примитивных типов данных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определяет размер каждого примитивного типа. Размеры не меняются при переходе от одной архитектуры машины к другой, как это сделано во многих языках. Этот размер инвариантен, что является одной из причин переносимости программ на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между разными платформами.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2924944"/>
            <a:ext cx="799288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i="1" smtClean="0">
                <a:latin typeface="Times New Roman" pitchFamily="18" charset="0"/>
                <a:cs typeface="Times New Roman" pitchFamily="18" charset="0"/>
              </a:rPr>
              <a:t>Примитивные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типы данных можно подразделить на:</a:t>
            </a:r>
          </a:p>
          <a:p>
            <a:pPr lvl="0"/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	1. Целые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  <a:p>
            <a:pPr lvl="8"/>
            <a:r>
              <a:rPr lang="en-US" i="1" dirty="0">
                <a:latin typeface="Times New Roman" pitchFamily="18" charset="0"/>
                <a:cs typeface="Times New Roman" pitchFamily="18" charset="0"/>
              </a:rPr>
              <a:t>byte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– 8 бит</a:t>
            </a:r>
          </a:p>
          <a:p>
            <a:pPr lvl="8"/>
            <a:r>
              <a:rPr lang="en-US" i="1" dirty="0">
                <a:latin typeface="Times New Roman" pitchFamily="18" charset="0"/>
                <a:cs typeface="Times New Roman" pitchFamily="18" charset="0"/>
              </a:rPr>
              <a:t>short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– 16 бит</a:t>
            </a:r>
          </a:p>
          <a:p>
            <a:pPr lvl="8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– 32 бита</a:t>
            </a:r>
          </a:p>
          <a:p>
            <a:pPr lvl="8"/>
            <a:r>
              <a:rPr lang="en-US" i="1" dirty="0">
                <a:latin typeface="Times New Roman" pitchFamily="18" charset="0"/>
                <a:cs typeface="Times New Roman" pitchFamily="18" charset="0"/>
              </a:rPr>
              <a:t>long – 64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бита</a:t>
            </a:r>
          </a:p>
          <a:p>
            <a:pPr lvl="0"/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	2. С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плавающей точкой</a:t>
            </a:r>
          </a:p>
          <a:p>
            <a:pPr lvl="8"/>
            <a:r>
              <a:rPr lang="en-US" i="1" dirty="0">
                <a:latin typeface="Times New Roman" pitchFamily="18" charset="0"/>
                <a:cs typeface="Times New Roman" pitchFamily="18" charset="0"/>
              </a:rPr>
              <a:t>double – 64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бита</a:t>
            </a:r>
          </a:p>
          <a:p>
            <a:pPr lvl="8"/>
            <a:r>
              <a:rPr lang="en-US" i="1" dirty="0">
                <a:latin typeface="Times New Roman" pitchFamily="18" charset="0"/>
                <a:cs typeface="Times New Roman" pitchFamily="18" charset="0"/>
              </a:rPr>
              <a:t>float – 32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бита</a:t>
            </a:r>
          </a:p>
          <a:p>
            <a:pPr lvl="0"/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	3. Логические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  <a:p>
            <a:pPr lvl="8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– 1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бит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true, false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/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	4. Текстовые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  <a:p>
            <a:pPr lvl="8"/>
            <a:r>
              <a:rPr lang="en-US" i="1" dirty="0"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– 16 бит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Unicode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674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Основы языка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889186"/>
            <a:ext cx="8064896" cy="5636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Переменные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примитивных типов размещаются </a:t>
            </a:r>
            <a:r>
              <a:rPr lang="ru-RU" sz="2200" b="1" i="1" dirty="0">
                <a:latin typeface="Times New Roman" pitchFamily="18" charset="0"/>
                <a:cs typeface="Times New Roman" pitchFamily="18" charset="0"/>
              </a:rPr>
              <a:t>в стеке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и доступ к ним осуществляется </a:t>
            </a:r>
            <a:r>
              <a:rPr lang="ru-RU" sz="2200" b="1" i="1" dirty="0">
                <a:latin typeface="Times New Roman" pitchFamily="18" charset="0"/>
                <a:cs typeface="Times New Roman" pitchFamily="18" charset="0"/>
              </a:rPr>
              <a:t>по значению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2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каждого примитивного типа существует </a:t>
            </a:r>
            <a:r>
              <a:rPr lang="ru-RU" sz="2200" b="1" i="1" dirty="0">
                <a:latin typeface="Times New Roman" pitchFamily="18" charset="0"/>
                <a:cs typeface="Times New Roman" pitchFamily="18" charset="0"/>
              </a:rPr>
              <a:t>свой класс оболочка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Byte</a:t>
            </a:r>
            <a:r>
              <a:rPr lang="ru-RU" sz="2200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Short</a:t>
            </a:r>
            <a:r>
              <a:rPr lang="ru-RU" sz="2200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Integer</a:t>
            </a:r>
            <a:r>
              <a:rPr lang="ru-RU" sz="2200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ru-RU" sz="2200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Double</a:t>
            </a:r>
            <a:r>
              <a:rPr lang="ru-RU" sz="2200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ru-RU" sz="2200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ru-RU" sz="2200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Character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. Эти типы определены в пакете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lang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, являются неизменными и используются для доступа к примитивным типам по ссылке. </a:t>
            </a:r>
            <a:endParaRPr lang="ru-RU" sz="22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производится автоматическая упаковка 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auto boxing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) и распаковка 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un boxing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) примитивов:</a:t>
            </a:r>
          </a:p>
          <a:p>
            <a:pPr lvl="2" algn="just">
              <a:lnSpc>
                <a:spcPct val="150000"/>
              </a:lnSpc>
            </a:pPr>
            <a:r>
              <a:rPr lang="en-US" sz="2200" i="1" dirty="0">
                <a:latin typeface="Courier New" pitchFamily="49" charset="0"/>
                <a:cs typeface="Courier New" pitchFamily="49" charset="0"/>
              </a:rPr>
              <a:t>Integer count</a:t>
            </a:r>
            <a:r>
              <a:rPr lang="ru-RU" sz="2200" i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i="1" dirty="0">
                <a:latin typeface="Courier New" pitchFamily="49" charset="0"/>
                <a:cs typeface="Courier New" pitchFamily="49" charset="0"/>
              </a:rPr>
              <a:t>new Integer</a:t>
            </a:r>
            <a:r>
              <a:rPr lang="ru-RU" sz="2200" i="1" dirty="0">
                <a:latin typeface="Courier New" pitchFamily="49" charset="0"/>
                <a:cs typeface="Courier New" pitchFamily="49" charset="0"/>
              </a:rPr>
              <a:t> (5);</a:t>
            </a:r>
          </a:p>
          <a:p>
            <a:pPr lvl="2" algn="just">
              <a:lnSpc>
                <a:spcPct val="150000"/>
              </a:lnSpc>
            </a:pPr>
            <a:r>
              <a:rPr lang="en-US" sz="2200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200" i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i="1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ru-RU" sz="2200" i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200" i="1" dirty="0" err="1">
                <a:latin typeface="Courier New" pitchFamily="49" charset="0"/>
                <a:cs typeface="Courier New" pitchFamily="49" charset="0"/>
              </a:rPr>
              <a:t>intValue</a:t>
            </a:r>
            <a:r>
              <a:rPr lang="ru-RU" sz="2200" i="1" dirty="0">
                <a:latin typeface="Courier New" pitchFamily="49" charset="0"/>
                <a:cs typeface="Courier New" pitchFamily="49" charset="0"/>
              </a:rPr>
              <a:t> ();</a:t>
            </a:r>
          </a:p>
        </p:txBody>
      </p:sp>
    </p:spTree>
    <p:extLst>
      <p:ext uri="{BB962C8B-B14F-4D97-AF65-F5344CB8AC3E}">
        <p14:creationId xmlns:p14="http://schemas.microsoft.com/office/powerpoint/2010/main" val="189274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Основы языка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836712"/>
            <a:ext cx="79928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К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переменным 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ссылочного типа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относятся 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объекты и массивы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они размещаются в динамически распределяемой памяти, так называемой куче 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heap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доступ к ним осуществляется по ссылкам (т.е. по адресу области памяти, занимаемой объектом или массивом)</a:t>
            </a:r>
          </a:p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создаются динамически с помощью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new</a:t>
            </a:r>
            <a:endParaRPr lang="ru-RU" sz="2400" i="1" dirty="0">
              <a:latin typeface="Times New Roman" pitchFamily="18" charset="0"/>
              <a:cs typeface="Times New Roman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автоматически считаются мусором, если на них нет ссылки</a:t>
            </a:r>
          </a:p>
        </p:txBody>
      </p:sp>
    </p:spTree>
    <p:extLst>
      <p:ext uri="{BB962C8B-B14F-4D97-AF65-F5344CB8AC3E}">
        <p14:creationId xmlns:p14="http://schemas.microsoft.com/office/powerpoint/2010/main" val="166699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79</Words>
  <Application>Microsoft Office PowerPoint</Application>
  <PresentationFormat>Экран (4:3)</PresentationFormat>
  <Paragraphs>200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ИНТЕРНЕТ-ТЕХНОЛОГИИ</vt:lpstr>
      <vt:lpstr>Основы языка Java</vt:lpstr>
      <vt:lpstr>Основы языка Java</vt:lpstr>
      <vt:lpstr>Основы языка Java</vt:lpstr>
      <vt:lpstr>Основы языка Java</vt:lpstr>
      <vt:lpstr>Основы языка Java</vt:lpstr>
      <vt:lpstr>Основы языка Java</vt:lpstr>
      <vt:lpstr>Основы языка Java</vt:lpstr>
      <vt:lpstr>Основы языка Java</vt:lpstr>
      <vt:lpstr>Основы языка Java</vt:lpstr>
      <vt:lpstr>Основы языка Java</vt:lpstr>
      <vt:lpstr>Основы языка Java</vt:lpstr>
      <vt:lpstr>Основы языка Java</vt:lpstr>
      <vt:lpstr>Основы языка Java</vt:lpstr>
      <vt:lpstr>Основы языка Java</vt:lpstr>
      <vt:lpstr>Основы языка Java</vt:lpstr>
      <vt:lpstr>Основы языка Java</vt:lpstr>
      <vt:lpstr>Основы языка Java</vt:lpstr>
      <vt:lpstr>Основы языка Java</vt:lpstr>
      <vt:lpstr>Основы языка Java</vt:lpstr>
      <vt:lpstr>Основы языка Java</vt:lpstr>
    </vt:vector>
  </TitlesOfParts>
  <Company>WORK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182</cp:revision>
  <dcterms:created xsi:type="dcterms:W3CDTF">2012-09-01T18:55:01Z</dcterms:created>
  <dcterms:modified xsi:type="dcterms:W3CDTF">2012-09-10T04:44:13Z</dcterms:modified>
</cp:coreProperties>
</file>