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CA4C-EA8E-40AA-9994-8A2088F0EAB6}" type="datetimeFigureOut">
              <a:rPr lang="ru-RU" smtClean="0"/>
              <a:t>23.09.2012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ACF-585D-43A8-B86E-A416C1ED9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08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CA4C-EA8E-40AA-9994-8A2088F0EAB6}" type="datetimeFigureOut">
              <a:rPr lang="ru-RU" smtClean="0"/>
              <a:t>23.09.2012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ACF-585D-43A8-B86E-A416C1ED9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79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CA4C-EA8E-40AA-9994-8A2088F0EAB6}" type="datetimeFigureOut">
              <a:rPr lang="ru-RU" smtClean="0"/>
              <a:t>23.09.2012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ACF-585D-43A8-B86E-A416C1ED9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08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CA4C-EA8E-40AA-9994-8A2088F0EAB6}" type="datetimeFigureOut">
              <a:rPr lang="ru-RU" smtClean="0"/>
              <a:t>23.09.2012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ACF-585D-43A8-B86E-A416C1ED9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835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CA4C-EA8E-40AA-9994-8A2088F0EAB6}" type="datetimeFigureOut">
              <a:rPr lang="ru-RU" smtClean="0"/>
              <a:t>23.09.2012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ACF-585D-43A8-B86E-A416C1ED9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07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CA4C-EA8E-40AA-9994-8A2088F0EAB6}" type="datetimeFigureOut">
              <a:rPr lang="ru-RU" smtClean="0"/>
              <a:t>23.09.2012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ACF-585D-43A8-B86E-A416C1ED9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78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CA4C-EA8E-40AA-9994-8A2088F0EAB6}" type="datetimeFigureOut">
              <a:rPr lang="ru-RU" smtClean="0"/>
              <a:t>23.09.2012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ACF-585D-43A8-B86E-A416C1ED9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853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CA4C-EA8E-40AA-9994-8A2088F0EAB6}" type="datetimeFigureOut">
              <a:rPr lang="ru-RU" smtClean="0"/>
              <a:t>23.09.2012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ACF-585D-43A8-B86E-A416C1ED9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58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CA4C-EA8E-40AA-9994-8A2088F0EAB6}" type="datetimeFigureOut">
              <a:rPr lang="ru-RU" smtClean="0"/>
              <a:t>23.09.2012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ACF-585D-43A8-B86E-A416C1ED9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04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CA4C-EA8E-40AA-9994-8A2088F0EAB6}" type="datetimeFigureOut">
              <a:rPr lang="ru-RU" smtClean="0"/>
              <a:t>23.09.2012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ACF-585D-43A8-B86E-A416C1ED9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329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CA4C-EA8E-40AA-9994-8A2088F0EAB6}" type="datetimeFigureOut">
              <a:rPr lang="ru-RU" smtClean="0"/>
              <a:t>23.09.2012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ACF-585D-43A8-B86E-A416C1ED9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77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9CA4C-EA8E-40AA-9994-8A2088F0EAB6}" type="datetimeFigureOut">
              <a:rPr lang="ru-RU" smtClean="0"/>
              <a:t>23.09.2012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EACF-585D-43A8-B86E-A416C1ED9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87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ИНТЕРНЕТ-ТЕХНОЛОГИИ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971600" y="2132856"/>
            <a:ext cx="806489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Лекция №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 «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Основы сетевого взаимодействия в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»</a:t>
            </a:r>
            <a:endParaRPr lang="ru-RU" sz="24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0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Основы сетевого взаимодействия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43608" y="764704"/>
            <a:ext cx="7920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Последовательность создания TCP-соединения на стороне сервера: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262893"/>
              </p:ext>
            </p:extLst>
          </p:nvPr>
        </p:nvGraphicFramePr>
        <p:xfrm>
          <a:off x="1043608" y="1196752"/>
          <a:ext cx="7920880" cy="5406159"/>
        </p:xfrm>
        <a:graphic>
          <a:graphicData uri="http://schemas.openxmlformats.org/drawingml/2006/table">
            <a:tbl>
              <a:tblPr firstRow="1" firstCol="1" bandRow="1"/>
              <a:tblGrid>
                <a:gridCol w="360040"/>
                <a:gridCol w="3456384"/>
                <a:gridCol w="4104456"/>
              </a:tblGrid>
              <a:tr h="11893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11752" marR="1175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Создание объекта </a:t>
                      </a:r>
                      <a:r>
                        <a:rPr lang="ru-RU" sz="1800" i="1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ServerSocket</a:t>
                      </a:r>
                      <a:r>
                        <a:rPr lang="ru-RU" sz="1800" i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,</a:t>
                      </a:r>
                      <a:r>
                        <a:rPr lang="en-US" sz="1800" i="1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ru-RU" sz="1800" i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который </a:t>
                      </a:r>
                      <a:r>
                        <a:rPr lang="ru-RU" sz="18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будет принимать соединения на заданный порт</a:t>
                      </a:r>
                    </a:p>
                  </a:txBody>
                  <a:tcPr marL="11752" marR="1175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i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ru-RU" sz="1800" i="1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ServerSocket</a:t>
                      </a:r>
                      <a:r>
                        <a:rPr lang="ru-RU" sz="1800" i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ru-RU" sz="18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ss</a:t>
                      </a:r>
                      <a:r>
                        <a:rPr lang="ru-RU" sz="18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= </a:t>
                      </a:r>
                      <a:r>
                        <a:rPr lang="ru-RU" sz="18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new</a:t>
                      </a:r>
                      <a:r>
                        <a:rPr lang="ru-RU" sz="18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ru-RU" sz="18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ServerSocket</a:t>
                      </a:r>
                      <a:r>
                        <a:rPr lang="ru-RU" sz="18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(8888);</a:t>
                      </a:r>
                    </a:p>
                  </a:txBody>
                  <a:tcPr marL="11752" marR="1175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3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i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11752" marR="1175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Ожидание соединения от клиента и получение сокета для коммуникации с клиентом.</a:t>
                      </a:r>
                    </a:p>
                  </a:txBody>
                  <a:tcPr marL="11752" marR="1175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i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ru-RU" sz="1800" i="1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Socket</a:t>
                      </a:r>
                      <a:r>
                        <a:rPr lang="ru-RU" sz="1800" i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ru-RU" sz="18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soc</a:t>
                      </a:r>
                      <a:r>
                        <a:rPr lang="ru-RU" sz="18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= </a:t>
                      </a:r>
                      <a:r>
                        <a:rPr lang="ru-RU" sz="18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ss.accept</a:t>
                      </a:r>
                      <a:r>
                        <a:rPr lang="ru-RU" sz="18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();</a:t>
                      </a:r>
                    </a:p>
                  </a:txBody>
                  <a:tcPr marL="11752" marR="1175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67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i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11752" marR="1175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Получение входного и выходного потоков сокета</a:t>
                      </a:r>
                    </a:p>
                  </a:txBody>
                  <a:tcPr marL="11752" marR="1175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i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1800" i="1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InputStream</a:t>
                      </a:r>
                      <a:r>
                        <a:rPr lang="en-US" sz="1800" i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18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is = </a:t>
                      </a:r>
                      <a:r>
                        <a:rPr lang="en-US" sz="18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soc.getInputStream</a:t>
                      </a:r>
                      <a:r>
                        <a:rPr lang="en-US" sz="18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();</a:t>
                      </a:r>
                      <a:endParaRPr lang="ru-RU" sz="18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i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1800" i="1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OutputStream</a:t>
                      </a:r>
                      <a:r>
                        <a:rPr lang="en-US" sz="1800" i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18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os</a:t>
                      </a:r>
                      <a:r>
                        <a:rPr lang="en-US" sz="18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= </a:t>
                      </a:r>
                      <a:r>
                        <a:rPr lang="en-US" sz="18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soc.getOutputStream</a:t>
                      </a:r>
                      <a:r>
                        <a:rPr lang="en-US" sz="18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();</a:t>
                      </a:r>
                      <a:endParaRPr lang="ru-RU" sz="18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752" marR="1175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89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i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11752" marR="1175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Чтение данных из входного и запись данных в выходной поток</a:t>
                      </a:r>
                    </a:p>
                  </a:txBody>
                  <a:tcPr marL="11752" marR="1175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i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ru-RU" sz="1800" i="1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is.read</a:t>
                      </a:r>
                      <a:r>
                        <a:rPr lang="ru-RU" sz="18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()</a:t>
                      </a:r>
                      <a:r>
                        <a:rPr lang="en-US" sz="18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;</a:t>
                      </a:r>
                      <a:endParaRPr lang="ru-RU" sz="18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i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ru-RU" sz="1800" i="1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os.write</a:t>
                      </a:r>
                      <a:r>
                        <a:rPr lang="ru-RU" sz="18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()</a:t>
                      </a:r>
                      <a:r>
                        <a:rPr lang="en-US" sz="18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;</a:t>
                      </a:r>
                      <a:endParaRPr lang="ru-RU" sz="18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1752" marR="1175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i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11752" marR="1175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Закрытие потоков</a:t>
                      </a:r>
                    </a:p>
                  </a:txBody>
                  <a:tcPr marL="11752" marR="1175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i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ru-RU" sz="1800" i="1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is.close</a:t>
                      </a:r>
                      <a:r>
                        <a:rPr lang="ru-RU" sz="18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();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i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ru-RU" sz="1800" i="1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os.close</a:t>
                      </a:r>
                      <a:r>
                        <a:rPr lang="ru-RU" sz="18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();</a:t>
                      </a:r>
                    </a:p>
                  </a:txBody>
                  <a:tcPr marL="11752" marR="1175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2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11752" marR="1175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Закрытие сокета</a:t>
                      </a:r>
                    </a:p>
                  </a:txBody>
                  <a:tcPr marL="11752" marR="1175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i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ru-RU" sz="1800" i="1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soc.close</a:t>
                      </a:r>
                      <a:r>
                        <a:rPr lang="ru-RU" sz="18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();</a:t>
                      </a:r>
                    </a:p>
                  </a:txBody>
                  <a:tcPr marL="11752" marR="1175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237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Основы сетевого взаимодействия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620688"/>
            <a:ext cx="7992888" cy="2166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b="1" i="1" u="sng" dirty="0" smtClean="0">
                <a:latin typeface="Times New Roman" pitchFamily="18" charset="0"/>
                <a:cs typeface="Times New Roman" pitchFamily="18" charset="0"/>
              </a:rPr>
              <a:t>Передача </a:t>
            </a:r>
            <a:r>
              <a:rPr lang="ru-RU" b="1" i="1" u="sng" dirty="0">
                <a:latin typeface="Times New Roman" pitchFamily="18" charset="0"/>
                <a:cs typeface="Times New Roman" pitchFamily="18" charset="0"/>
              </a:rPr>
              <a:t>данных по протоколу UDP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работе с UDP используются следующие основные классы: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java.net.DatagramPacket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(представляющий передаваемое сообщение -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датаграмму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) и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java.net.DatagramSocket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Конструкторы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класса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DatagramPacket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255663"/>
              </p:ext>
            </p:extLst>
          </p:nvPr>
        </p:nvGraphicFramePr>
        <p:xfrm>
          <a:off x="1115616" y="2780928"/>
          <a:ext cx="7704856" cy="1828800"/>
        </p:xfrm>
        <a:graphic>
          <a:graphicData uri="http://schemas.openxmlformats.org/drawingml/2006/table">
            <a:tbl>
              <a:tblPr firstRow="1" firstCol="1" bandRow="1"/>
              <a:tblGrid>
                <a:gridCol w="3384376"/>
                <a:gridCol w="4320480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DatagramPacket</a:t>
                      </a:r>
                      <a:r>
                        <a:rPr lang="en-US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(byte[] </a:t>
                      </a:r>
                      <a:r>
                        <a:rPr lang="en-US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buf</a:t>
                      </a:r>
                      <a:r>
                        <a:rPr lang="en-US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, </a:t>
                      </a:r>
                      <a:r>
                        <a:rPr lang="en-US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int</a:t>
                      </a:r>
                      <a:r>
                        <a:rPr lang="en-US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length)</a:t>
                      </a:r>
                      <a:endParaRPr lang="ru-RU" sz="16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создает </a:t>
                      </a:r>
                      <a:r>
                        <a:rPr lang="ru-RU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датаграмму</a:t>
                      </a:r>
                      <a:r>
                        <a:rPr lang="ru-RU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из заданного массива байтов с заданной длиной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DatagramPacket</a:t>
                      </a:r>
                      <a:r>
                        <a:rPr lang="en-US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(byte[] </a:t>
                      </a:r>
                      <a:r>
                        <a:rPr lang="en-US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buf</a:t>
                      </a:r>
                      <a:r>
                        <a:rPr lang="en-US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, </a:t>
                      </a:r>
                      <a:r>
                        <a:rPr lang="en-US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int</a:t>
                      </a:r>
                      <a:r>
                        <a:rPr lang="en-US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length,</a:t>
                      </a:r>
                      <a:endParaRPr lang="ru-RU" sz="16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	</a:t>
                      </a:r>
                      <a:r>
                        <a:rPr lang="en-US" sz="1600" i="1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</a:t>
                      </a:r>
                      <a:r>
                        <a:rPr lang="ru-RU" sz="1600" i="1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InetAddress</a:t>
                      </a:r>
                      <a:r>
                        <a:rPr lang="ru-RU" sz="1600" i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ru-RU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addr</a:t>
                      </a:r>
                      <a:r>
                        <a:rPr lang="ru-RU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, </a:t>
                      </a:r>
                      <a:r>
                        <a:rPr lang="ru-RU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int</a:t>
                      </a:r>
                      <a:r>
                        <a:rPr lang="ru-RU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ru-RU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port</a:t>
                      </a:r>
                      <a:r>
                        <a:rPr lang="ru-RU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создает </a:t>
                      </a:r>
                      <a:r>
                        <a:rPr lang="ru-RU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датаграмму</a:t>
                      </a:r>
                      <a:r>
                        <a:rPr lang="ru-RU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из заданного массива байтов с заданной длиной, для отправления на заданный адрес по заданному порту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971600" y="4715852"/>
            <a:ext cx="79928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Методы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класса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DatagramPacket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913883"/>
              </p:ext>
            </p:extLst>
          </p:nvPr>
        </p:nvGraphicFramePr>
        <p:xfrm>
          <a:off x="1115616" y="5134312"/>
          <a:ext cx="7632848" cy="1463040"/>
        </p:xfrm>
        <a:graphic>
          <a:graphicData uri="http://schemas.openxmlformats.org/drawingml/2006/table">
            <a:tbl>
              <a:tblPr firstRow="1" firstCol="1" bandRow="1"/>
              <a:tblGrid>
                <a:gridCol w="3384376"/>
                <a:gridCol w="4248472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InetAddress</a:t>
                      </a:r>
                      <a:r>
                        <a:rPr lang="ru-RU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ru-RU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getAddress</a:t>
                      </a:r>
                      <a:r>
                        <a:rPr lang="ru-RU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возвращает адрес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i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int getPort()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возвращает порт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i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byte[] getData()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возвращает массив данных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i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int getLength()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возвращает длину данных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8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Основы сетевого взаимодействия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43608" y="764704"/>
            <a:ext cx="7920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Конструкторы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класса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DatagramSocket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178616"/>
              </p:ext>
            </p:extLst>
          </p:nvPr>
        </p:nvGraphicFramePr>
        <p:xfrm>
          <a:off x="971600" y="1168926"/>
          <a:ext cx="7920880" cy="1645920"/>
        </p:xfrm>
        <a:graphic>
          <a:graphicData uri="http://schemas.openxmlformats.org/drawingml/2006/table">
            <a:tbl>
              <a:tblPr firstRow="1" firstCol="1" bandRow="1"/>
              <a:tblGrid>
                <a:gridCol w="3312368"/>
                <a:gridCol w="4608512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DatagramSocket</a:t>
                      </a:r>
                      <a:r>
                        <a:rPr lang="ru-RU" sz="18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создает сокет с </a:t>
                      </a:r>
                      <a:r>
                        <a:rPr lang="ru-RU" sz="1800" i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использованием</a:t>
                      </a:r>
                      <a:r>
                        <a:rPr lang="en-US" sz="1800" i="1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ru-RU" sz="1800" i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первого </a:t>
                      </a:r>
                      <a:r>
                        <a:rPr lang="ru-RU" sz="18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доступного </a:t>
                      </a:r>
                      <a:r>
                        <a:rPr lang="ru-RU" sz="1800" i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локального</a:t>
                      </a:r>
                      <a:r>
                        <a:rPr lang="ru-RU" sz="1800" i="1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ru-RU" sz="1800" i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порта</a:t>
                      </a:r>
                      <a:endParaRPr lang="ru-RU" sz="18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i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DatagramSocket(int port)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создает сокет с </a:t>
                      </a:r>
                      <a:r>
                        <a:rPr lang="ru-RU" sz="18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использов</a:t>
                      </a:r>
                      <a:r>
                        <a:rPr lang="en-US" sz="18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</a:t>
                      </a:r>
                      <a:r>
                        <a:rPr lang="ru-RU" sz="18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нием</a:t>
                      </a:r>
                      <a:r>
                        <a:rPr lang="ru-RU" sz="18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заданного порта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1043608" y="2852936"/>
            <a:ext cx="7920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Методы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класса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DatagramSocket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140439"/>
              </p:ext>
            </p:extLst>
          </p:nvPr>
        </p:nvGraphicFramePr>
        <p:xfrm>
          <a:off x="1043608" y="3254864"/>
          <a:ext cx="7848872" cy="3291840"/>
        </p:xfrm>
        <a:graphic>
          <a:graphicData uri="http://schemas.openxmlformats.org/drawingml/2006/table">
            <a:tbl>
              <a:tblPr firstRow="1" firstCol="1" bandRow="1"/>
              <a:tblGrid>
                <a:gridCol w="3240360"/>
                <a:gridCol w="4608512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void</a:t>
                      </a:r>
                      <a:r>
                        <a:rPr lang="ru-RU" sz="18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ru-RU" sz="18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send</a:t>
                      </a:r>
                      <a:r>
                        <a:rPr lang="ru-RU" sz="18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</a:t>
                      </a:r>
                      <a:r>
                        <a:rPr lang="ru-RU" sz="18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DatagramPacket</a:t>
                      </a:r>
                      <a:r>
                        <a:rPr lang="ru-RU" sz="18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p)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отсылает заданную </a:t>
                      </a:r>
                      <a:r>
                        <a:rPr lang="ru-RU" sz="18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датаграмму</a:t>
                      </a:r>
                      <a:endParaRPr lang="ru-RU" sz="18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i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void receive(DatagramPacket p)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принимает данные в заданную </a:t>
                      </a:r>
                      <a:r>
                        <a:rPr lang="ru-RU" sz="18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датаграмму</a:t>
                      </a:r>
                      <a:endParaRPr lang="ru-RU" sz="18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i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void setSoTimeout(int ms)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устанавливает время ожидания завершения операции приема </a:t>
                      </a:r>
                      <a:r>
                        <a:rPr lang="ru-RU" sz="18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датаграммы</a:t>
                      </a:r>
                      <a:r>
                        <a:rPr lang="ru-RU" sz="18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в миллисекундах. По истечении данного времени создается исключение </a:t>
                      </a:r>
                      <a:r>
                        <a:rPr lang="ru-RU" sz="18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SocketTimeoutException</a:t>
                      </a:r>
                      <a:endParaRPr lang="ru-RU" sz="18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i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void close()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закрывает сокет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23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Основы сетевого взаимодействия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43608" y="755412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Последовательность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создания UDP-сокета на стороне сервера: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657563"/>
              </p:ext>
            </p:extLst>
          </p:nvPr>
        </p:nvGraphicFramePr>
        <p:xfrm>
          <a:off x="971600" y="1182960"/>
          <a:ext cx="8064896" cy="5486400"/>
        </p:xfrm>
        <a:graphic>
          <a:graphicData uri="http://schemas.openxmlformats.org/drawingml/2006/table">
            <a:tbl>
              <a:tblPr firstRow="1" firstCol="1" bandRow="1"/>
              <a:tblGrid>
                <a:gridCol w="360040"/>
                <a:gridCol w="3240360"/>
                <a:gridCol w="4464496"/>
              </a:tblGrid>
              <a:tr h="14483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ru-RU" sz="16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4401" marR="644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Создание объекта </a:t>
                      </a:r>
                      <a:r>
                        <a:rPr lang="ru-RU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DatagramSocket</a:t>
                      </a:r>
                      <a:r>
                        <a:rPr lang="ru-RU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, который будет принимать соединения на заданный порт и буферов для ввода и вывода</a:t>
                      </a:r>
                    </a:p>
                  </a:txBody>
                  <a:tcPr marL="64401" marR="644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DatagramSocket</a:t>
                      </a:r>
                      <a:r>
                        <a:rPr lang="en-US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ds = new </a:t>
                      </a:r>
                      <a:r>
                        <a:rPr lang="en-US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DatagramSocket</a:t>
                      </a:r>
                      <a:r>
                        <a:rPr lang="en-US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(7777);</a:t>
                      </a:r>
                      <a:endParaRPr lang="ru-RU" sz="16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byte[] </a:t>
                      </a:r>
                      <a:r>
                        <a:rPr lang="en-US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ib</a:t>
                      </a:r>
                      <a:r>
                        <a:rPr lang="en-US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= new byte[256];</a:t>
                      </a:r>
                      <a:endParaRPr lang="ru-RU" sz="16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byte</a:t>
                      </a:r>
                      <a:r>
                        <a:rPr lang="ru-RU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[] </a:t>
                      </a:r>
                      <a:r>
                        <a:rPr lang="ru-RU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ob</a:t>
                      </a:r>
                      <a:r>
                        <a:rPr lang="ru-RU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= </a:t>
                      </a:r>
                      <a:r>
                        <a:rPr lang="ru-RU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new</a:t>
                      </a:r>
                      <a:r>
                        <a:rPr lang="ru-RU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ru-RU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byte</a:t>
                      </a:r>
                      <a:r>
                        <a:rPr lang="ru-RU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[256];</a:t>
                      </a:r>
                    </a:p>
                  </a:txBody>
                  <a:tcPr marL="64401" marR="644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311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i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endParaRPr lang="ru-RU" sz="1600" i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4401" marR="644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i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Получение датаграммы от клиента</a:t>
                      </a:r>
                    </a:p>
                  </a:txBody>
                  <a:tcPr marL="64401" marR="644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DatagramPacket</a:t>
                      </a:r>
                      <a:r>
                        <a:rPr lang="en-US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ip</a:t>
                      </a:r>
                      <a:r>
                        <a:rPr lang="en-US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;</a:t>
                      </a:r>
                      <a:endParaRPr lang="ru-RU" sz="16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ip</a:t>
                      </a:r>
                      <a:r>
                        <a:rPr lang="en-US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= new </a:t>
                      </a:r>
                      <a:r>
                        <a:rPr lang="en-US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DatagramPacket</a:t>
                      </a:r>
                      <a:r>
                        <a:rPr lang="en-US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</a:t>
                      </a:r>
                      <a:r>
                        <a:rPr lang="en-US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ib</a:t>
                      </a:r>
                      <a:r>
                        <a:rPr lang="en-US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, </a:t>
                      </a:r>
                      <a:r>
                        <a:rPr lang="en-US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ib.length</a:t>
                      </a:r>
                      <a:r>
                        <a:rPr lang="en-US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);</a:t>
                      </a:r>
                      <a:endParaRPr lang="ru-RU" sz="16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ds.receive</a:t>
                      </a:r>
                      <a:r>
                        <a:rPr lang="en-US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</a:t>
                      </a:r>
                      <a:r>
                        <a:rPr lang="en-US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ip</a:t>
                      </a:r>
                      <a:r>
                        <a:rPr lang="en-US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);</a:t>
                      </a:r>
                      <a:endParaRPr lang="ru-RU" sz="16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4401" marR="644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15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i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ru-RU" sz="1600" i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4401" marR="644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i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Формирование ответа клиенту в виде массива байтов ob</a:t>
                      </a:r>
                    </a:p>
                  </a:txBody>
                  <a:tcPr marL="64401" marR="644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4401" marR="644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934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i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</a:t>
                      </a:r>
                      <a:endParaRPr lang="ru-RU" sz="1600" i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4401" marR="644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i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Формирование датаграммы и отсылка ее клиенту (адрес и порт клиента получаются из полученной от клиента датаграммы)</a:t>
                      </a:r>
                    </a:p>
                  </a:txBody>
                  <a:tcPr marL="64401" marR="644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InetAddress</a:t>
                      </a:r>
                      <a:r>
                        <a:rPr lang="en-US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addr</a:t>
                      </a:r>
                      <a:r>
                        <a:rPr lang="en-US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= </a:t>
                      </a:r>
                      <a:r>
                        <a:rPr lang="en-US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ip.getAddress</a:t>
                      </a:r>
                      <a:r>
                        <a:rPr lang="en-US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();</a:t>
                      </a:r>
                      <a:endParaRPr lang="ru-RU" sz="16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int</a:t>
                      </a:r>
                      <a:r>
                        <a:rPr lang="en-US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port = </a:t>
                      </a:r>
                      <a:r>
                        <a:rPr lang="en-US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ip.getPort</a:t>
                      </a:r>
                      <a:r>
                        <a:rPr lang="en-US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();</a:t>
                      </a:r>
                      <a:endParaRPr lang="ru-RU" sz="16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DatagramPacket</a:t>
                      </a:r>
                      <a:r>
                        <a:rPr lang="en-US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op;</a:t>
                      </a:r>
                      <a:endParaRPr lang="ru-RU" sz="16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op = new </a:t>
                      </a:r>
                      <a:r>
                        <a:rPr lang="en-US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DatagramPacket</a:t>
                      </a:r>
                      <a:r>
                        <a:rPr lang="en-US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</a:t>
                      </a:r>
                      <a:r>
                        <a:rPr lang="en-US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ob,ob.length,addr,port</a:t>
                      </a:r>
                      <a:r>
                        <a:rPr lang="en-US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);</a:t>
                      </a:r>
                      <a:endParaRPr lang="ru-RU" sz="16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ds.send</a:t>
                      </a:r>
                      <a:r>
                        <a:rPr lang="en-US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</a:t>
                      </a:r>
                      <a:r>
                        <a:rPr lang="en-US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dp</a:t>
                      </a:r>
                      <a:r>
                        <a:rPr lang="en-US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);</a:t>
                      </a:r>
                      <a:endParaRPr lang="ru-RU" sz="16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4401" marR="644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i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</a:t>
                      </a:r>
                      <a:endParaRPr lang="ru-RU" sz="1600" i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4401" marR="644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Закрытие сокета</a:t>
                      </a:r>
                    </a:p>
                  </a:txBody>
                  <a:tcPr marL="64401" marR="644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ds.close</a:t>
                      </a:r>
                      <a:r>
                        <a:rPr lang="ru-RU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();</a:t>
                      </a:r>
                    </a:p>
                  </a:txBody>
                  <a:tcPr marL="64401" marR="644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44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Основы сетевого взаимодействия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868650"/>
            <a:ext cx="79928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Последовательность создания UDP-сокета на стороне клиента: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505538"/>
              </p:ext>
            </p:extLst>
          </p:nvPr>
        </p:nvGraphicFramePr>
        <p:xfrm>
          <a:off x="971600" y="1412776"/>
          <a:ext cx="7992888" cy="4754880"/>
        </p:xfrm>
        <a:graphic>
          <a:graphicData uri="http://schemas.openxmlformats.org/drawingml/2006/table">
            <a:tbl>
              <a:tblPr firstRow="1" firstCol="1" bandRow="1"/>
              <a:tblGrid>
                <a:gridCol w="288032"/>
                <a:gridCol w="3168352"/>
                <a:gridCol w="4536504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ru-RU" sz="16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Создание объекта </a:t>
                      </a:r>
                      <a:r>
                        <a:rPr lang="ru-RU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DatagramSocket</a:t>
                      </a:r>
                      <a:r>
                        <a:rPr lang="ru-RU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(без указания порта) и буферов для ввода и вывода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DatagramSocket</a:t>
                      </a:r>
                      <a:r>
                        <a:rPr lang="en-US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ds = new </a:t>
                      </a:r>
                      <a:r>
                        <a:rPr lang="en-US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DatagramSocket</a:t>
                      </a:r>
                      <a:r>
                        <a:rPr lang="en-US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();</a:t>
                      </a:r>
                      <a:endParaRPr lang="ru-RU" sz="16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byte[] </a:t>
                      </a:r>
                      <a:r>
                        <a:rPr lang="en-US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ib</a:t>
                      </a:r>
                      <a:r>
                        <a:rPr lang="en-US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= new byte[256];</a:t>
                      </a:r>
                      <a:endParaRPr lang="ru-RU" sz="16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byte</a:t>
                      </a:r>
                      <a:r>
                        <a:rPr lang="ru-RU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[] </a:t>
                      </a:r>
                      <a:r>
                        <a:rPr lang="ru-RU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ob</a:t>
                      </a:r>
                      <a:r>
                        <a:rPr lang="ru-RU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= </a:t>
                      </a:r>
                      <a:r>
                        <a:rPr lang="ru-RU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new</a:t>
                      </a:r>
                      <a:r>
                        <a:rPr lang="ru-RU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ru-RU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byte</a:t>
                      </a:r>
                      <a:r>
                        <a:rPr lang="ru-RU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[256];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i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endParaRPr lang="ru-RU" sz="1600" i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i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Формирование запроса серверу в виде массива байтов ob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i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ru-RU" sz="1600" i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i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Формирование датаграммы и отсылка ее серверу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DatagramPacket</a:t>
                      </a:r>
                      <a:r>
                        <a:rPr lang="en-US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op = new </a:t>
                      </a:r>
                      <a:r>
                        <a:rPr lang="en-US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DatagramPacket</a:t>
                      </a:r>
                      <a:r>
                        <a:rPr lang="en-US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</a:t>
                      </a:r>
                      <a:r>
                        <a:rPr lang="en-US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ob</a:t>
                      </a:r>
                      <a:r>
                        <a:rPr lang="en-US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, </a:t>
                      </a:r>
                      <a:r>
                        <a:rPr lang="en-US" sz="1600" i="1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ob.length</a:t>
                      </a:r>
                      <a:r>
                        <a:rPr lang="en-US" sz="1600" i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,</a:t>
                      </a:r>
                      <a:r>
                        <a:rPr lang="ru-RU" sz="1600" i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1600" i="1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InetAddress.getByName</a:t>
                      </a:r>
                      <a:r>
                        <a:rPr lang="en-US" sz="1600" i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</a:t>
                      </a:r>
                      <a:r>
                        <a:rPr lang="en-US" sz="1600" i="1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server_name</a:t>
                      </a:r>
                      <a:r>
                        <a:rPr lang="en-US" sz="1600" i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),</a:t>
                      </a:r>
                      <a:endParaRPr lang="ru-RU" sz="1600" i="1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7777</a:t>
                      </a:r>
                      <a:r>
                        <a:rPr lang="en-US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);</a:t>
                      </a:r>
                      <a:endParaRPr lang="ru-RU" sz="16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ds.send</a:t>
                      </a:r>
                      <a:r>
                        <a:rPr lang="en-US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</a:t>
                      </a:r>
                      <a:r>
                        <a:rPr lang="en-US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dp</a:t>
                      </a:r>
                      <a:r>
                        <a:rPr lang="en-US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);</a:t>
                      </a:r>
                      <a:endParaRPr lang="ru-RU" sz="16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i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</a:t>
                      </a:r>
                      <a:endParaRPr lang="ru-RU" sz="1600" i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i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Получение ответной датаграммы от сервера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DatagramPacket</a:t>
                      </a:r>
                      <a:r>
                        <a:rPr lang="en-US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ip</a:t>
                      </a:r>
                      <a:r>
                        <a:rPr lang="en-US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= new </a:t>
                      </a:r>
                      <a:r>
                        <a:rPr lang="en-US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DatagramPacket</a:t>
                      </a:r>
                      <a:r>
                        <a:rPr lang="en-US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</a:t>
                      </a:r>
                      <a:r>
                        <a:rPr lang="en-US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ib</a:t>
                      </a:r>
                      <a:r>
                        <a:rPr lang="en-US" sz="1600" i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,</a:t>
                      </a:r>
                      <a:endParaRPr lang="ru-RU" sz="1600" i="1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ru-RU" sz="1600" i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                                                                </a:t>
                      </a:r>
                      <a:r>
                        <a:rPr lang="en-US" sz="1600" i="1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ib.length</a:t>
                      </a:r>
                      <a:r>
                        <a:rPr lang="en-US" sz="1600" i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);</a:t>
                      </a:r>
                      <a:endParaRPr lang="ru-RU" sz="1600" i="1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i="1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ds.receive</a:t>
                      </a:r>
                      <a:r>
                        <a:rPr lang="ru-RU" sz="1600" i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</a:t>
                      </a:r>
                      <a:r>
                        <a:rPr lang="ru-RU" sz="1600" i="1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ip</a:t>
                      </a:r>
                      <a:r>
                        <a:rPr lang="ru-RU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);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i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Закрытие сокета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ds.close</a:t>
                      </a:r>
                      <a:r>
                        <a:rPr lang="ru-RU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();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24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Основы сетевого взаимодействия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939199"/>
            <a:ext cx="7992888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b="1" i="1" u="sng" dirty="0" smtClean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ru-RU" sz="2800" b="1" i="1" u="sng" dirty="0">
                <a:latin typeface="Times New Roman" pitchFamily="18" charset="0"/>
                <a:cs typeface="Times New Roman" pitchFamily="18" charset="0"/>
              </a:rPr>
              <a:t>с URL-соединениями</a:t>
            </a:r>
            <a:endParaRPr lang="ru-RU" sz="2800" i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	Пакет 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java.net содержит классы URI и URL для представления URI и URL соответственно, класс </a:t>
            </a:r>
            <a:r>
              <a:rPr lang="ru-RU" sz="2800" i="1" dirty="0" err="1">
                <a:latin typeface="Times New Roman" pitchFamily="18" charset="0"/>
                <a:cs typeface="Times New Roman" pitchFamily="18" charset="0"/>
              </a:rPr>
              <a:t>URLConnection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, использующийся для создания соединения с заданным ресурсом, и его подкласс </a:t>
            </a:r>
            <a:r>
              <a:rPr lang="ru-RU" sz="2800" i="1" dirty="0" err="1">
                <a:latin typeface="Times New Roman" pitchFamily="18" charset="0"/>
                <a:cs typeface="Times New Roman" pitchFamily="18" charset="0"/>
              </a:rPr>
              <a:t>HttpURLConnection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, реализующий соединение с ресурсом по протоколу HTTP.</a:t>
            </a:r>
          </a:p>
          <a:p>
            <a:pPr algn="just">
              <a:lnSpc>
                <a:spcPct val="150000"/>
              </a:lnSpc>
            </a:pP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	Формат 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UR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 в общем виде:</a:t>
            </a:r>
          </a:p>
          <a:p>
            <a:pPr algn="ctr">
              <a:lnSpc>
                <a:spcPct val="150000"/>
              </a:lnSpc>
            </a:pPr>
            <a:r>
              <a:rPr lang="ru-RU" sz="1400" i="1" dirty="0">
                <a:latin typeface="Courier New" pitchFamily="49" charset="0"/>
                <a:cs typeface="Courier New" pitchFamily="49" charset="0"/>
              </a:rPr>
              <a:t>протокол:[//[логин[:пароль]@]хост[:порт]][путь][?запрос][#фрагмент]</a:t>
            </a:r>
          </a:p>
        </p:txBody>
      </p:sp>
    </p:spTree>
    <p:extLst>
      <p:ext uri="{BB962C8B-B14F-4D97-AF65-F5344CB8AC3E}">
        <p14:creationId xmlns:p14="http://schemas.microsoft.com/office/powerpoint/2010/main" val="294681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Основы сетевого взаимодействия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832506"/>
            <a:ext cx="7992888" cy="5836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ru-RU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Рекомендуемая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последовательность работы с URL-соединениями:</a:t>
            </a:r>
          </a:p>
          <a:p>
            <a:pPr lvl="0">
              <a:lnSpc>
                <a:spcPts val="2500"/>
              </a:lnSpc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1) Создать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URI: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500"/>
              </a:lnSpc>
            </a:pPr>
            <a:r>
              <a:rPr lang="ru-RU" sz="14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URI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new URI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(”http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://joe:12345@mail.ru:8080/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index.php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” +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500"/>
              </a:lnSpc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			 ”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getMail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=1&amp;page=2#end”);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500"/>
              </a:lnSpc>
            </a:pPr>
            <a:r>
              <a:rPr lang="ru-RU" sz="14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URI 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uri2 = new URI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(”http”, 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”joe:12345”, ”mail.ru”, 8080, 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500"/>
              </a:lnSpc>
            </a:pPr>
            <a:r>
              <a:rPr lang="ru-RU" sz="1400" i="1" dirty="0" smtClean="0">
                <a:latin typeface="Courier New" pitchFamily="49" charset="0"/>
                <a:cs typeface="Courier New" pitchFamily="49" charset="0"/>
              </a:rPr>
              <a:t>			 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index.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”,”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getMail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=1&amp;page=2”,”end”);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ts val="2500"/>
              </a:lnSpc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2) Преобразовать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URI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URL: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500"/>
              </a:lnSpc>
            </a:pPr>
            <a:r>
              <a:rPr lang="ru-RU" sz="14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URL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uri.toURL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();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ts val="2500"/>
              </a:lnSpc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3) Открыть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URL-соединение:</a:t>
            </a:r>
          </a:p>
          <a:p>
            <a:pPr lvl="2">
              <a:lnSpc>
                <a:spcPts val="2500"/>
              </a:lnSpc>
            </a:pP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uc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url.openConnection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();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lvl="2">
              <a:lnSpc>
                <a:spcPts val="2500"/>
              </a:lnSpc>
            </a:pP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uc.connect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();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ts val="2500"/>
              </a:lnSpc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4) Открыть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поток данных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ts val="2500"/>
              </a:lnSpc>
            </a:pP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is =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uc.getInputStream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();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lvl="2">
              <a:lnSpc>
                <a:spcPts val="2500"/>
              </a:lnSpc>
            </a:pP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is =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url.openStream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();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ts val="2500"/>
              </a:lnSpc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5) Получить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данные</a:t>
            </a:r>
          </a:p>
          <a:p>
            <a:pPr lvl="0">
              <a:lnSpc>
                <a:spcPts val="2500"/>
              </a:lnSpc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6) Закрыть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поток и соединение:</a:t>
            </a:r>
          </a:p>
          <a:p>
            <a:pPr lvl="2">
              <a:lnSpc>
                <a:spcPts val="2500"/>
              </a:lnSpc>
            </a:pPr>
            <a:r>
              <a:rPr lang="ru-RU" sz="1400" i="1" dirty="0" err="1">
                <a:latin typeface="Courier New" pitchFamily="49" charset="0"/>
                <a:cs typeface="Courier New" pitchFamily="49" charset="0"/>
              </a:rPr>
              <a:t>is.close</a:t>
            </a:r>
            <a:r>
              <a:rPr lang="ru-RU" sz="1400" i="1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lvl="2">
              <a:lnSpc>
                <a:spcPts val="2500"/>
              </a:lnSpc>
            </a:pPr>
            <a:r>
              <a:rPr lang="ru-RU" sz="1400" i="1" dirty="0" err="1">
                <a:latin typeface="Courier New" pitchFamily="49" charset="0"/>
                <a:cs typeface="Courier New" pitchFamily="49" charset="0"/>
              </a:rPr>
              <a:t>uc.close</a:t>
            </a:r>
            <a:r>
              <a:rPr lang="ru-RU" sz="1400" i="1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98169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Основы сетевого взаимодействия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99592" y="692696"/>
            <a:ext cx="8064896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Использование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URLConnection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по сравнению с простым открытием потока из URL позволяет дополнительно устанавливать параметры соединения, такие как возможность взаимодействия с пользователем, разрешение записи и чтения, а также получать информацию о соединении, такую, как даты создания и модификации, тип, длину и кодировку содержимого.</a:t>
            </a:r>
          </a:p>
          <a:p>
            <a:pPr algn="just">
              <a:lnSpc>
                <a:spcPct val="150000"/>
              </a:lnSpc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	Для отправки и получения данных при организации сетевого взаимодействия использовались потоки данных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InputStream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OutputStream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Поток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данных (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stream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) представляет из себя абстрактный объект, предназначенный для получения или передачи данных единым способом, независимо от связанного с потоком источника или приемника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01465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Основы сетевого взаимодействия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43608" y="908720"/>
            <a:ext cx="7920880" cy="3586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Потоки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реализуются с помощью классов, </a:t>
            </a:r>
            <a:r>
              <a:rPr lang="ru-RU" sz="2200" i="1" dirty="0" err="1">
                <a:latin typeface="Times New Roman" pitchFamily="18" charset="0"/>
                <a:cs typeface="Times New Roman" pitchFamily="18" charset="0"/>
              </a:rPr>
              <a:t>входящях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в пакет java.io. Потоки делятся на две больших группы — потоки ввода, и потоки вывода. Потоки ввода связаны с источниками данных, потоки вывода — с приемниками данных. Кроме того, потоки делятся на байтовые и символьные. Единицей обмена для байтовых потоков является байт, для символьных — символ </a:t>
            </a:r>
            <a:r>
              <a:rPr lang="ru-RU" sz="2200" i="1" dirty="0" err="1">
                <a:latin typeface="Times New Roman" pitchFamily="18" charset="0"/>
                <a:cs typeface="Times New Roman" pitchFamily="18" charset="0"/>
              </a:rPr>
              <a:t>Unicode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088615"/>
              </p:ext>
            </p:extLst>
          </p:nvPr>
        </p:nvGraphicFramePr>
        <p:xfrm>
          <a:off x="1115616" y="4725144"/>
          <a:ext cx="7776864" cy="1508760"/>
        </p:xfrm>
        <a:graphic>
          <a:graphicData uri="http://schemas.openxmlformats.org/drawingml/2006/table">
            <a:tbl>
              <a:tblPr firstRow="1" firstCol="1" bandRow="1"/>
              <a:tblGrid>
                <a:gridCol w="2084784"/>
                <a:gridCol w="2743200"/>
                <a:gridCol w="294888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i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20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 i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Потоки ввода</a:t>
                      </a:r>
                      <a:endParaRPr lang="ru-RU" sz="22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 i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Потоки вывода</a:t>
                      </a:r>
                      <a:endParaRPr lang="ru-RU" sz="22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 i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Байтовые</a:t>
                      </a:r>
                      <a:endParaRPr lang="ru-RU" sz="22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i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InputStream</a:t>
                      </a:r>
                      <a:endParaRPr lang="ru-RU" sz="2200" i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i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OutputStream</a:t>
                      </a:r>
                      <a:endParaRPr lang="ru-RU" sz="22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 i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Символьные</a:t>
                      </a:r>
                      <a:endParaRPr lang="ru-RU" sz="22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i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Reader</a:t>
                      </a:r>
                      <a:endParaRPr lang="ru-RU" sz="22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i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Writer</a:t>
                      </a:r>
                      <a:endParaRPr lang="ru-RU" sz="22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95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Основы сетевого взаимодействия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620688"/>
            <a:ext cx="799288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Кроме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этих основных потоков, в пакет входят специализированные потоки, предназначенные для работы с различными источниками или приемниками данных, а также преобразующие потоки, предназначенные для преобразования информации, поступающей на вход потока, и выдачи ее на выход в преобразованном виде.</a:t>
            </a:r>
          </a:p>
          <a:p>
            <a:pPr algn="just">
              <a:lnSpc>
                <a:spcPct val="150000"/>
              </a:lnSpc>
            </a:pP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	Класс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InputStream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представляет абстрактный входной поток байтов и является предком для всех входных байтовых потоков. </a:t>
            </a:r>
          </a:p>
          <a:p>
            <a:pPr algn="just">
              <a:lnSpc>
                <a:spcPct val="150000"/>
              </a:lnSpc>
            </a:pP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	Создает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входной байтовый поток конструктор:</a:t>
            </a:r>
          </a:p>
          <a:p>
            <a:pPr algn="just">
              <a:lnSpc>
                <a:spcPct val="150000"/>
              </a:lnSpc>
            </a:pP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i="1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ru-RU" i="1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211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Основы сетевого взаимодействия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980728"/>
            <a:ext cx="799288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Пакет 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java.net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содержит классы, которые отвечают за различные аспекты сетевого взаимодействия. Классы можно поделить на 2 категории:</a:t>
            </a:r>
          </a:p>
          <a:p>
            <a:pPr marL="1257300" lvl="2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низкоуровневый доступ (адреса, сокеты, интерфейсы)</a:t>
            </a:r>
          </a:p>
          <a:p>
            <a:pPr marL="1257300" lvl="2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высокоуровневый доступ (URI, URL, соединения)</a:t>
            </a:r>
          </a:p>
          <a:p>
            <a:pPr algn="just">
              <a:lnSpc>
                <a:spcPct val="150000"/>
              </a:lnSpc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URI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Unifrom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Resource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Identifier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) – унифицированный идентификатор ресурса. Представляет собой символьную строку, идентифицирующую какой-либо ресурс (обычно ресурс Интернет).</a:t>
            </a:r>
          </a:p>
          <a:p>
            <a:pPr algn="just">
              <a:lnSpc>
                <a:spcPct val="150000"/>
              </a:lnSpc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URL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Uniform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Resource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Locator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) – унифицированный локатор ресурса. Представляет собой подкласс URI, который кроме идентификации дает информацию о местонахождении ресурса.</a:t>
            </a:r>
          </a:p>
        </p:txBody>
      </p:sp>
    </p:spTree>
    <p:extLst>
      <p:ext uri="{BB962C8B-B14F-4D97-AF65-F5344CB8AC3E}">
        <p14:creationId xmlns:p14="http://schemas.microsoft.com/office/powerpoint/2010/main" val="113202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Основы сетевого взаимодействия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842316"/>
            <a:ext cx="7992888" cy="5827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Основные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методы этого класса связаны с операцией чтения байтов:</a:t>
            </a:r>
          </a:p>
          <a:p>
            <a:pPr lvl="2" algn="just">
              <a:lnSpc>
                <a:spcPts val="3000"/>
              </a:lnSpc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abstract 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read</a:t>
            </a:r>
            <a:r>
              <a:rPr lang="ru-RU" sz="1600" i="1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IOException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ts val="3000"/>
              </a:lnSpc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читает очередной байт данных из входного потока. Значение должно быть от 0 до 255. При достижении конца потока возвращается -1. При ошибке ввода-вывода генерируется исключение. Подклассы должны обеспечить реализацию данного метода.</a:t>
            </a:r>
          </a:p>
          <a:p>
            <a:pPr algn="just">
              <a:lnSpc>
                <a:spcPts val="3000"/>
              </a:lnSpc>
            </a:pPr>
            <a:r>
              <a:rPr lang="ru-RU" sz="16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i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16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i="1" dirty="0" err="1">
                <a:latin typeface="Courier New" pitchFamily="49" charset="0"/>
                <a:cs typeface="Courier New" pitchFamily="49" charset="0"/>
              </a:rPr>
              <a:t>read</a:t>
            </a:r>
            <a:r>
              <a:rPr lang="ru-RU" sz="16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i="1" dirty="0" err="1">
                <a:latin typeface="Courier New" pitchFamily="49" charset="0"/>
                <a:cs typeface="Courier New" pitchFamily="49" charset="0"/>
              </a:rPr>
              <a:t>byte</a:t>
            </a:r>
            <a:r>
              <a:rPr lang="ru-RU" sz="1600" i="1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ru-RU" sz="1600" i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ru-RU" sz="1600" i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lnSpc>
                <a:spcPts val="3000"/>
              </a:lnSpc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читает данные в буфер и возвращает количество прочитанных байтов.</a:t>
            </a:r>
          </a:p>
          <a:p>
            <a:pPr algn="just">
              <a:lnSpc>
                <a:spcPts val="3000"/>
              </a:lnSpc>
            </a:pPr>
            <a:r>
              <a:rPr lang="ru-RU" sz="16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read(byte[] 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offset, 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)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ts val="3000"/>
              </a:lnSpc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читает не более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байтов в буфер, заполняя его со смещением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и возвращает количество прочитанных байтов</a:t>
            </a:r>
          </a:p>
          <a:p>
            <a:pPr algn="just">
              <a:lnSpc>
                <a:spcPts val="3000"/>
              </a:lnSpc>
            </a:pPr>
            <a:r>
              <a:rPr lang="ru-RU" sz="16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i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ru-RU" sz="16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i="1" dirty="0" err="1">
                <a:latin typeface="Courier New" pitchFamily="49" charset="0"/>
                <a:cs typeface="Courier New" pitchFamily="49" charset="0"/>
              </a:rPr>
              <a:t>close</a:t>
            </a:r>
            <a:r>
              <a:rPr lang="ru-RU" sz="1600" i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algn="just">
              <a:lnSpc>
                <a:spcPts val="3000"/>
              </a:lnSpc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закрывает поток.</a:t>
            </a:r>
          </a:p>
        </p:txBody>
      </p:sp>
    </p:spTree>
    <p:extLst>
      <p:ext uri="{BB962C8B-B14F-4D97-AF65-F5344CB8AC3E}">
        <p14:creationId xmlns:p14="http://schemas.microsoft.com/office/powerpoint/2010/main" val="269179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Основы сетевого взаимодействия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704592"/>
            <a:ext cx="7992888" cy="6070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6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Класс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putStream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представляет абстрактный выходной поток байтов и является предком для всех выходных байтовых потоков. </a:t>
            </a:r>
          </a:p>
          <a:p>
            <a:pPr algn="just">
              <a:lnSpc>
                <a:spcPts val="26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Создает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выходной байтовый поток конструктор:</a:t>
            </a:r>
          </a:p>
          <a:p>
            <a:pPr algn="just">
              <a:lnSpc>
                <a:spcPts val="2600"/>
              </a:lnSpc>
            </a:pPr>
            <a:r>
              <a:rPr lang="ru-RU" sz="16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Out</a:t>
            </a:r>
            <a:r>
              <a:rPr lang="ru-RU" sz="1600" i="1" dirty="0" err="1">
                <a:latin typeface="Courier New" pitchFamily="49" charset="0"/>
                <a:cs typeface="Courier New" pitchFamily="49" charset="0"/>
              </a:rPr>
              <a:t>putStream</a:t>
            </a:r>
            <a:r>
              <a:rPr lang="ru-RU" sz="1600" i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algn="just">
              <a:lnSpc>
                <a:spcPts val="2600"/>
              </a:lnSpc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	Основные методы этого класса связаны с операцией чтения байтов:</a:t>
            </a:r>
          </a:p>
          <a:p>
            <a:pPr algn="just">
              <a:lnSpc>
                <a:spcPts val="2600"/>
              </a:lnSpc>
            </a:pPr>
            <a:r>
              <a:rPr lang="ru-RU" sz="16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abstract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void write(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n) throws 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IOException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ts val="2600"/>
              </a:lnSpc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записывает очередной байт данных в выходной поток. Значащими являются 8 младших битов, старшие - игнорируются При ошибке ввода-вывода генерируется исключение. Подклассы должны обеспечить реализацию данного метода.</a:t>
            </a:r>
          </a:p>
          <a:p>
            <a:pPr algn="just">
              <a:lnSpc>
                <a:spcPts val="2600"/>
              </a:lnSpc>
            </a:pPr>
            <a:r>
              <a:rPr lang="ru-RU" sz="16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write</a:t>
            </a:r>
            <a:r>
              <a:rPr lang="ru-RU" sz="16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i="1" dirty="0" err="1">
                <a:latin typeface="Courier New" pitchFamily="49" charset="0"/>
                <a:cs typeface="Courier New" pitchFamily="49" charset="0"/>
              </a:rPr>
              <a:t>byte</a:t>
            </a:r>
            <a:r>
              <a:rPr lang="ru-RU" sz="1600" i="1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ru-RU" sz="1600" i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ru-RU" sz="1600" i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lnSpc>
                <a:spcPts val="2600"/>
              </a:lnSpc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записывает в поток данные из буфера.</a:t>
            </a:r>
          </a:p>
          <a:p>
            <a:pPr algn="just">
              <a:lnSpc>
                <a:spcPts val="2600"/>
              </a:lnSpc>
            </a:pPr>
            <a:r>
              <a:rPr lang="ru-RU" sz="16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write(byte[] 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offset, 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)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ts val="2600"/>
              </a:lnSpc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записывает в поток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байтов из буфера, начиная со смещения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offset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2600"/>
              </a:lnSpc>
            </a:pPr>
            <a:r>
              <a:rPr lang="ru-RU" sz="16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i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ru-RU" sz="16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i="1" dirty="0" err="1">
                <a:latin typeface="Courier New" pitchFamily="49" charset="0"/>
                <a:cs typeface="Courier New" pitchFamily="49" charset="0"/>
              </a:rPr>
              <a:t>close</a:t>
            </a:r>
            <a:r>
              <a:rPr lang="ru-RU" sz="1600" i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algn="just">
              <a:lnSpc>
                <a:spcPts val="2600"/>
              </a:lnSpc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закрывает поток.</a:t>
            </a:r>
          </a:p>
        </p:txBody>
      </p:sp>
    </p:spTree>
    <p:extLst>
      <p:ext uri="{BB962C8B-B14F-4D97-AF65-F5344CB8AC3E}">
        <p14:creationId xmlns:p14="http://schemas.microsoft.com/office/powerpoint/2010/main" val="236250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Основы сетевого взаимодействия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764704"/>
            <a:ext cx="792088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Классы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входящие в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net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позволяют организовать передачу данных с помощью протоколов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Transmission Control Protocol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протокол управления передачей)),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UDP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Datagram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Protocol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— протокол пользовательских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датаграмм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HyperText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Transfer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Prоtocоl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— протокол передачи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гипертекста). TCP и UDP являются протоколами транспортного уровня. Протоколы имеют следующие особенности.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832811"/>
              </p:ext>
            </p:extLst>
          </p:nvPr>
        </p:nvGraphicFramePr>
        <p:xfrm>
          <a:off x="1043608" y="4077072"/>
          <a:ext cx="7848872" cy="1097280"/>
        </p:xfrm>
        <a:graphic>
          <a:graphicData uri="http://schemas.openxmlformats.org/drawingml/2006/table">
            <a:tbl>
              <a:tblPr firstRow="1" firstCol="1" bandRow="1"/>
              <a:tblGrid>
                <a:gridCol w="3528392"/>
                <a:gridCol w="2232248"/>
                <a:gridCol w="2088232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Протокол</a:t>
                      </a:r>
                      <a:endParaRPr lang="ru-RU" sz="16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TCP</a:t>
                      </a:r>
                      <a:endParaRPr lang="ru-RU" sz="16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UDP</a:t>
                      </a:r>
                      <a:endParaRPr lang="ru-RU" sz="16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i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Установление соединения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i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i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Подтверждение доставки сообщений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i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971600" y="5229200"/>
            <a:ext cx="79208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этом протокол TCP имеет более высокую надежность доставки сообщений, а UDP – более высокую скорость передачи данных.</a:t>
            </a:r>
          </a:p>
        </p:txBody>
      </p:sp>
    </p:spTree>
    <p:extLst>
      <p:ext uri="{BB962C8B-B14F-4D97-AF65-F5344CB8AC3E}">
        <p14:creationId xmlns:p14="http://schemas.microsoft.com/office/powerpoint/2010/main" val="415154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Основы сетевого взаимодействия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687853"/>
            <a:ext cx="7992888" cy="6125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200" b="1" i="1" u="sng" dirty="0" smtClean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ru-RU" sz="2200" b="1" i="1" u="sng" dirty="0">
                <a:latin typeface="Times New Roman" pitchFamily="18" charset="0"/>
                <a:cs typeface="Times New Roman" pitchFamily="18" charset="0"/>
              </a:rPr>
              <a:t>с адресами</a:t>
            </a:r>
            <a:endParaRPr lang="ru-RU" sz="2200" i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Адреса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хостов в локальной и глобальной сети представляются в виде последовательности чисел, которые получили название IP-адреса. IP-адрес может быть представлен в двух форматах — IPv4 (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200" i="1" dirty="0" err="1">
                <a:latin typeface="Times New Roman" pitchFamily="18" charset="0"/>
                <a:cs typeface="Times New Roman" pitchFamily="18" charset="0"/>
              </a:rPr>
              <a:t>nternet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i="1" dirty="0" err="1">
                <a:latin typeface="Times New Roman" pitchFamily="18" charset="0"/>
                <a:cs typeface="Times New Roman" pitchFamily="18" charset="0"/>
              </a:rPr>
              <a:t>Protocol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i="1" dirty="0" err="1">
                <a:latin typeface="Times New Roman" pitchFamily="18" charset="0"/>
                <a:cs typeface="Times New Roman" pitchFamily="18" charset="0"/>
              </a:rPr>
              <a:t>version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4) и IPv6 (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200" i="1" dirty="0" err="1">
                <a:latin typeface="Times New Roman" pitchFamily="18" charset="0"/>
                <a:cs typeface="Times New Roman" pitchFamily="18" charset="0"/>
              </a:rPr>
              <a:t>nternet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i="1" dirty="0" err="1">
                <a:latin typeface="Times New Roman" pitchFamily="18" charset="0"/>
                <a:cs typeface="Times New Roman" pitchFamily="18" charset="0"/>
              </a:rPr>
              <a:t>Protocol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i="1" dirty="0" err="1">
                <a:latin typeface="Times New Roman" pitchFamily="18" charset="0"/>
                <a:cs typeface="Times New Roman" pitchFamily="18" charset="0"/>
              </a:rPr>
              <a:t>version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6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US" sz="22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Адрес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формата IPv4 имеет длину 32 бита, и представляется в виде четырех десятичных чисел от 0 до 255, разделенных точками (192.168.0.1 или 92.123.155.81).</a:t>
            </a:r>
          </a:p>
          <a:p>
            <a:pPr algn="just">
              <a:lnSpc>
                <a:spcPct val="150000"/>
              </a:lnSpc>
            </a:pP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Адрес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формата IPv6 имеет длину 128 бит, и представляется в виде восьми 16-ричных чисел от 0 до FFFF, разделенных двоеточиями (1080:0:0:0:8:800:200C:417A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ru-RU" sz="22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01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Основы сетевого взаимодействия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693431"/>
            <a:ext cx="7992888" cy="611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Пользователям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удобнее иметь дело с именами хостов, представленных в алфавитно-цифровом виде. Для преобразования цифровых адресов в алфавитно-цифровые имена используется служба имен DNS (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Domain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Service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>
              <a:lnSpc>
                <a:spcPct val="150000"/>
              </a:lnSpc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представления IP-адресов и доступа к DNS в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используется класс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InetAddress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. Данный класс имеет два подкласса – Inet4Address и Inet6Address, но они используются редко, так как для большинства приложений хватает функциональности базового класса. Объект класса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InetAddress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содержит IP-адрес и имя хоста.</a:t>
            </a:r>
          </a:p>
        </p:txBody>
      </p:sp>
    </p:spTree>
    <p:extLst>
      <p:ext uri="{BB962C8B-B14F-4D97-AF65-F5344CB8AC3E}">
        <p14:creationId xmlns:p14="http://schemas.microsoft.com/office/powerpoint/2010/main" val="122393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Основы сетевого взаимодействия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43608" y="548680"/>
            <a:ext cx="7920880" cy="96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Экземпляр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класса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InetAddress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можно получить с помощью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статических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методов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класса: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13736"/>
              </p:ext>
            </p:extLst>
          </p:nvPr>
        </p:nvGraphicFramePr>
        <p:xfrm>
          <a:off x="1115616" y="1484784"/>
          <a:ext cx="7704856" cy="4023360"/>
        </p:xfrm>
        <a:graphic>
          <a:graphicData uri="http://schemas.openxmlformats.org/drawingml/2006/table">
            <a:tbl>
              <a:tblPr firstRow="1" firstCol="1" bandRow="1"/>
              <a:tblGrid>
                <a:gridCol w="3790478"/>
                <a:gridCol w="3914378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getLocalHost</a:t>
                      </a:r>
                      <a:r>
                        <a:rPr lang="ru-RU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Возвращает локальный хост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getByAddress</a:t>
                      </a:r>
                      <a:r>
                        <a:rPr lang="en-US" sz="1600" i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(</a:t>
                      </a:r>
                      <a:r>
                        <a:rPr lang="en-US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String </a:t>
                      </a:r>
                      <a:r>
                        <a:rPr lang="en-US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host,byte</a:t>
                      </a:r>
                      <a:r>
                        <a:rPr lang="en-US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[] </a:t>
                      </a:r>
                      <a:r>
                        <a:rPr lang="en-US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addr</a:t>
                      </a:r>
                      <a:r>
                        <a:rPr lang="en-US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)</a:t>
                      </a:r>
                      <a:endParaRPr lang="ru-RU" sz="16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Возвращает </a:t>
                      </a:r>
                      <a:r>
                        <a:rPr lang="ru-RU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InetAddress</a:t>
                      </a:r>
                      <a:r>
                        <a:rPr lang="ru-RU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с заданным IP-адресом и именем (корректность имени для данного адреса не проверяется)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i="1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getByAddress</a:t>
                      </a:r>
                      <a:r>
                        <a:rPr lang="en-US" sz="1600" i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ru-RU" sz="1600" i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</a:t>
                      </a:r>
                      <a:r>
                        <a:rPr lang="ru-RU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byte</a:t>
                      </a:r>
                      <a:r>
                        <a:rPr lang="ru-RU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[] </a:t>
                      </a:r>
                      <a:r>
                        <a:rPr lang="ru-RU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addr</a:t>
                      </a:r>
                      <a:r>
                        <a:rPr lang="ru-RU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Возвращает </a:t>
                      </a:r>
                      <a:r>
                        <a:rPr lang="ru-RU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InetAddress</a:t>
                      </a:r>
                      <a:r>
                        <a:rPr lang="ru-RU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с заданным IP-адресом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i="1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getByName</a:t>
                      </a:r>
                      <a:r>
                        <a:rPr lang="en-US" sz="1600" i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ru-RU" sz="1600" i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</a:t>
                      </a:r>
                      <a:r>
                        <a:rPr lang="ru-RU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String</a:t>
                      </a:r>
                      <a:r>
                        <a:rPr lang="ru-RU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ru-RU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host</a:t>
                      </a:r>
                      <a:r>
                        <a:rPr lang="ru-RU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Возвращает </a:t>
                      </a:r>
                      <a:r>
                        <a:rPr lang="ru-RU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InetAddress</a:t>
                      </a:r>
                      <a:r>
                        <a:rPr lang="ru-RU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с заданным именем хоста (путем обращения к DNS)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i="1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getAllByName</a:t>
                      </a:r>
                      <a:r>
                        <a:rPr lang="en-US" sz="1600" i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ru-RU" sz="1600" i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</a:t>
                      </a:r>
                      <a:r>
                        <a:rPr lang="ru-RU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String</a:t>
                      </a:r>
                      <a:r>
                        <a:rPr lang="ru-RU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ru-RU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host</a:t>
                      </a:r>
                      <a:r>
                        <a:rPr lang="ru-RU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Возвращает массив IP-адресов хоста </a:t>
                      </a:r>
                      <a:r>
                        <a:rPr lang="ru-RU" sz="1600" i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с</a:t>
                      </a:r>
                      <a:r>
                        <a:rPr lang="en-US" sz="1600" i="1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ru-RU" sz="1600" i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заданным </a:t>
                      </a:r>
                      <a:r>
                        <a:rPr lang="ru-RU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именем (путем обращения к DNS)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1043608" y="5549170"/>
            <a:ext cx="79208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Основные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методы класса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InetAddress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014289"/>
              </p:ext>
            </p:extLst>
          </p:nvPr>
        </p:nvGraphicFramePr>
        <p:xfrm>
          <a:off x="1115616" y="6025470"/>
          <a:ext cx="7704856" cy="731520"/>
        </p:xfrm>
        <a:graphic>
          <a:graphicData uri="http://schemas.openxmlformats.org/drawingml/2006/table">
            <a:tbl>
              <a:tblPr firstRow="1" firstCol="1" bandRow="1"/>
              <a:tblGrid>
                <a:gridCol w="3758326"/>
                <a:gridCol w="3946530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byte</a:t>
                      </a:r>
                      <a:r>
                        <a:rPr lang="ru-RU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[] </a:t>
                      </a:r>
                      <a:r>
                        <a:rPr lang="ru-RU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getAddress</a:t>
                      </a:r>
                      <a:r>
                        <a:rPr lang="ru-RU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Возвращает IP-адрес хоста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i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String getHostName()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Возвращает имя хоста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99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Основы сетевого взаимодействия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764704"/>
            <a:ext cx="799288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b="1" i="1" u="sng" dirty="0" smtClean="0">
                <a:latin typeface="Times New Roman" pitchFamily="18" charset="0"/>
                <a:cs typeface="Times New Roman" pitchFamily="18" charset="0"/>
              </a:rPr>
              <a:t>Передача </a:t>
            </a:r>
            <a:r>
              <a:rPr lang="ru-RU" sz="2000" b="1" i="1" u="sng" dirty="0">
                <a:latin typeface="Times New Roman" pitchFamily="18" charset="0"/>
                <a:cs typeface="Times New Roman" pitchFamily="18" charset="0"/>
              </a:rPr>
              <a:t>данных по протоколу </a:t>
            </a:r>
            <a:r>
              <a:rPr lang="en-US" sz="2000" b="1" i="1" u="sng" dirty="0">
                <a:latin typeface="Times New Roman" pitchFamily="18" charset="0"/>
                <a:cs typeface="Times New Roman" pitchFamily="18" charset="0"/>
              </a:rPr>
              <a:t>TCP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обеспечения передачи данных по протоколу TCP основным классом является </a:t>
            </a:r>
            <a:r>
              <a:rPr lang="ru-RU" sz="2000" b="1" i="1" dirty="0" err="1">
                <a:latin typeface="Times New Roman" pitchFamily="18" charset="0"/>
                <a:cs typeface="Times New Roman" pitchFamily="18" charset="0"/>
              </a:rPr>
              <a:t>java.net.Socket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Конструктор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класса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Socket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создает соединение и подключает его к заданному порту по заданному IP-адресу:</a:t>
            </a:r>
          </a:p>
          <a:p>
            <a:pPr algn="ctr">
              <a:lnSpc>
                <a:spcPct val="150000"/>
              </a:lnSpc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Socket(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InetAddress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address,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port)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Методы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класса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Socket: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588043"/>
              </p:ext>
            </p:extLst>
          </p:nvPr>
        </p:nvGraphicFramePr>
        <p:xfrm>
          <a:off x="1115616" y="4005064"/>
          <a:ext cx="7776864" cy="2560320"/>
        </p:xfrm>
        <a:graphic>
          <a:graphicData uri="http://schemas.openxmlformats.org/drawingml/2006/table">
            <a:tbl>
              <a:tblPr firstRow="1" firstCol="1" bandRow="1"/>
              <a:tblGrid>
                <a:gridCol w="2880320"/>
                <a:gridCol w="4896544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InputStream</a:t>
                      </a:r>
                      <a:r>
                        <a:rPr lang="ru-RU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ru-RU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getInputStream</a:t>
                      </a:r>
                      <a:r>
                        <a:rPr lang="ru-RU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возвращает входной поток данных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i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OutputStream getOutputStream()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возвращает выходной поток данных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i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void setSoTimeout(int ms)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устанавливает время ожидания завершения операции чтения из входного потока сокета в миллисекундах. По истечении времени генерируется исключение </a:t>
                      </a:r>
                      <a:r>
                        <a:rPr lang="ru-RU" sz="16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SocketTimeoutException</a:t>
                      </a:r>
                      <a:endParaRPr lang="ru-RU" sz="16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i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void close()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закрывает сокет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57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Основы сетевого взаимодействия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43608" y="836712"/>
            <a:ext cx="79208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реализации сервера, который ожидает запрос от клиента и отвечает на него, используется класс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ServerSocket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Конструктор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класса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ServerSocket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создает подключение на заданном порту:</a:t>
            </a:r>
          </a:p>
          <a:p>
            <a:pPr algn="ctr">
              <a:lnSpc>
                <a:spcPct val="150000"/>
              </a:lnSpc>
            </a:pP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ServerSocket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port)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Методы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класса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ServerSocket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469095"/>
              </p:ext>
            </p:extLst>
          </p:nvPr>
        </p:nvGraphicFramePr>
        <p:xfrm>
          <a:off x="1115616" y="3840440"/>
          <a:ext cx="7776864" cy="2468880"/>
        </p:xfrm>
        <a:graphic>
          <a:graphicData uri="http://schemas.openxmlformats.org/drawingml/2006/table">
            <a:tbl>
              <a:tblPr firstRow="1" firstCol="1" bandRow="1"/>
              <a:tblGrid>
                <a:gridCol w="2592288"/>
                <a:gridCol w="5184576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Socket</a:t>
                      </a:r>
                      <a:r>
                        <a:rPr lang="ru-RU" sz="18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ru-RU" sz="18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accept</a:t>
                      </a:r>
                      <a:r>
                        <a:rPr lang="ru-RU" sz="18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ожидает соединение и устанавливает его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i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void setSoTimeout(int ms)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устанавливает время ожидания установления соединения в миллисекундах. По истечении данного времени выбрасывается исключение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SocketTimeoutException</a:t>
                      </a:r>
                      <a:endParaRPr lang="ru-RU" sz="18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i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void close()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закрывает сокет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89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Основы сетевого взаимодействия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836712"/>
            <a:ext cx="7920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Последовательность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создания TCP-соединения на стороне клиента: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595976"/>
              </p:ext>
            </p:extLst>
          </p:nvPr>
        </p:nvGraphicFramePr>
        <p:xfrm>
          <a:off x="1043608" y="1412776"/>
          <a:ext cx="7848872" cy="5052060"/>
        </p:xfrm>
        <a:graphic>
          <a:graphicData uri="http://schemas.openxmlformats.org/drawingml/2006/table">
            <a:tbl>
              <a:tblPr firstRow="1" firstCol="1" bandRow="1"/>
              <a:tblGrid>
                <a:gridCol w="288032"/>
                <a:gridCol w="3384376"/>
                <a:gridCol w="4176464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7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7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Получение объекта </a:t>
                      </a:r>
                      <a:r>
                        <a:rPr lang="ru-RU" sz="17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InetAddress</a:t>
                      </a:r>
                      <a:endParaRPr lang="ru-RU" sz="17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7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InetAddress</a:t>
                      </a:r>
                      <a:r>
                        <a:rPr lang="ru-RU" sz="17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ru-RU" sz="17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ia</a:t>
                      </a:r>
                      <a:r>
                        <a:rPr lang="ru-RU" sz="17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= </a:t>
                      </a:r>
                      <a:r>
                        <a:rPr lang="ru-RU" sz="17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InetAddress.getLocalHost</a:t>
                      </a:r>
                      <a:r>
                        <a:rPr lang="ru-RU" sz="17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();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7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7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Создание сокета. При этом задается адрес (объект </a:t>
                      </a:r>
                      <a:r>
                        <a:rPr lang="ru-RU" sz="17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InetAddress</a:t>
                      </a:r>
                      <a:r>
                        <a:rPr lang="ru-RU" sz="17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) и порт, к которым будет устанавливаться соединение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Socket </a:t>
                      </a:r>
                      <a:r>
                        <a:rPr lang="en-US" sz="17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soc</a:t>
                      </a:r>
                      <a:r>
                        <a:rPr lang="en-US" sz="17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= new Socket(</a:t>
                      </a:r>
                      <a:r>
                        <a:rPr lang="en-US" sz="17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ia</a:t>
                      </a:r>
                      <a:r>
                        <a:rPr lang="en-US" sz="17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, 8888);</a:t>
                      </a:r>
                      <a:endParaRPr lang="ru-RU" sz="17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7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700" i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Получение входного и выходного потоков сокета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InputStream</a:t>
                      </a:r>
                      <a:r>
                        <a:rPr lang="en-US" sz="17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is = </a:t>
                      </a:r>
                      <a:r>
                        <a:rPr lang="en-US" sz="17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soc.getInputStream</a:t>
                      </a:r>
                      <a:r>
                        <a:rPr lang="en-US" sz="17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();</a:t>
                      </a:r>
                      <a:endParaRPr lang="ru-RU" sz="17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OutputStream</a:t>
                      </a:r>
                      <a:r>
                        <a:rPr lang="en-US" sz="17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17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os</a:t>
                      </a:r>
                      <a:r>
                        <a:rPr lang="en-US" sz="17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= </a:t>
                      </a:r>
                      <a:r>
                        <a:rPr lang="en-US" sz="17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soc.getOutputStream</a:t>
                      </a:r>
                      <a:r>
                        <a:rPr lang="en-US" sz="17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();</a:t>
                      </a:r>
                      <a:endParaRPr lang="ru-RU" sz="17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7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700" i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Чтение данных из входного и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700" i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запись данных в выходной поток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7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is.read</a:t>
                      </a:r>
                      <a:r>
                        <a:rPr lang="ru-RU" sz="17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();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7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os.write</a:t>
                      </a:r>
                      <a:r>
                        <a:rPr lang="ru-RU" sz="17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();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7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700" i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Закрытие потоков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7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is.close</a:t>
                      </a:r>
                      <a:r>
                        <a:rPr lang="ru-RU" sz="17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();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7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os.close</a:t>
                      </a:r>
                      <a:r>
                        <a:rPr lang="ru-RU" sz="17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();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7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7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Закрытие сокета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700" i="1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soc.close</a:t>
                      </a:r>
                      <a:r>
                        <a:rPr lang="ru-RU" sz="1700" i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();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36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816</Words>
  <Application>Microsoft Office PowerPoint</Application>
  <PresentationFormat>Экран (4:3)</PresentationFormat>
  <Paragraphs>266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ИНТЕРНЕТ-ТЕХНОЛОГИИ</vt:lpstr>
      <vt:lpstr>Основы сетевого взаимодействия в Java</vt:lpstr>
      <vt:lpstr>Основы сетевого взаимодействия в Java</vt:lpstr>
      <vt:lpstr>Основы сетевого взаимодействия в Java</vt:lpstr>
      <vt:lpstr>Основы сетевого взаимодействия в Java</vt:lpstr>
      <vt:lpstr>Основы сетевого взаимодействия в Java</vt:lpstr>
      <vt:lpstr>Основы сетевого взаимодействия в Java</vt:lpstr>
      <vt:lpstr>Основы сетевого взаимодействия в Java</vt:lpstr>
      <vt:lpstr>Основы сетевого взаимодействия в Java</vt:lpstr>
      <vt:lpstr>Основы сетевого взаимодействия в Java</vt:lpstr>
      <vt:lpstr>Основы сетевого взаимодействия в Java</vt:lpstr>
      <vt:lpstr>Основы сетевого взаимодействия в Java</vt:lpstr>
      <vt:lpstr>Основы сетевого взаимодействия в Java</vt:lpstr>
      <vt:lpstr>Основы сетевого взаимодействия в Java</vt:lpstr>
      <vt:lpstr>Основы сетевого взаимодействия в Java</vt:lpstr>
      <vt:lpstr>Основы сетевого взаимодействия в Java</vt:lpstr>
      <vt:lpstr>Основы сетевого взаимодействия в Java</vt:lpstr>
      <vt:lpstr>Основы сетевого взаимодействия в Java</vt:lpstr>
      <vt:lpstr>Основы сетевого взаимодействия в Java</vt:lpstr>
      <vt:lpstr>Основы сетевого взаимодействия в Java</vt:lpstr>
      <vt:lpstr>Основы сетевого взаимодействия в Java</vt:lpstr>
    </vt:vector>
  </TitlesOfParts>
  <Company>WORK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279</cp:revision>
  <dcterms:created xsi:type="dcterms:W3CDTF">2012-09-01T18:55:01Z</dcterms:created>
  <dcterms:modified xsi:type="dcterms:W3CDTF">2012-09-23T04:06:37Z</dcterms:modified>
</cp:coreProperties>
</file>