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8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08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3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07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8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5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4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2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CA4C-EA8E-40AA-9994-8A2088F0EAB6}" type="datetimeFigureOut">
              <a:rPr lang="ru-RU" smtClean="0"/>
              <a:t>16.10.2012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ИНТЕРНЕТ-ТЕХНОЛОГИИ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71600" y="2132856"/>
            <a:ext cx="80648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Лекция №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764704"/>
            <a:ext cx="345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u="sng" dirty="0">
                <a:latin typeface="Times New Roman" pitchFamily="18" charset="0"/>
                <a:cs typeface="Times New Roman" pitchFamily="18" charset="0"/>
              </a:rPr>
              <a:t>Основная схема </a:t>
            </a:r>
            <a:r>
              <a:rPr lang="en-US" i="1" u="sng" dirty="0">
                <a:latin typeface="Times New Roman" pitchFamily="18" charset="0"/>
                <a:cs typeface="Times New Roman" pitchFamily="18" charset="0"/>
              </a:rPr>
              <a:t>API SAX</a:t>
            </a:r>
            <a:r>
              <a:rPr lang="ru-RU" i="1" u="sng" dirty="0">
                <a:latin typeface="Times New Roman" pitchFamily="18" charset="0"/>
                <a:cs typeface="Times New Roman" pitchFamily="18" charset="0"/>
              </a:rPr>
              <a:t>-анализа</a:t>
            </a:r>
            <a:endParaRPr lang="ru-RU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44008" y="655051"/>
            <a:ext cx="4248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начале процесса анализа для генерации экземпляра анализатора используется экземпляр класса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SAXParserFactory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Анализатор содержит в себе объект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SAXReader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При вызове метода анализатора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parse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вызывается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один из нескольких методов обратного вызова, реализованных в приложении.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0" y="1124745"/>
            <a:ext cx="3621797" cy="28956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971600" y="4122946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Эти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методы определяются интерфейсами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ContentHandler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ErrorHandler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DTDHandler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 и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EntityResolver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На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рисунке не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показан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DefaultHandler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который реализует интерфейсы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ContentHandler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ErrorHandler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DTDHandler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EntityResolver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(с пустыми методами), так что при разработке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SAX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-программы можно переопределить только необходимые.</a:t>
            </a:r>
          </a:p>
        </p:txBody>
      </p:sp>
    </p:spTree>
    <p:extLst>
      <p:ext uri="{BB962C8B-B14F-4D97-AF65-F5344CB8AC3E}">
        <p14:creationId xmlns:p14="http://schemas.microsoft.com/office/powerpoint/2010/main" val="11504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908720"/>
            <a:ext cx="7992888" cy="563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Анализатор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просматривает XML документ от начала и до конца и, когда встречает синтаксическую конструкцию, посылает сообщение приложению и вызывает его методы. Например, для символа ("&lt;") метод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StartElement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для символьных данных метод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characters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; для символа следующего за слешем ("&lt;/" ) метод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EndElement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и так далее. Эти методы определены в интерфейсе </a:t>
            </a: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ContentHandler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и их нужно реализовать. Самый простой способ реализации интерфейса - расширение класса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DefaultHandler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определенного в пакете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org.xml.sax.helpers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и содержащего методы для всех событий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ContentHandler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1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78" y="1404358"/>
            <a:ext cx="7800001" cy="3104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1092479" y="796642"/>
            <a:ext cx="7800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SAX-анализатор определяется в пакетах, перечисленных в таблице.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4729787"/>
            <a:ext cx="806489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	Пример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 Определение цены одного фунта за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Mocha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ru-RU" sz="1600" i="1" dirty="0" smtClean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SAXParserFactory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factory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SAXParserFactory.newInstance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SAXParser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saxParser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factory.newSAXParser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saxParser.parse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("priceList.xml" , this);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692696"/>
            <a:ext cx="799288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startElement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 . . . , String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elementName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. . . )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elementName.equals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("name"))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true;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	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	else if(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elementName.equals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("price") &amp;&amp;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inMochaJava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)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inPrice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true;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false;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	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public void characters(char[]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	String s = new String(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offset,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	if 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s.equals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("Mocha Java"))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inMochaJava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true;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false;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	}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else if 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inPrice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("The price of Mocha Java is: " + s);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inMochaJava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false;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inPrice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false;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	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548680"/>
            <a:ext cx="80648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Прикладной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программный интерфейс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DOM API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Document Object Model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– объектная модель документа), описанный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 DOM Working Group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представляет собой набор интерфейсов для построения в памяти объектного представления анализируемого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документа в форме дерева.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26" y="2852936"/>
            <a:ext cx="4370070" cy="2541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1043608" y="5402540"/>
            <a:ext cx="79208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получения экземпляра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DocumentBuilder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используется класс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javax.xml.parsers.DocumentBuilderFactory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DocumentBuilder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используется для генерации объекта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соответствующего спецификации DOM.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620688"/>
            <a:ext cx="7992888" cy="612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использовать также метод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newDocument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() объекта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DocumentBuilder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для создания пустого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реализующего интерфейс org.w3c.dom.Document. В качестве альтернативы для создания объекта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из существующих XML-данных можно использовать один из методов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построителя. Результатом является DOM-дерево, подобное показанному на рисунке.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	Анализатор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в отличие от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SAX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позволяет произвольный доступ к частям документа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дает вам возможность построить в памяти объектную модель и работать уже с ней, добавляя элементы и удаляя ненужные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764704"/>
            <a:ext cx="7920880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 определяется в пакетах, перечисленных в таблице.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1433"/>
            <a:ext cx="7849696" cy="23815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1043608" y="3645024"/>
            <a:ext cx="7849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Добавление в прайс новых марок кофе с помощью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4084037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Использование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для этой цели анализатора SAX невозможно по причине того, что он может лишь считывать данные.</a:t>
            </a:r>
          </a:p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Пусть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в прайс-лист требуется добавить кофе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Kona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Для этого нужно прочитать прайс-лист в XML формате с помощью DOM и добавить в него новый элемент типа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coffee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с его названием и ценой. Новый кофе требуется добавить в начало списка.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755766"/>
            <a:ext cx="7992888" cy="601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DocumentBuilderFactory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factory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9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factory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DocumentBuilderFactory.newInstance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DocumentBuilder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builder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factory.newDocumentBuilder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Document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builder.parse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("priceList.xml");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list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("coffee");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thisNode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list.item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(0);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("coffee") 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nameNode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("name") 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TextNode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textNode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("Kona");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nameNode.appendChild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textNode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priceNode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("price");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TextNode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tpNode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("13.50");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priceNode.appendChild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tpNode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newNode.appendChild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nameNode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newNode.appendChild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priceNode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thisNode.InsertBefore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thisNode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92696"/>
            <a:ext cx="79928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Прикладной </a:t>
            </a:r>
            <a:r>
              <a:rPr lang="ru-RU" sz="2600" b="1" i="1" dirty="0">
                <a:latin typeface="Times New Roman" pitchFamily="18" charset="0"/>
                <a:cs typeface="Times New Roman" pitchFamily="18" charset="0"/>
              </a:rPr>
              <a:t>программный интерфейс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XSLT</a:t>
            </a:r>
            <a:endParaRPr lang="ru-RU" sz="26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XSLT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XSL Transformation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), разработанная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C XSL Working Group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 описывает язык преобразования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документов в другие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документы или документы других форматов. Чтобы выполнить преобразование, как правило, нужно подключить таблицу стилей, написанную на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XSL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Language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– язык таблиц стилей).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JAXP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поддерживает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XSLT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с помощью пакета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javax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05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1" y="821269"/>
            <a:ext cx="4608985" cy="40478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1043608" y="4797152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Создается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экземпляр объекта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TransformerFactory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который используется для создания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Transformer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Объект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ource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является входным для процесса преобразования. Объект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может быть создан из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SAXReader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из DOM, или из входного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8756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764704"/>
            <a:ext cx="79208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XML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 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-технологии идеально сочетаются друг с другом на базе: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переносимости данных, которая обеспечивается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– открытым и универсальным языком обмена данными 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переносимости кода, которая реализуется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простоте использования, достигаемой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Java API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ориентированным на работу с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4172887"/>
            <a:ext cx="79208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eXtensible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Markup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– расширяемый язык разметки)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– это стандартный, независимый от системы способ представления данных. Как и HTML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HyperText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Markup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– язык разметки гипертекста), XML заключает данные внутрь тэгов, однако между этими языками существуют значительные различия: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53085"/>
            <a:ext cx="79928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Объект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esult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представляет собой результат процесса преобразования. Этот объект может быть обработчиком событий SAX, DOM, или выходным потоком. Объект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ransformer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может быть создан из набора инструкций преобразования, в этом случае проводятся указанные преобразования. Если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ransformer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создан без указания каких-либо инструкций, то он просто копирует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ource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esult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XSLT API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определены в следующих пакетах: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7819048" cy="26578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85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836712"/>
            <a:ext cx="7992888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	Пример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Преобразование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DOM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XML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HTML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Чтобы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преобразовать DOM-дерево в XML документ создаются объекты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(преобразователь) и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DOMSource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(источник преобразования):</a:t>
            </a:r>
          </a:p>
          <a:p>
            <a:pPr algn="just">
              <a:lnSpc>
                <a:spcPct val="150000"/>
              </a:lnSpc>
            </a:pPr>
            <a:r>
              <a:rPr lang="en-US" sz="1500" i="1" dirty="0" err="1" smtClean="0">
                <a:latin typeface="Courier New" pitchFamily="49" charset="0"/>
                <a:cs typeface="Courier New" pitchFamily="49" charset="0"/>
              </a:rPr>
              <a:t>TransformerFactory</a:t>
            </a:r>
            <a:r>
              <a:rPr lang="en-US" sz="15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transFactory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TransformerFactory.newInstance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500" i="1" dirty="0" smtClean="0">
                <a:latin typeface="Courier New" pitchFamily="49" charset="0"/>
                <a:cs typeface="Courier New" pitchFamily="49" charset="0"/>
              </a:rPr>
              <a:t>Transformer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transFactory.newTransformer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500" i="1" dirty="0" err="1" smtClean="0">
                <a:latin typeface="Courier New" pitchFamily="49" charset="0"/>
                <a:cs typeface="Courier New" pitchFamily="49" charset="0"/>
              </a:rPr>
              <a:t>DOMSource</a:t>
            </a:r>
            <a:r>
              <a:rPr lang="en-US" sz="15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source = new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DOMSource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(document);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Результат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преобразования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будет в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объекте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StreamResult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newXML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= new File("newXML.xml");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newXML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StreamResult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result = new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StreamResult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transformer.transform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(source, result);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548680"/>
            <a:ext cx="792088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Преобразование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newXML.xml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в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файл определяется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prices.xsl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xsl:stylesheet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version= "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1.0"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xmlns:xsl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="http://www.w3.org/1999/XSL/Transform"&gt;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match= "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priceList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html&gt; 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head&gt;Coffee Prices&lt;/head&gt;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body&gt;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xsl:apply-templates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/&gt;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body&gt;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html&gt;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match= "name"&gt;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xsl:apply-templates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/&gt;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td&gt;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match= "price"&gt;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xsl:apply-templates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/&gt;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td&gt;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xsl:stylesheet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946750"/>
            <a:ext cx="792088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выполнить преобразование, нужно получить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XSLT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конвертор и применить с его помощью таблицы стилей к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данным: 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TransformerFactory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TransformerFactory.newInstance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 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"prices.xsl";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sourceId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"newXML.xml";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pricesHTML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new File("pricesHTML.html");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pricesHTM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Transformer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transf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tF.newTransformer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newStreamSource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transf.transform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StreamSource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sourceId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), new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StreamResult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4704"/>
            <a:ext cx="7992888" cy="5794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II. JAXB </a:t>
            </a:r>
            <a:r>
              <a:rPr lang="en-US" sz="2500" b="1" i="1" dirty="0">
                <a:latin typeface="Times New Roman" pitchFamily="18" charset="0"/>
                <a:cs typeface="Times New Roman" pitchFamily="18" charset="0"/>
              </a:rPr>
              <a:t>(Java Architecture for XML Binding)</a:t>
            </a:r>
            <a:endParaRPr lang="ru-RU" sz="25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	JAXB</a:t>
            </a:r>
            <a:r>
              <a:rPr lang="ru-RU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предлагает быстрый и удобный способ создания двухстороннего преобразования между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 документами и классами языка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500" i="1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с JAXB в целом выглядит так: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Для XML пишется XML схема в виде </a:t>
            </a:r>
            <a:r>
              <a:rPr lang="ru-RU" sz="2500" i="1" dirty="0" err="1">
                <a:latin typeface="Times New Roman" pitchFamily="18" charset="0"/>
                <a:cs typeface="Times New Roman" pitchFamily="18" charset="0"/>
              </a:rPr>
              <a:t>xsd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 файла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Используя утилиту </a:t>
            </a:r>
            <a:r>
              <a:rPr lang="ru-RU" sz="2500" i="1" dirty="0" err="1">
                <a:latin typeface="Times New Roman" pitchFamily="18" charset="0"/>
                <a:cs typeface="Times New Roman" pitchFamily="18" charset="0"/>
              </a:rPr>
              <a:t>xjc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 из стандартной поставки </a:t>
            </a:r>
            <a:r>
              <a:rPr lang="ru-RU" sz="25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 JDK, из схемы генерируется набор классов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500" i="1" dirty="0">
                <a:latin typeface="Times New Roman" pitchFamily="18" charset="0"/>
                <a:cs typeface="Times New Roman" pitchFamily="18" charset="0"/>
              </a:rPr>
              <a:t>Классы включаются в программу</a:t>
            </a:r>
            <a:endParaRPr lang="ru-RU" sz="25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696" y="754806"/>
            <a:ext cx="5374688" cy="33222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1043608" y="3933056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операции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JAXB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Маршаллинг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сохраняет объектную модель в XML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документ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Демаршаллинг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читает XML документ, выполняет его проверку и строит объектную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модель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Валидация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(проверка) позволяет проверять объектное представление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документа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7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4704"/>
            <a:ext cx="79928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XMLSchema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u="sng" dirty="0">
                <a:latin typeface="Courier New" pitchFamily="49" charset="0"/>
                <a:cs typeface="Courier New" pitchFamily="49" charset="0"/>
              </a:rPr>
              <a:t>Books.xsd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xsd:schema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elementFormDefault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="qualified"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xmlns:xsd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="http://www.w3.org/2001/XMLSchema"&gt;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name="book"&gt;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name="author"&gt;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    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       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="0" name="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="0" name="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         &lt;/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      &lt;/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name="title" type="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name="year" type="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xsd:int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xsd:schema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764704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Компиляция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>
                <a:latin typeface="Courier New" pitchFamily="49" charset="0"/>
                <a:cs typeface="Courier New" pitchFamily="49" charset="0"/>
              </a:rPr>
              <a:t>а) </a:t>
            </a:r>
            <a:r>
              <a:rPr lang="en-US" i="1" u="sng" dirty="0">
                <a:latin typeface="Courier New" pitchFamily="49" charset="0"/>
                <a:cs typeface="Courier New" pitchFamily="49" charset="0"/>
              </a:rPr>
              <a:t>ObjectFactory.java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package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generated;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javax.xml.bind.annotation.XmlRegistry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   public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 {}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   public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Book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createBook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 {return new Book();}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   public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Book.Author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createBookAuthor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   {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Book.Author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>
                <a:latin typeface="Courier New" pitchFamily="49" charset="0"/>
                <a:cs typeface="Courier New" pitchFamily="49" charset="0"/>
              </a:rPr>
              <a:t>б) </a:t>
            </a:r>
            <a:r>
              <a:rPr lang="en-US" i="1" u="sng" dirty="0">
                <a:latin typeface="Courier New" pitchFamily="49" charset="0"/>
                <a:cs typeface="Courier New" pitchFamily="49" charset="0"/>
              </a:rPr>
              <a:t>Book.java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i="1" dirty="0">
                <a:latin typeface="Courier New" pitchFamily="49" charset="0"/>
                <a:cs typeface="Courier New" pitchFamily="49" charset="0"/>
              </a:rPr>
              <a:t>package generated;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javax.xml.bind.annotation.XmlAccessType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javax.xml.bind.annotation.XmlAccessorType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javax.xml.bind.annotation.XmlElement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javax.xml.bind.annotation.XmlRootElement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javax.xml.bind.annotation.XmlType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92696"/>
            <a:ext cx="7920880" cy="6176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class Book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XmlElement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(required = true)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protected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Book.Author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author;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XmlElement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(required = true)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protected String title;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protected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year;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Book.Author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getAuthor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 {return author;}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setAuthor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Book.Author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value) {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this.author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value;}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 {return title;}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(String value) {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value;}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getYear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 {return year;}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setYear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value) {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this.year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value;}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XmlAccessorType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XmlAccessType.FIELD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XmlType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(name = "",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propOrder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{"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"})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public static class Author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protected String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protected String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public String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getFirstName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 {return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setFirstName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(String value) {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this.firstName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value;}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public String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getLastName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 {return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setLastName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(String value) {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this.lastName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value;}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764704"/>
            <a:ext cx="79928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Маршаллинг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демаршаллинг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u="sng" dirty="0">
                <a:latin typeface="Courier New" pitchFamily="49" charset="0"/>
                <a:cs typeface="Courier New" pitchFamily="49" charset="0"/>
              </a:rPr>
              <a:t>JAXB_App.java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jaxb_app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import java.io.*;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java.util.logging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.*;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javax.xml.bind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.*;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javax.xml.bind.annotation.XmlRootElement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import generated.*;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JAXB_App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null;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try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Создаем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объекты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Book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poltava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of.createBook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Book.Author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pushkin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of.createBookAuthor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pushkin.setFirstName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Александр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pushkin.setLastName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Пушкин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poltava.setTitle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Полтава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poltava.setAuthor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pushkin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poltava.setYear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(2008);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9288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тэги XML определяют содержание документа, а тэги HTML форму его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представления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Прайс-лист с названием и ценой двух сортов кофе</a:t>
            </a:r>
          </a:p>
          <a:p>
            <a:pPr lvl="4" algn="just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priceList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4" algn="just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 &lt;coffee&gt;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4" algn="just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     &lt;name&gt;Mocha Java&lt;/name&gt;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4" algn="just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     &lt;price&gt;11.95&lt;/price&gt;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4" algn="just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 &lt;/coffee&gt;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4" algn="just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 &lt;coffee&gt;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4" algn="just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     &lt;name&gt;Sumatra&lt;/name&gt;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4" algn="just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     &lt;price&gt;12.50&lt;/price&gt;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pPr lvl="4" algn="just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coffee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4" algn="just"/>
            <a:r>
              <a:rPr lang="ru-RU" sz="2000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priceList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 startAt="2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тэги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XML являются расширяемыми, позволяя определять собственные тэги для описания содержания. HTML ограничен тем набором тэгов, которые предопределены спецификацией HTML</a:t>
            </a:r>
          </a:p>
        </p:txBody>
      </p:sp>
    </p:spTree>
    <p:extLst>
      <p:ext uri="{BB962C8B-B14F-4D97-AF65-F5344CB8AC3E}">
        <p14:creationId xmlns:p14="http://schemas.microsoft.com/office/powerpoint/2010/main" val="35554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764704"/>
            <a:ext cx="79208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Создаем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выходной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поток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File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ofile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new File("book.xml");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ofile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//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Маршаллинг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JAXBContext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context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JAXBContext.newInstance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Book.class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Marshaller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m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context.createMarshaller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m.marshal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poltava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os.close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           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//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Демаршаллинг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File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xmlFile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new File("book.xml");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Unmarshaller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u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context.createUnmarshaller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Book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(Book)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u.unmarshal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xmlFile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book.getAuthor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getFirstName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book.getAuthor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getLastName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book.getTitle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book.getYear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catch(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ex)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Logger.getLogger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JAXB_App.class.getName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()).log(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Level.SEVERE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null, ex);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catch(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JAXBException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ex)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Logger.getLogger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JAXB_App.class.getName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()).log(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Level.SEVERE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null, ex);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}       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51344"/>
            <a:ext cx="784887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4. </a:t>
            </a:r>
            <a:r>
              <a:rPr lang="ru-RU" sz="2200" i="1" dirty="0" smtClean="0">
                <a:latin typeface="Courier New" pitchFamily="49" charset="0"/>
                <a:cs typeface="Courier New" pitchFamily="49" charset="0"/>
              </a:rPr>
              <a:t>Результат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200" i="1" u="sng" dirty="0" err="1">
                <a:latin typeface="Courier New" pitchFamily="49" charset="0"/>
                <a:cs typeface="Courier New" pitchFamily="49" charset="0"/>
              </a:rPr>
              <a:t>Маршаллинг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i="1" dirty="0">
                <a:latin typeface="Courier New" pitchFamily="49" charset="0"/>
                <a:cs typeface="Courier New" pitchFamily="49" charset="0"/>
              </a:rPr>
              <a:t>&lt;?xml version="1.0" encoding="UTF-8" standalone="yes"?&gt;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i="1" dirty="0">
                <a:latin typeface="Courier New" pitchFamily="49" charset="0"/>
                <a:cs typeface="Courier New" pitchFamily="49" charset="0"/>
              </a:rPr>
              <a:t>&lt;book&gt;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i="1" dirty="0">
                <a:latin typeface="Courier New" pitchFamily="49" charset="0"/>
                <a:cs typeface="Courier New" pitchFamily="49" charset="0"/>
              </a:rPr>
              <a:t>	&lt;author&gt;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i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Александр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i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Пушкин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i="1" dirty="0">
                <a:latin typeface="Courier New" pitchFamily="49" charset="0"/>
                <a:cs typeface="Courier New" pitchFamily="49" charset="0"/>
              </a:rPr>
              <a:t>	&lt;/author&gt;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i="1" dirty="0">
                <a:latin typeface="Courier New" pitchFamily="49" charset="0"/>
                <a:cs typeface="Courier New" pitchFamily="49" charset="0"/>
              </a:rPr>
              <a:t>	&lt;title&gt;</a:t>
            </a: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Полтава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&lt;/title&gt;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i="1" dirty="0">
                <a:latin typeface="Courier New" pitchFamily="49" charset="0"/>
                <a:cs typeface="Courier New" pitchFamily="49" charset="0"/>
              </a:rPr>
              <a:t>	&lt;year&gt;2008&lt;/year&gt;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i="1" dirty="0">
                <a:latin typeface="Courier New" pitchFamily="49" charset="0"/>
                <a:cs typeface="Courier New" pitchFamily="49" charset="0"/>
              </a:rPr>
              <a:t>&lt;/book&gt;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200" i="1" u="sng" dirty="0" err="1">
                <a:latin typeface="Courier New" pitchFamily="49" charset="0"/>
                <a:cs typeface="Courier New" pitchFamily="49" charset="0"/>
              </a:rPr>
              <a:t>Демаршаллинг</a:t>
            </a:r>
            <a:endParaRPr lang="ru-RU" sz="22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200" i="1" dirty="0">
                <a:latin typeface="Courier New" pitchFamily="49" charset="0"/>
                <a:cs typeface="Courier New" pitchFamily="49" charset="0"/>
              </a:rPr>
              <a:t>Александр</a:t>
            </a:r>
          </a:p>
          <a:p>
            <a:r>
              <a:rPr lang="ru-RU" sz="2200" i="1" dirty="0">
                <a:latin typeface="Courier New" pitchFamily="49" charset="0"/>
                <a:cs typeface="Courier New" pitchFamily="49" charset="0"/>
              </a:rPr>
              <a:t>Пушкин</a:t>
            </a:r>
          </a:p>
          <a:p>
            <a:r>
              <a:rPr lang="ru-RU" sz="2200" i="1" dirty="0">
                <a:latin typeface="Courier New" pitchFamily="49" charset="0"/>
                <a:cs typeface="Courier New" pitchFamily="49" charset="0"/>
              </a:rPr>
              <a:t>Полтава</a:t>
            </a:r>
          </a:p>
          <a:p>
            <a:r>
              <a:rPr lang="ru-RU" sz="2200" i="1" dirty="0">
                <a:latin typeface="Courier New" pitchFamily="49" charset="0"/>
                <a:cs typeface="Courier New" pitchFamily="49" charset="0"/>
              </a:rPr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29467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764704"/>
            <a:ext cx="79208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Другие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средства связывания данных для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Eclipse Modeling Framework (EMF)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XMLBeans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Hibernate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Castor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JiBX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CookXml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XStream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4704"/>
            <a:ext cx="7992888" cy="585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определения тэгов и структуры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документа используется язык схем XML. Наиболее широко используемыми языками схем являются: </a:t>
            </a:r>
          </a:p>
          <a:p>
            <a:pPr lvl="0" algn="just">
              <a:lnSpc>
                <a:spcPct val="150000"/>
              </a:lnSpc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I.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(определение типа документа - DTD)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DTD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для прайс-листа из предыдущего примера. </a:t>
            </a:r>
          </a:p>
          <a:p>
            <a:pPr lvl="3" algn="just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&lt;!ELEMENT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priceList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(coffee)+&gt;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&lt;!ELEMENT coffee (name, price)&gt;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&lt;!ELEMENT name (#PCDATA)&gt;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&lt;!ELEMENT price (#PCDATA)&gt;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Первая строка задает элемент самого высокого уровня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priceList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он обязан включать в себя один или более элементов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coffee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(на это указывает +) 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Вторая строка определяет, что каждый элемент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coffee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в свою очередь, должен содержать два элемента: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price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Третья и четвертая строки указывают, что данные между тэгами &lt;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&gt; и &lt;/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&gt;, а также &lt;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&gt; и &lt;/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&gt; являются символьными</a:t>
            </a:r>
          </a:p>
        </p:txBody>
      </p:sp>
    </p:spTree>
    <p:extLst>
      <p:ext uri="{BB962C8B-B14F-4D97-AF65-F5344CB8AC3E}">
        <p14:creationId xmlns:p14="http://schemas.microsoft.com/office/powerpoint/2010/main" val="1366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92696"/>
            <a:ext cx="79928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II. XML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Schema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большинство языков описания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 Schema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была задумана для определения правил, которым должен подчиняться документ. Но, в отличие от других языков,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 Schema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можно использовать в создании программного обеспечения для обработки документов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проверки документа на соответствие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 Schema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читающая программа может создать модель данных документа, которая включает: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словарь (названия элементов и атрибутов)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модель содержания (отношения элементов и атрибутов и их структура)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типы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данных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36712"/>
            <a:ext cx="792088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 Schema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описывающая данные о населении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страны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xs:schema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xmlns:xs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="http://www.w3.org/2001/XMLSchema"&gt;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страна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страна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страна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название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" type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население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xs:decimal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xs:schema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Пример.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Документ, соответствующий этой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схеме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ru-RU" i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xml version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encoding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utf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lvl="2" algn="just"/>
            <a:r>
              <a:rPr lang="ru-RU" i="1" dirty="0">
                <a:latin typeface="Courier New" pitchFamily="49" charset="0"/>
                <a:cs typeface="Courier New" pitchFamily="49" charset="0"/>
              </a:rPr>
              <a:t>&lt;страна&gt;</a:t>
            </a:r>
          </a:p>
          <a:p>
            <a:pPr lvl="2" algn="just"/>
            <a:r>
              <a:rPr lang="ru-RU" i="1" dirty="0">
                <a:latin typeface="Courier New" pitchFamily="49" charset="0"/>
                <a:cs typeface="Courier New" pitchFamily="49" charset="0"/>
              </a:rPr>
              <a:t>    &lt;название&gt;Франция&lt;/название&gt;</a:t>
            </a:r>
          </a:p>
          <a:p>
            <a:pPr lvl="2" algn="just"/>
            <a:r>
              <a:rPr lang="ru-RU" i="1" dirty="0">
                <a:latin typeface="Courier New" pitchFamily="49" charset="0"/>
                <a:cs typeface="Courier New" pitchFamily="49" charset="0"/>
              </a:rPr>
              <a:t>    &lt;население&gt;59.7&lt;/население&gt;</a:t>
            </a:r>
          </a:p>
          <a:p>
            <a:pPr lvl="2" algn="just"/>
            <a:r>
              <a:rPr lang="ru-RU" i="1" dirty="0">
                <a:latin typeface="Courier New" pitchFamily="49" charset="0"/>
                <a:cs typeface="Courier New" pitchFamily="49" charset="0"/>
              </a:rPr>
              <a:t>&lt;/страна&gt;</a:t>
            </a:r>
          </a:p>
        </p:txBody>
      </p:sp>
    </p:spTree>
    <p:extLst>
      <p:ext uri="{BB962C8B-B14F-4D97-AF65-F5344CB8AC3E}">
        <p14:creationId xmlns:p14="http://schemas.microsoft.com/office/powerpoint/2010/main" val="18550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20688"/>
            <a:ext cx="7992888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для XML позволяют писать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-приложения целиком и полностью на языке программирования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прямой работы с документами используются следующие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API:</a:t>
            </a:r>
          </a:p>
          <a:p>
            <a:pPr lvl="0" algn="just"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I.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XML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(JAXP)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– обрабатывает XML документы, используя различные синтаксические анализаторы</a:t>
            </a:r>
          </a:p>
          <a:p>
            <a:pPr lvl="0" algn="just"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II.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XML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(JAXB)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– преобразовывает элементы XML в классы языка программирования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0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908720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Важное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свойство всех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API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XML состоит в том, что они поддерживают промышленные стандарты. Различные группы по стандартам сетевых взаимодействий, такие как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WWW-консорциум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Wide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Consortium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, W3C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Организация по развитию стандартов структурированной информации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Organization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Advancement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Standards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, OASIS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), определили способы действия, чтобы компании, следующие эти стандартам, могли заставить данные и приложения работать вместе.</a:t>
            </a:r>
          </a:p>
        </p:txBody>
      </p:sp>
    </p:spTree>
    <p:extLst>
      <p:ext uri="{BB962C8B-B14F-4D97-AF65-F5344CB8AC3E}">
        <p14:creationId xmlns:p14="http://schemas.microsoft.com/office/powerpoint/2010/main" val="26361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-программирование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85892"/>
            <a:ext cx="7992888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I. JAXP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(The Java API for XML Processing) 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JAXP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усиливает стандартные анализаторы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SAX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API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XML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Parsing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 таким образом, что программисту предоставляется выбор между анализом данных как потока событий или созданием объектной структуры для них. JAXP версии 1.1 также поддерживает стандарт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XSLT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Transformations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), предоставляя управление представлением данных и давая возможность преобразования информации в другие XML документы или другие форматы, в частности в HTML. JAXP также обеспечивает поддержку пространства имен 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namespace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Прикладной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программный интерфейс SAX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API"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XML (SAX) представляет собой основанный на событиях механизм последовательного доступа, осуществляющий обработку "элемент-за-элементом".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SAX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определяются группой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1148</Words>
  <Application>Microsoft Office PowerPoint</Application>
  <PresentationFormat>Экран (4:3)</PresentationFormat>
  <Paragraphs>359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ИНТЕРНЕТ-ТЕХНОЛОГИИ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  <vt:lpstr>XML-программирование в Java-технологии</vt:lpstr>
    </vt:vector>
  </TitlesOfParts>
  <Company>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429</cp:revision>
  <dcterms:created xsi:type="dcterms:W3CDTF">2012-09-01T18:55:01Z</dcterms:created>
  <dcterms:modified xsi:type="dcterms:W3CDTF">2012-10-15T23:43:08Z</dcterms:modified>
</cp:coreProperties>
</file>