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8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CA4C-EA8E-40AA-9994-8A2088F0EAB6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ACF-585D-43A8-B86E-A416C1ED9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2ee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math-webservice/ad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0080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ИНТЕРНЕТ-ТЕХНОЛОГИИ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1600" y="2132856"/>
            <a:ext cx="806489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Лекция №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693431"/>
            <a:ext cx="7920880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было сказано выше, концепция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-сервисов включает в себя возможность ведения реестра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-сервисов. Предполагается, что в реестре хранится общее описание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-сервиса, интерфейс сервиса и адрес, по которому он доступен.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интерфейса может быть получено из такого реестра. После создания и внедрения нового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-сервиса, имеет смысл зарегистрировать его в реестре. Тогда клиенты при поиске сервисов, реализующих исходный интерфейс, получат указание и на новый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-сервис.</a:t>
            </a:r>
          </a:p>
        </p:txBody>
      </p:sp>
    </p:spTree>
    <p:extLst>
      <p:ext uri="{BB962C8B-B14F-4D97-AF65-F5344CB8AC3E}">
        <p14:creationId xmlns:p14="http://schemas.microsoft.com/office/powerpoint/2010/main" val="28606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592396"/>
            <a:ext cx="7992888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-сервиса как строительного блока при создании приложения. Приложение может использовать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-сервисы как удаленные компоненты, которые предоставляют определенную функциональность. Существуют различные сервисы, которые предоставляют качественное решение таких задач как аутентификация, ведение календаря, отправка сообщений, поиск, перевод и т. п.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4639945" cy="31426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1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2889"/>
            <a:ext cx="8064896" cy="576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Возможны и другие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варианты использования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-сервисов. 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Например, использование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-сервисов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для построения распределенных вычислительных и информационных систем, как 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одноранговых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, так и со сложной иерархической структурой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9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	Основные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API для разработки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-сервисов: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Java API for XML Messaging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JAXM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) – предоставляет разработчикам возможность обмена XML-сообщениями в среде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ru-RU" sz="19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XML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Registries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(JAXR) – предоставляет унифицированный и стандартный доступ к различным типам XML-реестров, которые позволяют создать, разместить и обнаружить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-службы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XML-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 RPC (JAX-RPC) – служит для создания </a:t>
            </a:r>
            <a:r>
              <a:rPr lang="ru-RU" sz="1900" i="1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-служб и клиентских приложений, использующих вызов удаленных процедур (RPC), основанный на XML протоколе SOAP</a:t>
            </a:r>
            <a:endParaRPr lang="ru-RU" sz="19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95" y="1692054"/>
            <a:ext cx="2794501" cy="4761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945186" y="764704"/>
            <a:ext cx="7999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ctr">
              <a:buFont typeface="+mj-lt"/>
              <a:buAutoNum type="romanUcPeriod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JAXM (Java API for XML Messaging)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45186" y="1312307"/>
            <a:ext cx="521099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JAXM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Java API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для обмена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сообщениями) предоставляет стандарт-</a:t>
            </a:r>
            <a:r>
              <a:rPr lang="ru-RU" sz="2100" i="1" dirty="0" err="1" smtClean="0">
                <a:latin typeface="Times New Roman" pitchFamily="18" charset="0"/>
                <a:cs typeface="Times New Roman" pitchFamily="18" charset="0"/>
              </a:rPr>
              <a:t>ный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способ отправки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документов через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. Он основан на протоколе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SOAP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1.1 и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в спецификации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Attachments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и может быть расширен для работы с протоколами сообщений более высоких уровней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	JAXM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сообщение состоит из двух частей, обязательной SOAP части и дополнительной, прикрепленной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29739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45186" y="757153"/>
            <a:ext cx="799987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Первое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что надо сделать JAXM клиенту, это установить связь по одному из двух вариантов: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49538"/>
            <a:ext cx="5336719" cy="4547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7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Установка связи "точка-точка"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режим автономного клиента)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Автономный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клиент ограничен использованием объекта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который является соединением типа "точка-точка", идущим напрямую от отправителя к получателю. Все подключения JAXM создаются конструктором соединений. В случае объекта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конструктор является объектом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SOAPConnectionFactory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SOAPConnectionFactory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SOAPConnectionFactory.newInstance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Клиент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может использовать объект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для создания объекта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con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factory.createConnection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25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6024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lnSpc>
                <a:spcPct val="150000"/>
              </a:lnSpc>
              <a:buFont typeface="+mj-lt"/>
              <a:buAutoNum type="arabicPeriod" startAt="2"/>
            </a:pP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Установка соединения с провайдером сообщений</a:t>
            </a:r>
          </a:p>
          <a:p>
            <a:pPr algn="just">
              <a:lnSpc>
                <a:spcPct val="150000"/>
              </a:lnSpc>
            </a:pP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того чтобы пользоваться услугами провайдера сообщений, приложение должно получить </a:t>
            </a:r>
            <a:r>
              <a:rPr lang="ru-RU" sz="210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объект. Существует два способа получения </a:t>
            </a:r>
            <a:r>
              <a:rPr lang="ru-RU" sz="210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объекта: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соединение с заданной по умолчанию реализацией провайдера JAXM сообщений аналогично способу получения соединения автономным клиентом через объект </a:t>
            </a:r>
            <a:r>
              <a:rPr lang="ru-RU" sz="21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с помощью экземпляра объекта </a:t>
            </a:r>
            <a:r>
              <a:rPr lang="ru-RU" sz="210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, который затем используется для создания соединения:</a:t>
            </a:r>
          </a:p>
          <a:p>
            <a:pPr algn="just">
              <a:lnSpc>
                <a:spcPct val="150000"/>
              </a:lnSpc>
            </a:pP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pcFactory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ProviderConnectionFactory.newInstance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3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pcCon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pcFactory.createConnection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3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соединение с определенным провайдером сообщений. 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Следующий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код демонстрирует получение такого объекта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и его использование для установки связи. Первые две строки используют JNDI (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ava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Naming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для доступа к службам имен и каталогов, для поиска необходимого объекта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900" i="1" dirty="0" smtClean="0">
                <a:latin typeface="Times New Roman" pitchFamily="18" charset="0"/>
                <a:cs typeface="Times New Roman" pitchFamily="18" charset="0"/>
              </a:rPr>
              <a:t>службе 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имен, где он был внесен в список с именем "</a:t>
            </a:r>
            <a:r>
              <a:rPr lang="ru-RU" sz="1900" i="1" dirty="0" err="1">
                <a:latin typeface="Times New Roman" pitchFamily="18" charset="0"/>
                <a:cs typeface="Times New Roman" pitchFamily="18" charset="0"/>
              </a:rPr>
              <a:t>CoffeeBreak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". Передавая это логическое имя в качестве аргумента, поиск возвращает объект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ru-RU" sz="1900" i="1" dirty="0">
                <a:latin typeface="Times New Roman" pitchFamily="18" charset="0"/>
                <a:cs typeface="Times New Roman" pitchFamily="18" charset="0"/>
              </a:rPr>
              <a:t>, с которым было связано логическое имя. Третья строка использует JAXM метод для фактического создания подключения: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150" i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ru-RU" sz="11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150" i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ru-RU" sz="115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150" i="1" dirty="0" err="1">
                <a:latin typeface="Courier New" pitchFamily="49" charset="0"/>
                <a:cs typeface="Courier New" pitchFamily="49" charset="0"/>
              </a:rPr>
              <a:t>getInitialContext</a:t>
            </a:r>
            <a:r>
              <a:rPr lang="ru-RU" sz="115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ru-RU" sz="11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50" i="1" dirty="0" err="1" smtClean="0">
                <a:latin typeface="Courier New" pitchFamily="49" charset="0"/>
                <a:cs typeface="Courier New" pitchFamily="49" charset="0"/>
              </a:rPr>
              <a:t>pcF</a:t>
            </a:r>
            <a:r>
              <a:rPr lang="en-US" sz="11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ProviderConnectionFactory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ctx.lookup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CoffeeBreak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15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1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 con = </a:t>
            </a:r>
            <a:r>
              <a:rPr lang="en-US" sz="1150" i="1" dirty="0" err="1">
                <a:latin typeface="Courier New" pitchFamily="49" charset="0"/>
                <a:cs typeface="Courier New" pitchFamily="49" charset="0"/>
              </a:rPr>
              <a:t>pcF.createConnection</a:t>
            </a:r>
            <a:r>
              <a:rPr lang="en-US" sz="115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15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Элемент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con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символизирует соединение к провайдеру компании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CoffeeBreak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Как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 соединения, сообщения создаются конструктором. И аналогично случаю с конструкторами соединений, объекты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так же могут быть получены двумя способами: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Получение экземпляра заданной по умолчанию реализации класса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Этот экземпляр может затем использоваться для создания основного </a:t>
            </a:r>
            <a:r>
              <a:rPr lang="ru-RU" sz="2200" i="1" dirty="0" err="1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объекта.</a:t>
            </a: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MessageFactory.newInstance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messageFactory.createMessage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Получение экземпляра класса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создающей объекты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которые будут поддерживать особенную конфигурацию (профиль). Например, в следующем фрагменте кода идентификатор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schemaURI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является URI схемой с требуемой конфигурацией.</a:t>
            </a:r>
          </a:p>
          <a:p>
            <a:pPr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MessageFactory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msgFactory2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con.createMessageFactory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schemaURI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&gt;);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m2 = msgFactory2.createMessage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5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Все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сообщения содержат объект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SOAPPart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Один из способов заполнения SOAP части сообщения – это создание объекта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SOAPHeaderElement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или объекта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SOAPBodyElement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добавление XML документа, который получают с помощью функции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SOAPElement.addTextNode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SOAPPart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m2.getSOAPPart();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SOAPEnvelope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sp.getSOAPEnvelope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SOAPBody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env.getSOAPBody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5644"/>
            <a:ext cx="79208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-сервисы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являются концепцией создания таких приложений, функции которых можно использовать при помощи стандартных протоколов Интернет. В настоящее время эту концепцию применяют и развивают многие ведущие компании в IT-области. Концепция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-сервисов реализуется при помощи ряда технологий, которые стандартизованы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Consortium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(W3C).</a:t>
            </a:r>
          </a:p>
          <a:p>
            <a:pPr algn="just">
              <a:lnSpc>
                <a:spcPct val="150000"/>
              </a:lnSpc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Взаимосвязь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этих технологий можно условно представить следующим образом. </a:t>
            </a:r>
            <a:endParaRPr lang="ru-RU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является фундаментом для создания большинства технологий, связанных с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-сервисами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20688"/>
            <a:ext cx="7992888" cy="620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i="1" dirty="0" err="1" smtClean="0">
                <a:latin typeface="Courier New" pitchFamily="49" charset="0"/>
                <a:cs typeface="Courier New" pitchFamily="49" charset="0"/>
              </a:rPr>
              <a:t>SOAPBodyElement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bdEl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bd.addBodyElement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env.createName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 "text", 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500" i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hotitems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","http://hotitems.com/products/gizmo");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bdEl.addTextNode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("some-xml-text");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Другой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способ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состоит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заполнении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элемента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SOAPPart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помощью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передачи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элемента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javax.xml.transform.Source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который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может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быть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SAXSource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либо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либо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StreamSource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объектом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StreamSource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будет содержать информацию в форме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документа; объекты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SAXSource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либо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будут включать в себя информацию и команды для преобразования ее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документ.</a:t>
            </a:r>
          </a:p>
          <a:p>
            <a:pPr algn="just">
              <a:lnSpc>
                <a:spcPts val="2400"/>
              </a:lnSpc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SOAPPart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soapPart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getSOAPPart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4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DocumentBuilderFactory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dbf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4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dbf.newDocumentBuilder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4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Document doc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db.parse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("file:///foo.bar/soap.xml");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4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(doc);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400"/>
              </a:lnSpc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soapPart.setContent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2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8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Элемент </a:t>
            </a:r>
            <a:r>
              <a:rPr lang="ru-RU" sz="2100" i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 может и не содержать присоединенных частей, но если в нем есть что-либо не являющееся XML документом, то он должен включать прикрепляемую часть. </a:t>
            </a:r>
          </a:p>
          <a:p>
            <a:pPr algn="just">
              <a:lnSpc>
                <a:spcPts val="29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new URL("http://foo.bar/img.jpg");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DataHandler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dh = new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DataHandler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AttachmentPart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attachPart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createAttachmentPart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(dh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9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m.addAttachmentPart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attachPart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100" i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может также задавать содержание объекта </a:t>
            </a:r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AttachmentPart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с помощью передачи элемента 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>
                <a:latin typeface="Times New Roman" pitchFamily="18" charset="0"/>
                <a:cs typeface="Times New Roman" pitchFamily="18" charset="0"/>
              </a:rPr>
              <a:t>и типа его содержания функции </a:t>
            </a:r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createAttachmentPart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1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50" i="1" dirty="0" err="1">
                <a:latin typeface="Courier New" pitchFamily="49" charset="0"/>
                <a:cs typeface="Courier New" pitchFamily="49" charset="0"/>
              </a:rPr>
              <a:t>AttachmentPart</a:t>
            </a:r>
            <a:r>
              <a:rPr lang="en-US" sz="1350" i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135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350" i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50" i="1" dirty="0" err="1" smtClean="0">
                <a:latin typeface="Courier New" pitchFamily="49" charset="0"/>
                <a:cs typeface="Courier New" pitchFamily="49" charset="0"/>
              </a:rPr>
              <a:t>createAttachmentPart</a:t>
            </a:r>
            <a:r>
              <a:rPr lang="en-US" sz="1350" i="1" dirty="0">
                <a:latin typeface="Courier New" pitchFamily="49" charset="0"/>
                <a:cs typeface="Courier New" pitchFamily="49" charset="0"/>
              </a:rPr>
              <a:t>("content-string", "text/plain");</a:t>
            </a:r>
            <a:endParaRPr lang="ru-RU" sz="135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35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350" i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50" i="1" dirty="0" err="1" smtClean="0">
                <a:latin typeface="Courier New" pitchFamily="49" charset="0"/>
                <a:cs typeface="Courier New" pitchFamily="49" charset="0"/>
              </a:rPr>
              <a:t>addAttachmentPart</a:t>
            </a:r>
            <a:r>
              <a:rPr lang="en-US" sz="1350" i="1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35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32760"/>
            <a:ext cx="7992888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Третий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вариант подразумевает создание пустого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AttachmentPart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объекта и использование метода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AttachmentPart.setContent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AttachmentPart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500" i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i="1" dirty="0" err="1" smtClean="0">
                <a:latin typeface="Courier New" pitchFamily="49" charset="0"/>
                <a:cs typeface="Courier New" pitchFamily="49" charset="0"/>
              </a:rPr>
              <a:t>createAttachmentPart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byte[]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jpegData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...;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ap.setContent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ByteArrayInputStream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jpegData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), "image/jpeg");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500" i="1" smtClean="0">
                <a:latin typeface="Courier New" pitchFamily="49" charset="0"/>
                <a:cs typeface="Courier New" pitchFamily="49" charset="0"/>
              </a:rPr>
              <a:t>m2.addAttachmentPart(</a:t>
            </a:r>
            <a:r>
              <a:rPr lang="ru-RU" sz="1500" i="1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того как объект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заполнен, можно его послать. Автономный клиент использует вызов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SOAPConnection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процедуры для отправки сообщения. Это функция посылает сообщение и затем блокируется до тех пор, пока не получит ответ. Параметрами вызова этой функции являются отправляемое сообщение и объект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содержащий URL получателя.</a:t>
            </a:r>
          </a:p>
          <a:p>
            <a:pPr algn="just">
              <a:lnSpc>
                <a:spcPct val="150000"/>
              </a:lnSpc>
            </a:pPr>
            <a:r>
              <a:rPr lang="ru-RU" sz="15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i="1" dirty="0" err="1" smtClean="0">
                <a:latin typeface="Courier New" pitchFamily="49" charset="0"/>
                <a:cs typeface="Courier New" pitchFamily="49" charset="0"/>
              </a:rPr>
              <a:t>SOAPMessage</a:t>
            </a:r>
            <a:r>
              <a:rPr lang="en-US" sz="15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response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soapConnection.call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(message,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urlEndpoint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49603"/>
            <a:ext cx="799288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Приложение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провайдером сообщений использует функцию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ProviderConnection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для отправки сообщения. Эта процедура посылает сообщение асинхронно, т.е. она отправляет сообщение и сразу же возвращается к работе. Эта функция получает лишь один параметр – отправляемое сообщение. Провайдер сообщений использует заголовочную информацию для определения адресата.</a:t>
            </a:r>
          </a:p>
          <a:p>
            <a:pPr lvl="2" algn="just">
              <a:lnSpc>
                <a:spcPct val="150000"/>
              </a:lnSpc>
            </a:pPr>
            <a:r>
              <a:rPr lang="ru-RU" i="1" dirty="0" err="1">
                <a:latin typeface="Courier New" pitchFamily="49" charset="0"/>
                <a:cs typeface="Courier New" pitchFamily="49" charset="0"/>
              </a:rPr>
              <a:t>providerConnection.send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3933056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150000"/>
              </a:lnSpc>
              <a:buFont typeface="+mj-lt"/>
              <a:buAutoNum type="romanUcPeriod" startAt="2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JAXR (Java API for XML Registries)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JAXR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предоставляет унифицированный и стандартный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Java API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для доступа к различным типам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-реестров. XML-реестр представляет собой инфраструктуру, которая позволяет создать, разместить и обнаружить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-службы. Реестр доступен для организаций как совместный ресурс, часто в форме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-службы.</a:t>
            </a:r>
          </a:p>
        </p:txBody>
      </p:sp>
    </p:spTree>
    <p:extLst>
      <p:ext uri="{BB962C8B-B14F-4D97-AF65-F5344CB8AC3E}">
        <p14:creationId xmlns:p14="http://schemas.microsoft.com/office/powerpoint/2010/main" val="15859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Сейчас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существует несколько спецификаций XML-реестров: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Стандарт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ebXML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XML - электронный бизнес с использованием XML), который финансируется организациями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OASIS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Organization for the Advancement of Structured Information Standards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организация по развитию стандартов структурированной информации)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CEFACT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the United Nations Centre for the Facilitation of Procedures and Practices in Administration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Commerce and Transport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центр Объединенных Наций по поддержке мероприятий и деятельности в управлении, коммерции и на транспорте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UDDI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Universal Description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Discovery and Integration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универсальное описание, обнаружение и интеграция), который разрабатывается консорциумом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производителей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86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Поставщик 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реестра - это реализация бизнес-реестра, соответствующая спецификации XML-реестров.</a:t>
            </a:r>
          </a:p>
          <a:p>
            <a:pPr algn="just">
              <a:lnSpc>
                <a:spcPct val="150000"/>
              </a:lnSpc>
            </a:pPr>
            <a:r>
              <a:rPr lang="ru-RU" sz="2300" i="1" dirty="0" smtClean="0">
                <a:latin typeface="Times New Roman" pitchFamily="18" charset="0"/>
                <a:cs typeface="Times New Roman" pitchFamily="18" charset="0"/>
              </a:rPr>
              <a:t>	Абстрактная 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архитектура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 состоит из следующих частей: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-клиент: клиентская программа, использующая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 API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 для доступа к бизнес-реестру через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-поставщика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-поставщик: реализация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JAXR API</a:t>
            </a:r>
            <a:r>
              <a:rPr lang="ru-RU" sz="2300" i="1" dirty="0">
                <a:latin typeface="Times New Roman" pitchFamily="18" charset="0"/>
                <a:cs typeface="Times New Roman" pitchFamily="18" charset="0"/>
              </a:rPr>
              <a:t>, которая обеспечивает доступ к определенному поставщику реестра или к классу поставщиков реестра, основывающихся на общей спецификации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1983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30" y="813018"/>
            <a:ext cx="5290314" cy="3840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971600" y="4502294"/>
            <a:ext cx="799288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Первым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действием, которое должен выполнить JAXR-клиент, является установка соединения с реестром.</a:t>
            </a:r>
          </a:p>
          <a:p>
            <a:pPr algn="just">
              <a:lnSpc>
                <a:spcPct val="150000"/>
              </a:lnSpc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javax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xml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just">
              <a:lnSpc>
                <a:spcPct val="150000"/>
              </a:lnSpc>
            </a:pPr>
            <a:r>
              <a:rPr lang="ru-RU" sz="1500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just">
              <a:lnSpc>
                <a:spcPct val="150000"/>
              </a:lnSpc>
            </a:pP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connFactory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821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764704"/>
            <a:ext cx="7848872" cy="582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создания соединения клиент сначала создает набор свойств, указывающих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или несколько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реестра или реестров, к которым нужно получить доступ.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следующий код предоставляет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службы запросов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службы публикации для тестового реестра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3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Properties props = new Properties();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props.setProperty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javax.xml.registry.queryManagerURL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",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http://uddi.ibm.com/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testregistry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inquiryapi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props.setProperty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javax.xml.registry.lifeCycleManagerURL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",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https://uddi.ibm.com/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testregistry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/protect/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publishapi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3000"/>
              </a:lnSpc>
            </a:pPr>
            <a:r>
              <a:rPr lang="ru-RU" sz="1600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just">
              <a:lnSpc>
                <a:spcPts val="3000"/>
              </a:lnSpc>
            </a:pP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connFactory.createConnection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lnSpc>
                <a:spcPts val="3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Организация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использующая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платформу для электронных сделок, может использовать JAXR для регистрации в стандартной регистрационной форме. </a:t>
            </a:r>
          </a:p>
        </p:txBody>
      </p:sp>
    </p:spTree>
    <p:extLst>
      <p:ext uri="{BB962C8B-B14F-4D97-AF65-F5344CB8AC3E}">
        <p14:creationId xmlns:p14="http://schemas.microsoft.com/office/powerpoint/2010/main" val="42813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592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RegistryService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connection.getRegistryService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BusinessLifeCycleManager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lcm 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5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 smtClean="0">
                <a:latin typeface="Courier New" pitchFamily="49" charset="0"/>
                <a:cs typeface="Courier New" pitchFamily="49" charset="0"/>
              </a:rPr>
              <a:t>rs.getBusinessLifeCycleManager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Organization org =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lcm.createOrganization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("The Coffee Break");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org.setDescription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("Purveyor of only the finest coffees. 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                   Established 1895");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ClassificationScheme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cScheme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lcm.createClassificationScheme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ru-RU" sz="155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ntis-gov:naics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North American Industry Classification System");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javax.xml.registry.infomodel.Key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cKey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ru-RU" sz="155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ru-RU" sz="155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50" i="1" dirty="0" err="1" smtClean="0">
                <a:latin typeface="Courier New" pitchFamily="49" charset="0"/>
                <a:cs typeface="Courier New" pitchFamily="49" charset="0"/>
              </a:rPr>
              <a:t>lcm.createKey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("uuid:C0B9FE13-179F-413D-8A5B-5004DB8E5BB2");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cScheme.setKey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cKey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Classification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classification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classification = (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Classification)</a:t>
            </a:r>
            <a:r>
              <a:rPr lang="en-US" sz="1550" i="1" dirty="0" err="1" smtClean="0">
                <a:latin typeface="Courier New" pitchFamily="49" charset="0"/>
                <a:cs typeface="Courier New" pitchFamily="49" charset="0"/>
              </a:rPr>
              <a:t>lcm.createClassification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50" i="1" dirty="0" err="1" smtClean="0">
                <a:latin typeface="Courier New" pitchFamily="49" charset="0"/>
                <a:cs typeface="Courier New" pitchFamily="49" charset="0"/>
              </a:rPr>
              <a:t>cScheme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sz="155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50" i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55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Snack and Nonalcoholic Beverage Bars","722213");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Collection classifications = new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classifications.add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(classification);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org.addClassifications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(classifications);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>
                <a:latin typeface="Courier New" pitchFamily="49" charset="0"/>
                <a:cs typeface="Courier New" pitchFamily="49" charset="0"/>
              </a:rPr>
              <a:t>Collection orgs = new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orgs.add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(org);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lcm.saveOrganizations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(orgs);</a:t>
            </a:r>
            <a:endParaRPr lang="ru-RU" sz="155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760050"/>
            <a:ext cx="7920880" cy="592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Может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JAXR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для поиска других компаний</a:t>
            </a:r>
          </a:p>
          <a:p>
            <a:pPr>
              <a:lnSpc>
                <a:spcPct val="1500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BusinessQueryManager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bqm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rs.getBusinessQueryManager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// Define find qualifiers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Collection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findQualifiers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findQualifiers.add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FindQualifier.CASE_SENSITIVE_MATCH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Collection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namePatterns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//Find orgs with name containing Coffee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//Find using only the name and the classifications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namePatterns.add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("%Coffee%");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BulkResponse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bqm.findOrganizations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findQualifiers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namePatterns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null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classifications,null,null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Collection orgs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response.getCollection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7538"/>
              </p:ext>
            </p:extLst>
          </p:nvPr>
        </p:nvGraphicFramePr>
        <p:xfrm>
          <a:off x="971600" y="764704"/>
          <a:ext cx="7992888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472"/>
                <a:gridCol w="374441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Технологии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Роль технологий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 Internet Protocols</a:t>
                      </a:r>
                      <a:endParaRPr lang="ru-RU" sz="1800" i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Среда обмена сообщениями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Extensible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Markup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(XML)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Представление данных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 Object Access Protocol (SOAP)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Обмен сообщениями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Services Description Language (WSDL)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возможностей сервисов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Universal Description, Discovery, and Integration (UDDI)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Публикация сервисов, поиск сервисов</a:t>
                      </a:r>
                      <a:endParaRPr lang="ru-RU" sz="180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600" y="4221088"/>
            <a:ext cx="7992888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удаленного взаимодействия 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-сервисами используется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Simple Object Access Protocol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обеспечивает взаимодействие распределенных систем, независимо от объектной модели, операционной системы или языка программирования. Данные передаются в виде особых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документов особого формата. </a:t>
            </a:r>
          </a:p>
        </p:txBody>
      </p:sp>
    </p:spTree>
    <p:extLst>
      <p:ext uri="{BB962C8B-B14F-4D97-AF65-F5344CB8AC3E}">
        <p14:creationId xmlns:p14="http://schemas.microsoft.com/office/powerpoint/2010/main" val="5963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599777"/>
            <a:ext cx="792088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JAXR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также поддерживает запросы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при поиске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регистрации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помощью объекта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DeclarativeQueryManager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DeclarativeQueryManager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dqm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rs.getDeclarativeQueryManager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dqm.createQuery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Query.QUERY_TYPE_SQL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SELECT id FROM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RegistryEntry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WHERE name LIKE %Coffee%" +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majorVersion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&gt;= 1 AND" +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majorVersion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&gt;= 2 OR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minorVersion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&gt;= 3)");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BulkResponse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response2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dqm.executeQuery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(query);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3789040"/>
            <a:ext cx="7920880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150000"/>
              </a:lnSpc>
              <a:buFont typeface="+mj-lt"/>
              <a:buAutoNum type="romanUcPeriod" startAt="3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JAX-RPC (Java API for XML-based RPC)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JAX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RPC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можно использовать для создания клиентов 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-сервисов, использующих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RPC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RPC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работает через такие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-протоколы, как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определяющие структуру обертки, правила кодирования и соглашения по представлению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RPC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-вызовов и ответов на них, передаваемых в виде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-сообщений через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Преимущество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RPC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состоит в том, что сложность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-сообщений скрыта от разработчика.</a:t>
            </a:r>
          </a:p>
        </p:txBody>
      </p:sp>
    </p:spTree>
    <p:extLst>
      <p:ext uri="{BB962C8B-B14F-4D97-AF65-F5344CB8AC3E}">
        <p14:creationId xmlns:p14="http://schemas.microsoft.com/office/powerpoint/2010/main" val="28193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62068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рисунке показано, какие роли играют JAXR и JAX-RPC в публикации, обнаружении и использовании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-сервисов.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15" y="1632838"/>
            <a:ext cx="5821045" cy="1868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971600" y="3429000"/>
            <a:ext cx="80648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Разработчик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указывает удаленные процедуры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-сервисы), которые могут вызываться клиентами через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-интерфейс, и реализует интерфейс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Для клиента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 выглядит как набор методов, реализующих бизнес-логику от имени клиента. Клиент обращается 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-сервису, используя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как определено в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JAX-RPC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20688"/>
            <a:ext cx="7992888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Разработчики клиента создают автоматически генерирующееся прокси (локальный объект, представляющий удаленный сервис), а затем просто вызывают методы прокси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Разработчику не нужно волноваться насчет генерирования или разбора SOAP-сообщений, все это выполняет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JAX-RPC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Представление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 происходящем за кулисами дает следующий рисунок, где показано, как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 общается 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-сервисом. Все, что происходит между вызовом и получением ответа, скрыто от глаз. Программист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работает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привычной семантикой языка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то есть с вызовами методов и типами данных. Нет причины думать об отображении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на XML и наоборот, или о конструировании SOAP-сообщений. Вся эта низкоуровневая работа остается за сценой, позволяя сконцентрироваться на высокоуровневых проблемах.</a:t>
            </a:r>
          </a:p>
        </p:txBody>
      </p:sp>
    </p:spTree>
    <p:extLst>
      <p:ext uri="{BB962C8B-B14F-4D97-AF65-F5344CB8AC3E}">
        <p14:creationId xmlns:p14="http://schemas.microsoft.com/office/powerpoint/2010/main" val="40569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79" y="836712"/>
            <a:ext cx="6996137" cy="2389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971600" y="3356992"/>
            <a:ext cx="7992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-сервисов в стиле XML-RPC состоит из пяти этапов: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Дизайн и кодирование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Реализация интерфейса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Создание конфигурационного файла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Генерирование необходимых файлов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Упаковка сервиса в WAR-файл и его распространения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deploytool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27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Дизайн и кодирование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-интерфейса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-сервиса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Здесь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объявляются методы, которые может вызывать удаленный клиент. 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начала нужно создать любой каталог, например, каталог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подкаталог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 нем.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Каталог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содержит .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-файлы,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содержит .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а также остальные файлы, которые будут сгенерированы автоматически.</a:t>
            </a:r>
          </a:p>
          <a:p>
            <a:pPr algn="ctr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Создание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-сервиса для суммирования двух чисел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Листинг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1 показывает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 сервиса, обычный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-интерфейс, расширяющий интерфейс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java.rmi.Remote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интерфейсе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MathFace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объявляется метод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принимающий два целых числа и возвращающий целое число, представляющее собой их сумму.</a:t>
            </a:r>
          </a:p>
        </p:txBody>
      </p:sp>
    </p:spTree>
    <p:extLst>
      <p:ext uri="{BB962C8B-B14F-4D97-AF65-F5344CB8AC3E}">
        <p14:creationId xmlns:p14="http://schemas.microsoft.com/office/powerpoint/2010/main" val="6765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 1: MathFace.java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package math;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java.rmi.Remote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java.rmi.RemoteException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extends Remote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b) throws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ru-RU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2924944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2. Реализация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-интерфейса сервиса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Следующий шаг – это реализация интерфейса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MathFace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 2: MathImpl.java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package math;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java.rmi.RemoteException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MathImpl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b) throws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ru-RU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 a + b;</a:t>
            </a:r>
          </a:p>
          <a:p>
            <a:pPr lvl="1"/>
            <a:r>
              <a:rPr lang="ru-RU" i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r>
              <a:rPr lang="ru-RU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2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7992888" cy="5663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Теперь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нужно скомпилировать .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-файлы, указав, что .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-файлы нужно поместить в каталог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созданный ранее. Это делается с помощью опции компилятора –d:</a:t>
            </a:r>
          </a:p>
          <a:p>
            <a:pPr algn="ctr">
              <a:lnSpc>
                <a:spcPct val="150000"/>
              </a:lnSpc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d build Math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java </a:t>
            </a:r>
            <a:endParaRPr lang="ru-RU" sz="2000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3. Создание конфигурационного файла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Следующий шаг – создание конфигурационного файла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сonfig.xml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(в каталоге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), который передается утилите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В этом конфигурационном файле (листинг 3) содержится имя сервиса, его пространство имен, название пакета (в данном случае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) и имя интерфейса (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918874"/>
            <a:ext cx="79928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500" i="1" u="sng" dirty="0">
                <a:latin typeface="Courier New" pitchFamily="49" charset="0"/>
                <a:cs typeface="Courier New" pitchFamily="49" charset="0"/>
              </a:rPr>
              <a:t> 3: config.xml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&lt;configuration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="http://java.sun.com/xml/ns/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jax-rpc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&lt;service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name="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typeNamespace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="math"&gt;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&lt;interface name="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math.MathFace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&lt;/service&gt;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&lt;/configuration&gt;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Этот файл предписывает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wscompile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-файл,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определяющий: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имя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сервиса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MyFirstService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пространство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имен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urn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Foo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классы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сервиса находятся в пакете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в каталоге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build</a:t>
            </a:r>
            <a:endParaRPr lang="ru-RU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-интерфейс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сервиса –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math.MathFace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88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4. Генерирование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-файлов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Теперь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помощью утилиты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нужно сгенерировать необходимые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файлы с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помощью следующей команды из каталога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apps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-define -mapping build/mapping.xml -d build -</a:t>
            </a: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build -</a:t>
            </a: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build config.xml</a:t>
            </a:r>
            <a:endParaRPr lang="ru-RU" sz="11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Команда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считывает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config.xml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 создает файлы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MyFirstService.wsdl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mapping.xml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 каталоге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build.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Опции командной строки и флаги:</a:t>
            </a:r>
          </a:p>
          <a:p>
            <a:pPr lvl="0" algn="just">
              <a:lnSpc>
                <a:spcPct val="150000"/>
              </a:lnSpc>
            </a:pPr>
            <a:r>
              <a:rPr lang="ru-RU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define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 говорит утилите считать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 сервиса и создать WSDL-файл</a:t>
            </a:r>
          </a:p>
          <a:p>
            <a:pPr lvl="0" algn="just">
              <a:lnSpc>
                <a:spcPct val="150000"/>
              </a:lnSpc>
            </a:pPr>
            <a:r>
              <a:rPr lang="ru-RU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mapping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 указывает, какой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-файл и в какой каталог записать</a:t>
            </a:r>
          </a:p>
          <a:p>
            <a:pPr lvl="0" algn="just">
              <a:lnSpc>
                <a:spcPct val="150000"/>
              </a:lnSpc>
            </a:pPr>
            <a:r>
              <a:rPr lang="ru-RU" i="1" dirty="0">
                <a:latin typeface="Courier New" pitchFamily="49" charset="0"/>
                <a:cs typeface="Courier New" pitchFamily="49" charset="0"/>
              </a:rPr>
              <a:t>-d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 определяют, где разместить сгенерированные файлы классов и не-классов, соответственно.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Все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 создан и готов к установке.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38111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700" i="1" u="sng" dirty="0">
                <a:latin typeface="Courier New" pitchFamily="49" charset="0"/>
                <a:cs typeface="Courier New" pitchFamily="49" charset="0"/>
              </a:rPr>
              <a:t> 4: </a:t>
            </a:r>
            <a:r>
              <a:rPr lang="en-US" sz="1700" i="1" u="sng" dirty="0" err="1">
                <a:latin typeface="Courier New" pitchFamily="49" charset="0"/>
                <a:cs typeface="Courier New" pitchFamily="49" charset="0"/>
              </a:rPr>
              <a:t>MyFirstService.wsdl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&lt;definitions name="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7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7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i="1" dirty="0" err="1" smtClean="0"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 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xmlns:tns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="http://schemas.xmlsoap.org/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/" 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="http://www.w3.org/2001/XMLSchema"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="http://schemas.xmlsoap.org/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/soap/"&gt;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&lt;types/&gt;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&lt;message name="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MathFace_add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&lt;part name="int_1" type="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xsd:int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&lt;part name="int_2" type="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xsd:int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7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message&gt;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&lt;message name="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MathFace_addResponse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&lt;part name="result" type="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xsd:int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7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message&gt;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portType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&lt;operation name="add" 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parameterOrder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="int_1 int_2"&gt;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  &lt;input message="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tns:MathFace_add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  &lt;output message="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tns:MathFace_addResponse</a:t>
            </a:r>
            <a:r>
              <a:rPr lang="en-US" sz="17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  &lt;/operation&gt;</a:t>
            </a:r>
            <a:endParaRPr lang="ru-RU" sz="17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i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700" i="1" dirty="0" err="1">
                <a:latin typeface="Courier New" pitchFamily="49" charset="0"/>
                <a:cs typeface="Courier New" pitchFamily="49" charset="0"/>
              </a:rPr>
              <a:t>portType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7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6712"/>
            <a:ext cx="7992888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определению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-сервисы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- это приложения, которые доступны по протоколам, которые являются стандартными для Интернет. Нет требования, чтобы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-сервисы использовали какой-то определенный транспортный протокол.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Спецификация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определяет, каким образом связываются сообщения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 транспортный протокол. Наиболее часто реализуется передача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сообщений по протоколу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Широко распространено использование как транспортных протоколов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4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binding name="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MathFaceBinding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tns:MathFace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soap:binding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transport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="http://schemas.xmlsoap.org/soap/http" 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operation name="add"&gt;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soap:operation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encodingStyle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="http://schemas.xmlsoap.org/soap/encoding/"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="encoded" namespace="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output&gt;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soap:body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encodingStyle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="http://schemas.xmlsoap.org/soap/encoding/"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="encoded" namespace="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output&gt;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operation&gt;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binding&gt;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service name="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&lt;port name="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MathFacePort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 binding="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tns:MathFaceBinding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soap:address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location="REPLACE_WITH_ACTUAL_URL"/&gt;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&lt;/port&gt;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service&gt;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&lt;/definitions&gt;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WSDL-файл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MyFirstService.wsdl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сгенерированный утилитой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приведен в листинге 4. Этот файл содержит XML-описание сервиса, который может быть вызван клиентом. Чтобы разобраться в деталях файла, нужно некоторое знание WSDL, но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обычно в этих задачах этого и не требуется.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Mapping-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файл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mapping.xml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сгенерированный утилитой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приведен в листинге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Этот файл следует стандарту отображений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↔ WSDL. С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труктура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-файла JAX-RPC очень похожа на структуру WSDL-файла. Каждый сервис представлен элементом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service-interface-mapping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Этот элемент содержит отображение полностью квалифицированного имени класса интерфейса сервиса, а также имена сервиса и порта в WSDL.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400" i="1" u="sng" dirty="0">
                <a:latin typeface="Courier New" pitchFamily="49" charset="0"/>
                <a:cs typeface="Courier New" pitchFamily="49" charset="0"/>
              </a:rPr>
              <a:t> 5: mapping.xml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&lt;java-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-mapping version="1.1"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i="1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  <a:hlinkClick r:id="rId2"/>
              </a:rPr>
              <a:t>java.sun.com/xml/ns/j2ee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="http://java.sun.com/xml/ns/j2ee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://www.ibm.com/webservices/xsd/j2ee_jaxrpc_mapping_1_1.xsd"&gt;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&lt;package-mapping&gt;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&lt;package-type&gt;math&lt;/package-type&gt;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&lt;/package-mapping&gt;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&lt;package-mapping&gt;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&lt;package-type&gt;math&lt;/package-type&gt;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&lt;/package-mapping&gt;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&lt;service-interface-mapping&gt;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&lt;service-interface&gt;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math.MyFirstService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&lt;/service-interface&gt;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-service-name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xmlns:serviceNS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serviceNS:MyFirstService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-service-name&gt;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&lt;port-mapping&gt;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&lt;port-name&gt;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MathFacePort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&lt;/port-name&gt;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&lt;java-port-name&gt;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MathFacePort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&lt;/java-port-name&gt;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&lt;/port-mapping&gt;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&lt;/service-interface-mapping&gt;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&lt;service-endpoint-interface-mapping&gt;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service-endpoint-interface&gt;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math.MathFace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&lt;/service-endpoint-interface&gt;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-port-type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xmlns:portTypeNS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portTypeNS:MathFace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-port-type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-binding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xmlns:bindingNS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bindingNS:MathFaceBinding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-binding&gt;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service-endpoint-method-mapping&gt;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java-method-name&gt;add&lt;/java-method-name&gt;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-operation&gt;add&lt;/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-operation&gt;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method-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-parts-mapping&gt;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-position&gt;0&lt;/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-position&gt;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-type&gt;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-type&gt;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-message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xmlns:wsdlMsgNS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wsdlMsgNS:MathFace_add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-message-part-name&gt;int_1&lt;/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-message-part-name&gt;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parameter-mode&gt;IN&lt;/parameter-mode&gt;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method-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-parts-mapping&gt;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method-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-parts-mapping&gt;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-position&gt;1&lt;/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-position&gt;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-type&gt;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-type&gt;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xmlns:wsdlMsgNS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wsdlMsgNS:MathFace_add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-message-part-name&gt;int_2&lt;/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-message-part-name&gt;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parameter-mode&gt;IN&lt;/parameter-mode&gt;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-message-mapping&gt;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method-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-parts-mapping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836712"/>
            <a:ext cx="79928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-return-value-mapping&gt;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&lt;method-return-value&gt;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&lt;/method-return-value&gt;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-message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xmlns:wsdlMsgNS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wsdlMsgNS:MathFace_addResponse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-message&gt;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-message-part-name&gt;result&lt;/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-message-part-name&gt;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-return-value-mapping&gt;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&lt;/service-endpoint-method-mapping&gt;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&lt;/service-endpoint-interface-mapping&gt;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&lt;/java-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-mapping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того, JAX-RPC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-файл содержит отображения WSDL-связываний, имен портов WSDL, WSDL-сообщений и т.д. И опять же, хорошо то, что для работы с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-сервисами в этом разбираться не нужно!</a:t>
            </a:r>
          </a:p>
        </p:txBody>
      </p:sp>
    </p:spTree>
    <p:extLst>
      <p:ext uri="{BB962C8B-B14F-4D97-AF65-F5344CB8AC3E}">
        <p14:creationId xmlns:p14="http://schemas.microsoft.com/office/powerpoint/2010/main" val="996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5. Упаковка сервиса в WAR-файл и его распространение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JAX-RPC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 – это на самом деле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сервлет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следовательно, для его упаковки, создания всех необходимых конфигурационных файлов и последующего распространения можно использовать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deploytool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Далее считается, что сервис доступен по URL http://localhost:8080/math-service/math.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Теперь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нужно создать клиента, обращающегося к созданному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-сервису. Клиент вызывает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 так же, как и локальный метод. Существует три типа клиентов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-сервисов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Статическая заглушка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-класс, статически связанный 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-интерфейсом сервиса. Заглушка, или клиентский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-объект, определяет все методы, определенные 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-интерфейсе сервиса. </a:t>
            </a:r>
          </a:p>
        </p:txBody>
      </p:sp>
    </p:spTree>
    <p:extLst>
      <p:ext uri="{BB962C8B-B14F-4D97-AF65-F5344CB8AC3E}">
        <p14:creationId xmlns:p14="http://schemas.microsoft.com/office/powerpoint/2010/main" val="15185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Таким образом, клиент может вызывать методы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 непосредственно через заглушку. Преимущество такого подхода в том, что он прост в реализации. Недостаток же в том, что изменение определения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 делает заглушку бесполезной и ее нужно генерировать заново. Этот способ используется, если определение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 не будет изменяться в будущем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Динамическое прокси. Поддерживает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 сервиса динамически во время исполнения. Данный метод не требует генерации кода статической заглушки. Прокси создается во время исполнения и требует наличия экземпляра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-интерфейса сервиса. Что же касается вызова, тут все так же, как и с заглушкой. Полезно в случае тестирования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-сервиса, определение которого изменяется. </a:t>
            </a:r>
          </a:p>
        </p:txBody>
      </p:sp>
    </p:spTree>
    <p:extLst>
      <p:ext uri="{BB962C8B-B14F-4D97-AF65-F5344CB8AC3E}">
        <p14:creationId xmlns:p14="http://schemas.microsoft.com/office/powerpoint/2010/main" val="34480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87853"/>
            <a:ext cx="79928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Динамическое прокси нужно пересоздавать, но не генерировать заново, как в случае с заглушкой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Динамический интерфейс вызова (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Invocation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DII): Определяет экземпляр объекта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javax.xml.rpc.Call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для динамического вызова. В отличие от заглушек и прокси должен быть сконфигурирован перед использованием. Клиент должен сообщить ему имя операции, имена и типы параметров, а также тип порта. Главное достоинство в том, что, поскольку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ни к чему не привязан, на клиентскую сторону не влияют изменения определения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-сервиса. DII-клиент здесь не рассматривается </a:t>
            </a:r>
          </a:p>
        </p:txBody>
      </p:sp>
    </p:spTree>
    <p:extLst>
      <p:ext uri="{BB962C8B-B14F-4D97-AF65-F5344CB8AC3E}">
        <p14:creationId xmlns:p14="http://schemas.microsoft.com/office/powerpoint/2010/main" val="37934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1. Статическая заглушка (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Здесь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рассматривается вариант автономного клиента, вызывающего метод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Он производит вызов через заглушку, или локальный объект, действующий как клиентский прокси удаленного сервиса. Он называется статической заглушкой, поскольку заглушка генерируется до исполнения утилитой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Перед разработкой самого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-клиента нужно создать конфигурационный XML-файл (листинг 6), в котором указано местоположение WSDL-файла (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MyFirstService.wsdl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каталоге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нужно создать подкаталог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static-stub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(в котором будут храниться .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.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файлы), а в нем – подкаталог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1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89667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600" i="1" u="sng" dirty="0">
                <a:latin typeface="Courier New" pitchFamily="49" charset="0"/>
                <a:cs typeface="Courier New" pitchFamily="49" charset="0"/>
              </a:rPr>
              <a:t> 6: config-wsdl.xml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&lt;configuration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="http://java.sun.com/xml/ns/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jax-rpc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location="http://localhost:8080/math-service/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math?WSDL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sstub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ru-RU" sz="1600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видно, местоположение WSDL-файла для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MyFirstService.wsdl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указано в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URL:</a:t>
            </a:r>
          </a:p>
          <a:p>
            <a:pPr algn="ctr">
              <a:lnSpc>
                <a:spcPct val="150000"/>
              </a:lnSpc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http://localhost:8080/math-service/math?WSDL.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обратиться по этому URL, можно увидеть что-то подобное изображенному на следующем рисунке:</a:t>
            </a:r>
          </a:p>
        </p:txBody>
      </p:sp>
    </p:spTree>
    <p:extLst>
      <p:ext uri="{BB962C8B-B14F-4D97-AF65-F5344CB8AC3E}">
        <p14:creationId xmlns:p14="http://schemas.microsoft.com/office/powerpoint/2010/main" val="7909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15381"/>
            <a:ext cx="7992888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определению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- формат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для описания сетевых сервисов как набора конечных операций, работающих при помощи сообщений, содержащих документно-ориентированную или процедурно-ориентированную информацию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».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Документ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полностью описывает интерфейс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-сервиса с внешним миром. Он предоставляет информацию об услугах, которые можно получить, воспользовавшись методами сервиса,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способах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обращения к этим методам.</a:t>
            </a:r>
          </a:p>
        </p:txBody>
      </p:sp>
    </p:spTree>
    <p:extLst>
      <p:ext uri="{BB962C8B-B14F-4D97-AF65-F5344CB8AC3E}">
        <p14:creationId xmlns:p14="http://schemas.microsoft.com/office/powerpoint/2010/main" val="32055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8022857" cy="51257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90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4704"/>
            <a:ext cx="79928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создания конфигурационного файла можно сгенерировать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клиентские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заглушки командой:</a:t>
            </a:r>
          </a:p>
          <a:p>
            <a:pPr algn="ctr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gen:client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-d build 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build config-wsdl.xml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Эта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команда читает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MyFirstService.wsdl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а затем генерирует файлы, основываясь на информации из WSDL-файла и флагов командной строки. </a:t>
            </a:r>
            <a:endParaRPr lang="ru-RU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Флаг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gen:client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говорит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wscompile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сгенерировать заглушку и остальные необходимые файлы, флаг –d записать результат в каталог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Теперь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все готово для создания клиента. Пример реализации показан в листинге 7. </a:t>
            </a:r>
          </a:p>
        </p:txBody>
      </p:sp>
    </p:spTree>
    <p:extLst>
      <p:ext uri="{BB962C8B-B14F-4D97-AF65-F5344CB8AC3E}">
        <p14:creationId xmlns:p14="http://schemas.microsoft.com/office/powerpoint/2010/main" val="10470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692696"/>
            <a:ext cx="79208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200" i="1" u="sng" dirty="0">
                <a:latin typeface="Courier New" pitchFamily="49" charset="0"/>
                <a:cs typeface="Courier New" pitchFamily="49" charset="0"/>
              </a:rPr>
              <a:t> 7: MathClient.java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sstub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javax.xml.rpc.Stub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MathClient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endpointAddress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[])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   // Вызов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createProxy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() для создания объекта-заглушки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Stub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stub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createProxy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   // Задание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-адреса, используемого 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      // заглушкой при доступе к сервису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stub._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setProperty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javax.xml.rpc.Stub.ENDPOINT_ADDRESS_PROPERTY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         "http://localhost:8080/math-service/math");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math = 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) stub;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Вызов метода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add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math.add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(12, 24));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}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catch (Exception ex)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{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}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}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private static Stub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createProxy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{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Создание объекта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заглушки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Заметьте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что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MyFirstService_Impl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созданный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зависит от реализации</a:t>
            </a: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  return (Stub) (new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MyFirstService_Impl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getMathFacePort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1200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3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92696"/>
            <a:ext cx="79928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Следует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обратить внимание, что используется заглушка, сгенерированная ранее, а для поиска сервиса используется адрес его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-а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http://localhost:8080/math-service/math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Как видно, объект-заглушка создается с использованием объекта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MathFirstService_Impl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сгенерированного утилитой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задается адрес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-а, используемого заглушкой для доступа к сервису, затем заглушка привязывается к сервису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и наконец, вызывается метод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Теперь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можно скомпилировать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MathClient.java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 записать результат в каталог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build -d build MathClient.java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Запуск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клиента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java -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build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sstub.MathClient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20880" cy="588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Динамический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прокси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этом случае клиент вызывает удаленную процедуру через динамический прокси или класс, создаваемый во время исполнения. В случае статической заглушки код полагается на класс, зависящий от реализации. В данном же случае (динамического прокси) это ограничение отсутствует. Первым делом нужно создать конфигурационный файл. Можно использовать приведенный в листинге 6, изменив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dynamicproxy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В каталоге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создается подкаталог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dynamic-proxy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а в нем – подкаталог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Далее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генерируются нужные интерфейсы с помощью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wscompile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-import -d build -</a:t>
            </a: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build -</a:t>
            </a: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f:norpc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structures -</a:t>
            </a:r>
            <a:r>
              <a:rPr lang="en-US" sz="11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100" i="1" dirty="0">
                <a:latin typeface="Courier New" pitchFamily="49" charset="0"/>
                <a:cs typeface="Courier New" pitchFamily="49" charset="0"/>
              </a:rPr>
              <a:t> build config-wsdl.xml</a:t>
            </a:r>
            <a:endParaRPr lang="ru-RU" sz="11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После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всего этого можно создать клиента. </a:t>
            </a:r>
          </a:p>
        </p:txBody>
      </p:sp>
    </p:spTree>
    <p:extLst>
      <p:ext uri="{BB962C8B-B14F-4D97-AF65-F5344CB8AC3E}">
        <p14:creationId xmlns:p14="http://schemas.microsoft.com/office/powerpoint/2010/main" val="38363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09069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Листинг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8 содержит пример реализации. В нем создается экземпляр фабрики сервисов.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Фабрика используется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для создания объекта сервиса, который действует как фабрика прокси. Как видно, метод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createService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принимает два параметра: URL WSDL-файлов и объект </a:t>
            </a:r>
            <a:r>
              <a:rPr lang="ru-RU" i="1" dirty="0" err="1">
                <a:latin typeface="Courier New" pitchFamily="49" charset="0"/>
                <a:cs typeface="Courier New" pitchFamily="49" charset="0"/>
              </a:rPr>
              <a:t>QName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представляющий квалифицированное имя сервиса. Затем создается прокси-объект, и вызывается метод </a:t>
            </a:r>
            <a:r>
              <a:rPr lang="ru-RU" i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ru-RU" i="1" u="sng" dirty="0">
                <a:latin typeface="Courier New" pitchFamily="49" charset="0"/>
                <a:cs typeface="Courier New" pitchFamily="49" charset="0"/>
              </a:rPr>
              <a:t>Листинг 8: </a:t>
            </a:r>
            <a:r>
              <a:rPr lang="en-US" i="1" u="sng" dirty="0" err="1">
                <a:latin typeface="Courier New" pitchFamily="49" charset="0"/>
                <a:cs typeface="Courier New" pitchFamily="49" charset="0"/>
              </a:rPr>
              <a:t>MathClient</a:t>
            </a:r>
            <a:r>
              <a:rPr lang="ru-RU" i="1" u="sng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u="sng" dirty="0">
                <a:latin typeface="Courier New" pitchFamily="49" charset="0"/>
                <a:cs typeface="Courier New" pitchFamily="49" charset="0"/>
              </a:rPr>
              <a:t>java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dynamicproxy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java.net.URL;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javax.xml.rpc.Service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javax.xml.rpc.JAXRPCException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javax.xml.namespace.QName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javax.xml.rpc.ServiceFactory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dynamicproxy.FirstIF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692696"/>
            <a:ext cx="799288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MathClient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try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portName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MathFacePort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Указываем местоположение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WSDL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-файла</a:t>
            </a:r>
          </a:p>
          <a:p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new URL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:8080/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WSDL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  // Создаем экземпляр фабрики сервиса</a:t>
            </a:r>
          </a:p>
          <a:p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ServiceFactory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serviceFactory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ServiceFactory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  // Создаем объект сервиса, работающий как фабрика прокси</a:t>
            </a:r>
          </a:p>
          <a:p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mathService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serviceFactory.createService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  new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serviceName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Создаем прокси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dynamicproxy.MathFace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myProxy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dynamicproxy.MathFace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mathService.getPort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(new</a:t>
            </a:r>
            <a:endParaRPr lang="ru-RU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nameSpaceUri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portName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dynamicproxy.MathFace.class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Вызываем метод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add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myProxy.add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(23, 12));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}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catch (Exception ex) 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{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60050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Компиляция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клиента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build -d build MathClient.java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запуск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build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dynamicproxy.MathClient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Консольный 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клиент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– J2EE-</a:t>
            </a:r>
            <a:r>
              <a:rPr lang="ru-RU" sz="2200" b="1" i="1" dirty="0"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отличие от автономного клиента, клиент-приложение J2EE может получить интерфейс сервиса, используя JNDI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lookup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В этом случае разработчик клиента определяет для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-сервиса логическое JNDI-имя (ссылку на сервис). Контейнер связывает реализацию интерфейса сервиса с контекстом среды клиента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java:comp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используя логическое имя ссылки на сервис:</a:t>
            </a:r>
          </a:p>
        </p:txBody>
      </p:sp>
    </p:spTree>
    <p:extLst>
      <p:ext uri="{BB962C8B-B14F-4D97-AF65-F5344CB8AC3E}">
        <p14:creationId xmlns:p14="http://schemas.microsoft.com/office/powerpoint/2010/main" val="727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5859"/>
            <a:ext cx="79928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try 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Context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ic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InitialContext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MyFirstService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ic.lookup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java:comp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/service/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MyFirst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");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j2ee.MathFace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mathPort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</a:t>
            </a:r>
            <a:endParaRPr lang="ru-RU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myFirstService.getMathFacePort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((Stub)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mathPort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)._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setProperty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ru-RU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Stub.ENDPOINT_ADDRESS_PROPERTY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ru-RU" sz="20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http://localhost:8080/math-service/math");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mathPort.add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(22, 1));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} 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catch (Exception ex) 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ex.printStackTrace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(1);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02727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Клиент на базе </a:t>
            </a:r>
            <a:r>
              <a:rPr lang="ru-RU" sz="2000" b="1" i="1" dirty="0" err="1">
                <a:latin typeface="Times New Roman" pitchFamily="18" charset="0"/>
                <a:cs typeface="Times New Roman" pitchFamily="18" charset="0"/>
              </a:rPr>
              <a:t>броузера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Еще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один вариант:  создание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-клиента, вызывающего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 из формы в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броузере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(здесь используется статическая заглушка). Для начала потребуется конфигурационный файл, похожий на приведенный в листинге 6. Замените в нем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например, на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webclient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После этого нужно сгенерировать клиентскую заглушку следующей командой:</a:t>
            </a:r>
          </a:p>
          <a:p>
            <a:pPr algn="ctr">
              <a:lnSpc>
                <a:spcPct val="150000"/>
              </a:lnSpc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wscompile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gen:client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-d build -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build config-wsdl.xml 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Следующий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шаг – создание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-клиента в форме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сервлета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или JSP-страницы. В листингах 9,10 приведена JSP-реализация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-клиента. Листинг 9 – это код, выводящий форму пользователю и принимающий параметры. Код в листинге 10 (статическая заглушка) похож на клиента из листинга 7.</a:t>
            </a:r>
          </a:p>
        </p:txBody>
      </p:sp>
    </p:spTree>
    <p:extLst>
      <p:ext uri="{BB962C8B-B14F-4D97-AF65-F5344CB8AC3E}">
        <p14:creationId xmlns:p14="http://schemas.microsoft.com/office/powerpoint/2010/main" val="6782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692696"/>
            <a:ext cx="7992888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Технология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Universal Description, Discovery and Integration (UDDI)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предполагает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реестра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сервисов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Подключившись к этому реестру, потребитель сможет найти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-сервисы, которые наилучшим образом удовлетворяют его потребностям. Технология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UDDI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дает возможность поиска и публикации нужного сервиса, как человеком, так и программой-клиентом. Поиск и публикация в реестре предоставляется программе-клиенту как набор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-сервисов реестра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UDDI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-сервисы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позиционируются как программное обеспечение промежуточного слоя. Использовать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-сервисы могут как клиентские приложения, непосредственно работающие с пользователем, так и другие приложения (в том числе и другие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-сервисы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600" i="1" u="sng" dirty="0">
                <a:latin typeface="Courier New" pitchFamily="49" charset="0"/>
                <a:cs typeface="Courier New" pitchFamily="49" charset="0"/>
              </a:rPr>
              <a:t> 9: </a:t>
            </a:r>
            <a:r>
              <a:rPr lang="en-US" sz="1600" i="1" u="sng" dirty="0" err="1">
                <a:latin typeface="Courier New" pitchFamily="49" charset="0"/>
                <a:cs typeface="Courier New" pitchFamily="49" charset="0"/>
              </a:rPr>
              <a:t>math.jsp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&lt;html&gt;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head&gt;&lt;title&gt;Hello&lt;/title&gt;&lt;/head&gt;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body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ffcccc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h2&gt;Welcome to the Math Web Service&lt;/h2&gt;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form method="get"&gt;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 type="text" name="num1" size="25"&gt;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p&gt;&lt;/p&gt;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 type="text" name="num2" size="25"&gt;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p&gt;&lt;/p&gt;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 type="submit" value="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input type="reset" value="Reset"&gt;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form&gt;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&lt;%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str1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("num1");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str2 =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("num2");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 str1 != null &amp;&amp; str2 != null ) {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include file="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add.jsp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" %&gt;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&lt;%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body&gt;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49017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i="1" u="sng" dirty="0">
                <a:latin typeface="Courier New" pitchFamily="49" charset="0"/>
                <a:cs typeface="Courier New" pitchFamily="49" charset="0"/>
              </a:rPr>
              <a:t>Листинг</a:t>
            </a:r>
            <a:r>
              <a:rPr lang="en-US" sz="1500" i="1" u="sng" dirty="0">
                <a:latin typeface="Courier New" pitchFamily="49" charset="0"/>
                <a:cs typeface="Courier New" pitchFamily="49" charset="0"/>
              </a:rPr>
              <a:t> 10: </a:t>
            </a:r>
            <a:r>
              <a:rPr lang="en-US" sz="1500" i="1" u="sng" dirty="0" err="1">
                <a:latin typeface="Courier New" pitchFamily="49" charset="0"/>
                <a:cs typeface="Courier New" pitchFamily="49" charset="0"/>
              </a:rPr>
              <a:t>add.jsp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&lt;%@ page import="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javax.xml.rpc.Stub,javax.naming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.*,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webclient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.*" %&gt;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&lt;%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null;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result = 0;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try 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{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Создание объекта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заглушки</a:t>
            </a: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Stub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stub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(Stub)(new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MyFirstService_Impl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getMathFacePort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// Установка адреса 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-а используемого заглушкой.</a:t>
            </a:r>
          </a:p>
          <a:p>
            <a:r>
              <a:rPr lang="ru-RU" sz="15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stub._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setProperty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javax.xml.rpc.Stub.ENDPOINT_ADDRESS_PROPERTY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            "http://localhost:8080/math-service/math");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MathFace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500" i="1" dirty="0" err="1">
                <a:latin typeface="Courier New" pitchFamily="49" charset="0"/>
                <a:cs typeface="Courier New" pitchFamily="49" charset="0"/>
              </a:rPr>
              <a:t>stub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500" i="1" dirty="0">
                <a:latin typeface="Courier New" pitchFamily="49" charset="0"/>
                <a:cs typeface="Courier New" pitchFamily="49" charset="0"/>
              </a:rPr>
              <a:t>    // Получение и разбор параметров</a:t>
            </a:r>
          </a:p>
          <a:p>
            <a:r>
              <a:rPr lang="ru-RU" sz="15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("num1"));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("num2"));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500" i="1" dirty="0">
                <a:latin typeface="Courier New" pitchFamily="49" charset="0"/>
                <a:cs typeface="Courier New" pitchFamily="49" charset="0"/>
              </a:rPr>
              <a:t>Вызов метода</a:t>
            </a: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math.add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(x, y);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} 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catch (Exception ex) 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{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%&gt;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&lt;h2&gt;The sum is: &lt;%=result%&gt;&lt;/h2&gt;</a:t>
            </a:r>
            <a:endParaRPr lang="ru-RU" sz="15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764704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	Следующий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шаг – развертывание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-клиента как JSP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-компонента с помощью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deploytool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доступа к сервису в примере используется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pPr algn="ctr">
              <a:lnSpc>
                <a:spcPct val="150000"/>
              </a:lnSpc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u="sng" dirty="0">
                <a:latin typeface="Times New Roman" pitchFamily="18" charset="0"/>
                <a:cs typeface="Times New Roman" pitchFamily="18" charset="0"/>
                <a:hlinkClick r:id="rId2"/>
              </a:rPr>
              <a:t>http://localhost:8080/math-webservice/add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Рисунок 4" descr="http://www.k-press.ru/cs/2004/2/webservJ2EE/webservJ2EE/image0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22" y="2895867"/>
            <a:ext cx="3733334" cy="23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73857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Web-вервисы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размещаются на серверах приложений.</a:t>
            </a: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Разработчики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концепции веб-сервисов предлагают следующие сценарии применения веб-сервисов: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-сервисы как реализация логики приложения (бизнес-логики). То есть, создание нового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приложения, бизнес-логика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которого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реализует-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ся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72218"/>
            <a:ext cx="7544854" cy="1897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764704"/>
            <a:ext cx="7992888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вервисы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как средство интеграции. То есть, использование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-сервиса как способа доступа удаленных клиентов к внутренней информационной сети компании, или для организации взаимодействия компонента (например, EJB, COM-компонента) с различными удаленными клиентами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4" y="4293096"/>
            <a:ext cx="7714286" cy="22285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3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412360" cy="43204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-сервисов на основе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22013"/>
            <a:ext cx="7992888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Создание конкурентного или совместимого сервиса. В этом случае, при разработке нового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 используется описание интерфейса уже существующего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-сервиса. Таким образом, сервис имеет много потенциальных клиентов сразу с момента начала работы, а подключение к нему не требует существенных изменений на стороне клиента.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4831080" cy="3326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9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2579</Words>
  <Application>Microsoft Office PowerPoint</Application>
  <PresentationFormat>Экран (4:3)</PresentationFormat>
  <Paragraphs>585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ИНТЕРНЕТ-ТЕХНОЛОГИИ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  <vt:lpstr>Разработка Web-сервисов на основе XML и Java</vt:lpstr>
    </vt:vector>
  </TitlesOfParts>
  <Company>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654</cp:revision>
  <dcterms:created xsi:type="dcterms:W3CDTF">2012-09-01T18:55:01Z</dcterms:created>
  <dcterms:modified xsi:type="dcterms:W3CDTF">2012-12-04T04:59:54Z</dcterms:modified>
</cp:coreProperties>
</file>