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8" r:id="rId6"/>
    <p:sldId id="257" r:id="rId7"/>
    <p:sldId id="258" r:id="rId8"/>
    <p:sldId id="259" r:id="rId9"/>
    <p:sldId id="260" r:id="rId10"/>
    <p:sldId id="266" r:id="rId11"/>
    <p:sldId id="261" r:id="rId12"/>
    <p:sldId id="262"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9057BD-8527-4F8A-ADD1-8250470ED49C}" v="2" dt="2020-04-18T12:55:42.9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ppo98oti@gmail.com" userId="4fdc5dc425320fe3" providerId="LiveId" clId="{2C739219-15FA-437E-BF38-1A5A1D4BEB73}"/>
    <pc:docChg chg="custSel addSld modSld">
      <pc:chgData name="pippo98oti@gmail.com" userId="4fdc5dc425320fe3" providerId="LiveId" clId="{2C739219-15FA-437E-BF38-1A5A1D4BEB73}" dt="2020-04-18T12:56:49.916" v="329" actId="255"/>
      <pc:docMkLst>
        <pc:docMk/>
      </pc:docMkLst>
      <pc:sldChg chg="addSp delSp modSp">
        <pc:chgData name="pippo98oti@gmail.com" userId="4fdc5dc425320fe3" providerId="LiveId" clId="{2C739219-15FA-437E-BF38-1A5A1D4BEB73}" dt="2020-04-18T12:53:19.804" v="101" actId="20577"/>
        <pc:sldMkLst>
          <pc:docMk/>
          <pc:sldMk cId="2701481175" sldId="257"/>
        </pc:sldMkLst>
        <pc:graphicFrameChg chg="add mod modGraphic">
          <ac:chgData name="pippo98oti@gmail.com" userId="4fdc5dc425320fe3" providerId="LiveId" clId="{2C739219-15FA-437E-BF38-1A5A1D4BEB73}" dt="2020-04-18T12:53:19.804" v="101" actId="20577"/>
          <ac:graphicFrameMkLst>
            <pc:docMk/>
            <pc:sldMk cId="2701481175" sldId="257"/>
            <ac:graphicFrameMk id="4" creationId="{7204BD82-76B8-4173-ACF8-49C5558EFEF4}"/>
          </ac:graphicFrameMkLst>
        </pc:graphicFrameChg>
        <pc:graphicFrameChg chg="del modGraphic">
          <ac:chgData name="pippo98oti@gmail.com" userId="4fdc5dc425320fe3" providerId="LiveId" clId="{2C739219-15FA-437E-BF38-1A5A1D4BEB73}" dt="2020-04-18T12:52:05.488" v="1" actId="478"/>
          <ac:graphicFrameMkLst>
            <pc:docMk/>
            <pc:sldMk cId="2701481175" sldId="257"/>
            <ac:graphicFrameMk id="6" creationId="{9F200D81-9B5E-4929-ABEA-4354E46EEF56}"/>
          </ac:graphicFrameMkLst>
        </pc:graphicFrameChg>
      </pc:sldChg>
      <pc:sldChg chg="addSp delSp modSp new">
        <pc:chgData name="pippo98oti@gmail.com" userId="4fdc5dc425320fe3" providerId="LiveId" clId="{2C739219-15FA-437E-BF38-1A5A1D4BEB73}" dt="2020-04-18T12:56:49.916" v="329" actId="255"/>
        <pc:sldMkLst>
          <pc:docMk/>
          <pc:sldMk cId="2253316128" sldId="266"/>
        </pc:sldMkLst>
        <pc:spChg chg="del">
          <ac:chgData name="pippo98oti@gmail.com" userId="4fdc5dc425320fe3" providerId="LiveId" clId="{2C739219-15FA-437E-BF38-1A5A1D4BEB73}" dt="2020-04-18T12:54:08.354" v="103" actId="478"/>
          <ac:spMkLst>
            <pc:docMk/>
            <pc:sldMk cId="2253316128" sldId="266"/>
            <ac:spMk id="2" creationId="{F22BB6D1-9619-472F-9663-0439DDC225A2}"/>
          </ac:spMkLst>
        </pc:spChg>
        <pc:spChg chg="del">
          <ac:chgData name="pippo98oti@gmail.com" userId="4fdc5dc425320fe3" providerId="LiveId" clId="{2C739219-15FA-437E-BF38-1A5A1D4BEB73}" dt="2020-04-18T12:54:09.581" v="104" actId="478"/>
          <ac:spMkLst>
            <pc:docMk/>
            <pc:sldMk cId="2253316128" sldId="266"/>
            <ac:spMk id="3" creationId="{C36A819E-B4D2-401F-929E-6F7EF8D9D307}"/>
          </ac:spMkLst>
        </pc:spChg>
        <pc:spChg chg="add mod">
          <ac:chgData name="pippo98oti@gmail.com" userId="4fdc5dc425320fe3" providerId="LiveId" clId="{2C739219-15FA-437E-BF38-1A5A1D4BEB73}" dt="2020-04-18T12:54:38.025" v="147" actId="2711"/>
          <ac:spMkLst>
            <pc:docMk/>
            <pc:sldMk cId="2253316128" sldId="266"/>
            <ac:spMk id="4" creationId="{72007BC2-D1F3-46BE-805A-EB84BB1D6A9A}"/>
          </ac:spMkLst>
        </pc:spChg>
        <pc:spChg chg="add mod">
          <ac:chgData name="pippo98oti@gmail.com" userId="4fdc5dc425320fe3" providerId="LiveId" clId="{2C739219-15FA-437E-BF38-1A5A1D4BEB73}" dt="2020-04-18T12:55:12.194" v="155" actId="255"/>
          <ac:spMkLst>
            <pc:docMk/>
            <pc:sldMk cId="2253316128" sldId="266"/>
            <ac:spMk id="5" creationId="{850CFCFE-1278-469B-9369-3C204F4D0C33}"/>
          </ac:spMkLst>
        </pc:spChg>
        <pc:spChg chg="add mod">
          <ac:chgData name="pippo98oti@gmail.com" userId="4fdc5dc425320fe3" providerId="LiveId" clId="{2C739219-15FA-437E-BF38-1A5A1D4BEB73}" dt="2020-04-18T12:55:35.757" v="157" actId="13822"/>
          <ac:spMkLst>
            <pc:docMk/>
            <pc:sldMk cId="2253316128" sldId="266"/>
            <ac:spMk id="6" creationId="{F254C32E-C281-4674-9F94-DE7AFCBCCA65}"/>
          </ac:spMkLst>
        </pc:spChg>
        <pc:spChg chg="add mod">
          <ac:chgData name="pippo98oti@gmail.com" userId="4fdc5dc425320fe3" providerId="LiveId" clId="{2C739219-15FA-437E-BF38-1A5A1D4BEB73}" dt="2020-04-18T12:56:49.916" v="329" actId="255"/>
          <ac:spMkLst>
            <pc:docMk/>
            <pc:sldMk cId="2253316128" sldId="266"/>
            <ac:spMk id="7" creationId="{120CEB32-AA3F-4D8A-AE78-C3D86A12D3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7CA78F-0ECE-459C-BAB6-8DDF55C8703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B416AC3-DD7A-41E3-A665-2A5D7640A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E2C0FA2-24D3-406D-8DE9-1D94E7AB8B59}"/>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72E78046-9049-400A-9BFF-CB849AF2A5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1FF932-AE09-4258-A398-8D81EC3B132F}"/>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63457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83E0F-755E-434A-8635-D7AF8685AE4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20F47FD-03A6-450E-8E79-641474AEFB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A103B8-B229-4184-BDD1-62FA8D35BB95}"/>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ACE6A87F-C85A-4EC9-8985-476C72C126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D24290-9F9A-427A-AA71-D9CD29E301F3}"/>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934415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FCD0FE4-E512-4516-B2BD-9DFD6333E62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2D24A35-92D1-4173-A401-12C549E7B7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973AD73-0480-440A-9644-2E831E0EEEAC}"/>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94B0C883-CA45-4C74-89DA-AB0446F5815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70D6591-33CB-49A9-AE83-493F790DA554}"/>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88718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DA6E81-896F-40D5-A519-24676639250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73A1192-D4CA-42A2-82A1-5018A15BF3C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A8EB01-AEBD-455B-94C2-6755813997E2}"/>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F5160C48-FD38-473B-ABAE-841DD2823C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E27937-ABB3-4FE2-A336-2F7FD2FF175B}"/>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4810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B77CE-D80B-4F54-BD7F-AF2D4E65316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3A82806-351C-4F42-97A7-68397EE1C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A233BEB-D406-4883-8273-FDF644E8AD67}"/>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87199DBC-52F4-48C1-9A13-9A74CBF907B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6CA26B-383C-4B81-854D-099188D4F0A6}"/>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3375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248A11-F01A-4412-9F6B-221C09B51A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E0F133-12B4-4180-A158-CC70A53646F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3E81F94-56DC-41D9-8DBE-7BF17FAE2A4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2EF5EA2-E64D-4F2F-A50E-ED7BC564BB6C}"/>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6" name="Segnaposto piè di pagina 5">
            <a:extLst>
              <a:ext uri="{FF2B5EF4-FFF2-40B4-BE49-F238E27FC236}">
                <a16:creationId xmlns:a16="http://schemas.microsoft.com/office/drawing/2014/main" id="{49E3CCBE-343B-452D-9170-CE7990D501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E43F786-5E80-40AF-92BA-7EBBA5BFEB78}"/>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95130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9D9628-284B-4E92-9217-1167422237B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E1200EE-2A59-4333-AB13-106CF7B8B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DDDD955-5205-41FC-AB9E-4D2E3702908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B2046F-74C5-4778-B471-ED1AA0E09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F80CF17-0075-4F78-9954-08BE7D37381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97D5040-B7FF-4D7E-8930-4E6EFFE374ED}"/>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8" name="Segnaposto piè di pagina 7">
            <a:extLst>
              <a:ext uri="{FF2B5EF4-FFF2-40B4-BE49-F238E27FC236}">
                <a16:creationId xmlns:a16="http://schemas.microsoft.com/office/drawing/2014/main" id="{81F05EAC-7C70-4E7C-8244-0C6B18ECAF2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3058340-AD64-4ED8-9845-4691A394700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674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85DAA-40CE-46FE-8AF2-EFA12A22354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039191-E85B-4718-918B-75930A6210FB}"/>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4" name="Segnaposto piè di pagina 3">
            <a:extLst>
              <a:ext uri="{FF2B5EF4-FFF2-40B4-BE49-F238E27FC236}">
                <a16:creationId xmlns:a16="http://schemas.microsoft.com/office/drawing/2014/main" id="{22085A45-8D49-48D8-8F0D-42E54722089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BD6AC60-7DD5-44E7-8356-51EA65DE901D}"/>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1617518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843054D-2EF1-49A6-A41F-E3921E73A7D4}"/>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3" name="Segnaposto piè di pagina 2">
            <a:extLst>
              <a:ext uri="{FF2B5EF4-FFF2-40B4-BE49-F238E27FC236}">
                <a16:creationId xmlns:a16="http://schemas.microsoft.com/office/drawing/2014/main" id="{5E9A4D93-F0C0-4D62-A354-9C7246400A7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342CE21-DBB3-48EF-AF95-FAA0769EFB7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253333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3024E-131B-49C4-8917-7C34B8B92D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A781695-6D25-415E-A284-567C354BF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49DF9E8-63FD-4832-AD15-1350FCE5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9AED030-95FC-434B-85C7-EAED48656ABC}"/>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6" name="Segnaposto piè di pagina 5">
            <a:extLst>
              <a:ext uri="{FF2B5EF4-FFF2-40B4-BE49-F238E27FC236}">
                <a16:creationId xmlns:a16="http://schemas.microsoft.com/office/drawing/2014/main" id="{8BCC2F85-E338-41D0-9272-5DE360557AE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B65770-3E32-4F62-B419-8E938D4DE622}"/>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3868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851AA7-8EBB-4B19-A6A7-502D7D81E8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05CF5D3-3FA2-46AA-B3C3-3AAB83206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E891DF1-9B2F-433F-9ABA-A50DC4D76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004A5C-909A-400B-B812-796F8FF118B6}"/>
              </a:ext>
            </a:extLst>
          </p:cNvPr>
          <p:cNvSpPr>
            <a:spLocks noGrp="1"/>
          </p:cNvSpPr>
          <p:nvPr>
            <p:ph type="dt" sz="half" idx="10"/>
          </p:nvPr>
        </p:nvSpPr>
        <p:spPr/>
        <p:txBody>
          <a:bodyPr/>
          <a:lstStyle/>
          <a:p>
            <a:fld id="{A993FFA3-0D8D-4D11-850A-8B91D32DDEB0}" type="datetimeFigureOut">
              <a:rPr lang="it-IT" smtClean="0"/>
              <a:t>05/06/2020</a:t>
            </a:fld>
            <a:endParaRPr lang="it-IT"/>
          </a:p>
        </p:txBody>
      </p:sp>
      <p:sp>
        <p:nvSpPr>
          <p:cNvPr id="6" name="Segnaposto piè di pagina 5">
            <a:extLst>
              <a:ext uri="{FF2B5EF4-FFF2-40B4-BE49-F238E27FC236}">
                <a16:creationId xmlns:a16="http://schemas.microsoft.com/office/drawing/2014/main" id="{47EEDA00-39FB-428B-B5E9-4D0EBE84C45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C86629-ACE4-4B81-971D-3C0FDCE1883C}"/>
              </a:ext>
            </a:extLst>
          </p:cNvPr>
          <p:cNvSpPr>
            <a:spLocks noGrp="1"/>
          </p:cNvSpPr>
          <p:nvPr>
            <p:ph type="sldNum" sz="quarter" idx="12"/>
          </p:nvPr>
        </p:nvSpPr>
        <p:spPr/>
        <p:txBody>
          <a:bodyPr/>
          <a:lstStyle/>
          <a:p>
            <a:fld id="{00E738D1-1D2A-4F27-9C4F-0562E6CC9B95}" type="slidenum">
              <a:rPr lang="it-IT" smtClean="0"/>
              <a:t>‹N›</a:t>
            </a:fld>
            <a:endParaRPr lang="it-IT"/>
          </a:p>
        </p:txBody>
      </p:sp>
    </p:spTree>
    <p:extLst>
      <p:ext uri="{BB962C8B-B14F-4D97-AF65-F5344CB8AC3E}">
        <p14:creationId xmlns:p14="http://schemas.microsoft.com/office/powerpoint/2010/main" val="50960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229E74A-B093-43A1-A4B8-202FD547E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76A6E05-0C50-4DA3-96AE-EFE4114C8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CD74-4FBA-4E81-8FD1-BC7A4AC50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3FFA3-0D8D-4D11-850A-8B91D32DDEB0}" type="datetimeFigureOut">
              <a:rPr lang="it-IT" smtClean="0"/>
              <a:t>05/06/2020</a:t>
            </a:fld>
            <a:endParaRPr lang="it-IT"/>
          </a:p>
        </p:txBody>
      </p:sp>
      <p:sp>
        <p:nvSpPr>
          <p:cNvPr id="5" name="Segnaposto piè di pagina 4">
            <a:extLst>
              <a:ext uri="{FF2B5EF4-FFF2-40B4-BE49-F238E27FC236}">
                <a16:creationId xmlns:a16="http://schemas.microsoft.com/office/drawing/2014/main" id="{970B2C40-5D57-4A42-86B4-1DB0009A72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1B72A9D-17A8-4E0B-88DD-79DDC21E7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738D1-1D2A-4F27-9C4F-0562E6CC9B95}" type="slidenum">
              <a:rPr lang="it-IT" smtClean="0"/>
              <a:t>‹N›</a:t>
            </a:fld>
            <a:endParaRPr lang="it-IT"/>
          </a:p>
        </p:txBody>
      </p:sp>
    </p:spTree>
    <p:extLst>
      <p:ext uri="{BB962C8B-B14F-4D97-AF65-F5344CB8AC3E}">
        <p14:creationId xmlns:p14="http://schemas.microsoft.com/office/powerpoint/2010/main" val="2539197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415DF4-CF4F-4BE5-BD46-CE22C8699178}"/>
              </a:ext>
            </a:extLst>
          </p:cNvPr>
          <p:cNvSpPr>
            <a:spLocks noGrp="1"/>
          </p:cNvSpPr>
          <p:nvPr>
            <p:ph type="ctrTitle"/>
          </p:nvPr>
        </p:nvSpPr>
        <p:spPr/>
        <p:txBody>
          <a:bodyPr/>
          <a:lstStyle/>
          <a:p>
            <a:r>
              <a:rPr lang="it-IT" dirty="0">
                <a:latin typeface="Aharoni" panose="020B0604020202020204" pitchFamily="2" charset="-79"/>
                <a:cs typeface="Aharoni" panose="020B0604020202020204" pitchFamily="2" charset="-79"/>
              </a:rPr>
              <a:t>PROGETTO VIAGGIA IN COMPAGNIA</a:t>
            </a:r>
          </a:p>
        </p:txBody>
      </p:sp>
    </p:spTree>
    <p:extLst>
      <p:ext uri="{BB962C8B-B14F-4D97-AF65-F5344CB8AC3E}">
        <p14:creationId xmlns:p14="http://schemas.microsoft.com/office/powerpoint/2010/main" val="154196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72007BC2-D1F3-46BE-805A-EB84BB1D6A9A}"/>
              </a:ext>
            </a:extLst>
          </p:cNvPr>
          <p:cNvSpPr txBox="1"/>
          <p:nvPr/>
        </p:nvSpPr>
        <p:spPr>
          <a:xfrm>
            <a:off x="2941163" y="641023"/>
            <a:ext cx="590117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HA CLICCATO LASCIA UNA RECENSIONE </a:t>
            </a:r>
          </a:p>
        </p:txBody>
      </p:sp>
      <p:sp>
        <p:nvSpPr>
          <p:cNvPr id="5" name="Rettangolo 4">
            <a:extLst>
              <a:ext uri="{FF2B5EF4-FFF2-40B4-BE49-F238E27FC236}">
                <a16:creationId xmlns:a16="http://schemas.microsoft.com/office/drawing/2014/main" id="{850CFCFE-1278-469B-9369-3C204F4D0C33}"/>
              </a:ext>
            </a:extLst>
          </p:cNvPr>
          <p:cNvSpPr/>
          <p:nvPr/>
        </p:nvSpPr>
        <p:spPr>
          <a:xfrm>
            <a:off x="3996965" y="1866507"/>
            <a:ext cx="2828041" cy="106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sz="4400" dirty="0">
                <a:latin typeface="Aharoni" panose="02010803020104030203" pitchFamily="2" charset="-79"/>
                <a:cs typeface="Aharoni" panose="02010803020104030203" pitchFamily="2" charset="-79"/>
              </a:rPr>
              <a:t>0</a:t>
            </a:r>
          </a:p>
        </p:txBody>
      </p:sp>
      <p:sp>
        <p:nvSpPr>
          <p:cNvPr id="6" name="Fusione 5">
            <a:extLst>
              <a:ext uri="{FF2B5EF4-FFF2-40B4-BE49-F238E27FC236}">
                <a16:creationId xmlns:a16="http://schemas.microsoft.com/office/drawing/2014/main" id="{F254C32E-C281-4674-9F94-DE7AFCBCCA65}"/>
              </a:ext>
            </a:extLst>
          </p:cNvPr>
          <p:cNvSpPr/>
          <p:nvPr/>
        </p:nvSpPr>
        <p:spPr>
          <a:xfrm>
            <a:off x="6928701" y="1866507"/>
            <a:ext cx="1432874" cy="1065229"/>
          </a:xfrm>
          <a:prstGeom prst="flowChartMer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120CEB32-AA3F-4D8A-AE78-C3D86A12D396}"/>
              </a:ext>
            </a:extLst>
          </p:cNvPr>
          <p:cNvSpPr txBox="1"/>
          <p:nvPr/>
        </p:nvSpPr>
        <p:spPr>
          <a:xfrm>
            <a:off x="3572759" y="3355942"/>
            <a:ext cx="4873657" cy="1200329"/>
          </a:xfrm>
          <a:prstGeom prst="rect">
            <a:avLst/>
          </a:prstGeom>
          <a:noFill/>
        </p:spPr>
        <p:txBody>
          <a:bodyPr wrap="square" rtlCol="0">
            <a:spAutoFit/>
          </a:bodyPr>
          <a:lstStyle/>
          <a:p>
            <a:r>
              <a:rPr lang="it-IT" sz="2400" dirty="0"/>
              <a:t>Cliccando la freccia si potrà scegliere un voto da 0 a 10 da assegnare all’utente che ha offerto il viaggio</a:t>
            </a:r>
          </a:p>
        </p:txBody>
      </p:sp>
    </p:spTree>
    <p:extLst>
      <p:ext uri="{BB962C8B-B14F-4D97-AF65-F5344CB8AC3E}">
        <p14:creationId xmlns:p14="http://schemas.microsoft.com/office/powerpoint/2010/main" val="225331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A6A668-295E-4EBC-B1F7-F566B9FA7FE9}"/>
              </a:ext>
            </a:extLst>
          </p:cNvPr>
          <p:cNvSpPr txBox="1"/>
          <p:nvPr/>
        </p:nvSpPr>
        <p:spPr>
          <a:xfrm>
            <a:off x="5222450" y="372357"/>
            <a:ext cx="383670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Proponi</a:t>
            </a:r>
          </a:p>
        </p:txBody>
      </p:sp>
      <p:sp>
        <p:nvSpPr>
          <p:cNvPr id="3" name="CasellaDiTesto 2">
            <a:extLst>
              <a:ext uri="{FF2B5EF4-FFF2-40B4-BE49-F238E27FC236}">
                <a16:creationId xmlns:a16="http://schemas.microsoft.com/office/drawing/2014/main" id="{D128F48D-BE6F-4586-B6B6-CC77BD6E0D6B}"/>
              </a:ext>
            </a:extLst>
          </p:cNvPr>
          <p:cNvSpPr txBox="1"/>
          <p:nvPr/>
        </p:nvSpPr>
        <p:spPr>
          <a:xfrm>
            <a:off x="3591612" y="1253765"/>
            <a:ext cx="5297864" cy="1477328"/>
          </a:xfrm>
          <a:prstGeom prst="rect">
            <a:avLst/>
          </a:prstGeom>
          <a:noFill/>
        </p:spPr>
        <p:txBody>
          <a:bodyPr wrap="square" rtlCol="0">
            <a:spAutoFit/>
          </a:bodyPr>
          <a:lstStyle/>
          <a:p>
            <a:r>
              <a:rPr lang="it-IT" dirty="0"/>
              <a:t>Partenza:</a:t>
            </a:r>
          </a:p>
          <a:p>
            <a:r>
              <a:rPr lang="it-IT" dirty="0"/>
              <a:t>Arrivo:</a:t>
            </a:r>
          </a:p>
          <a:p>
            <a:r>
              <a:rPr lang="it-IT" dirty="0"/>
              <a:t>Numero Posti Disponibili:</a:t>
            </a:r>
          </a:p>
          <a:p>
            <a:r>
              <a:rPr lang="it-IT" dirty="0"/>
              <a:t>Data:</a:t>
            </a:r>
          </a:p>
          <a:p>
            <a:endParaRPr lang="it-IT" dirty="0"/>
          </a:p>
        </p:txBody>
      </p:sp>
      <p:sp>
        <p:nvSpPr>
          <p:cNvPr id="4" name="Rettangolo 3">
            <a:extLst>
              <a:ext uri="{FF2B5EF4-FFF2-40B4-BE49-F238E27FC236}">
                <a16:creationId xmlns:a16="http://schemas.microsoft.com/office/drawing/2014/main" id="{52A69223-E0B6-4ABB-94F3-909AF24485F4}"/>
              </a:ext>
            </a:extLst>
          </p:cNvPr>
          <p:cNvSpPr/>
          <p:nvPr/>
        </p:nvSpPr>
        <p:spPr>
          <a:xfrm>
            <a:off x="5275869" y="1282045"/>
            <a:ext cx="2064470"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A1A0C016-3206-450A-9DAB-6459886BF6D8}"/>
              </a:ext>
            </a:extLst>
          </p:cNvPr>
          <p:cNvSpPr/>
          <p:nvPr/>
        </p:nvSpPr>
        <p:spPr>
          <a:xfrm>
            <a:off x="5275869" y="1649443"/>
            <a:ext cx="2464392"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8C6C8238-14EE-4B7A-95E1-69BA0495FF7C}"/>
              </a:ext>
            </a:extLst>
          </p:cNvPr>
          <p:cNvSpPr/>
          <p:nvPr/>
        </p:nvSpPr>
        <p:spPr>
          <a:xfrm>
            <a:off x="6308104" y="1926953"/>
            <a:ext cx="1902642" cy="188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826612A3-A7C9-44DE-854F-F822C92D7A4D}"/>
              </a:ext>
            </a:extLst>
          </p:cNvPr>
          <p:cNvSpPr/>
          <p:nvPr/>
        </p:nvSpPr>
        <p:spPr>
          <a:xfrm>
            <a:off x="4684335" y="2220524"/>
            <a:ext cx="2611225" cy="15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8F3DA58E-BE27-4820-947E-7E6E3238FE7D}"/>
              </a:ext>
            </a:extLst>
          </p:cNvPr>
          <p:cNvSpPr txBox="1"/>
          <p:nvPr/>
        </p:nvSpPr>
        <p:spPr>
          <a:xfrm>
            <a:off x="3347303" y="2731093"/>
            <a:ext cx="3044857" cy="2031325"/>
          </a:xfrm>
          <a:prstGeom prst="rect">
            <a:avLst/>
          </a:prstGeom>
          <a:noFill/>
        </p:spPr>
        <p:txBody>
          <a:bodyPr wrap="square" rtlCol="0">
            <a:spAutoFit/>
          </a:bodyPr>
          <a:lstStyle/>
          <a:p>
            <a:r>
              <a:rPr lang="it-IT" dirty="0"/>
              <a:t>Via di partenza:</a:t>
            </a:r>
          </a:p>
          <a:p>
            <a:r>
              <a:rPr lang="it-IT" dirty="0"/>
              <a:t>Via di Arrivo:</a:t>
            </a:r>
          </a:p>
          <a:p>
            <a:r>
              <a:rPr lang="it-IT" dirty="0"/>
              <a:t>Orario partenza:</a:t>
            </a:r>
          </a:p>
          <a:p>
            <a:r>
              <a:rPr lang="it-IT" dirty="0"/>
              <a:t>Orario di Arrivo:</a:t>
            </a:r>
          </a:p>
          <a:p>
            <a:r>
              <a:rPr lang="it-IT" dirty="0"/>
              <a:t>Costo:</a:t>
            </a:r>
            <a:br>
              <a:rPr lang="it-IT" dirty="0"/>
            </a:br>
            <a:r>
              <a:rPr lang="it-IT" dirty="0"/>
              <a:t>Telefono:</a:t>
            </a:r>
            <a:br>
              <a:rPr lang="it-IT" dirty="0"/>
            </a:br>
            <a:r>
              <a:rPr lang="it-IT" dirty="0"/>
              <a:t>Email </a:t>
            </a:r>
          </a:p>
        </p:txBody>
      </p:sp>
      <p:sp>
        <p:nvSpPr>
          <p:cNvPr id="10" name="Rettangolo 9">
            <a:extLst>
              <a:ext uri="{FF2B5EF4-FFF2-40B4-BE49-F238E27FC236}">
                <a16:creationId xmlns:a16="http://schemas.microsoft.com/office/drawing/2014/main" id="{5E5EB1EC-B005-4572-98DE-59D9ACF63FA9}"/>
              </a:ext>
            </a:extLst>
          </p:cNvPr>
          <p:cNvSpPr/>
          <p:nvPr/>
        </p:nvSpPr>
        <p:spPr>
          <a:xfrm>
            <a:off x="5508824" y="2868079"/>
            <a:ext cx="199848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97E1502-BEEE-4FB8-AEA4-8810B318FCC8}"/>
              </a:ext>
            </a:extLst>
          </p:cNvPr>
          <p:cNvSpPr/>
          <p:nvPr/>
        </p:nvSpPr>
        <p:spPr>
          <a:xfrm>
            <a:off x="5508824" y="3120670"/>
            <a:ext cx="209275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721439C-D84E-47B1-ADC8-0ADE7B22962A}"/>
              </a:ext>
            </a:extLst>
          </p:cNvPr>
          <p:cNvSpPr/>
          <p:nvPr/>
        </p:nvSpPr>
        <p:spPr>
          <a:xfrm>
            <a:off x="5489115" y="3379436"/>
            <a:ext cx="2464392"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DD5161B6-098A-4DEF-A174-DB19CEB18442}"/>
              </a:ext>
            </a:extLst>
          </p:cNvPr>
          <p:cNvSpPr/>
          <p:nvPr/>
        </p:nvSpPr>
        <p:spPr>
          <a:xfrm>
            <a:off x="5495826" y="3665573"/>
            <a:ext cx="2450969"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0DB2A9A-A5E5-4A14-98CE-29B6AAAC2808}"/>
              </a:ext>
            </a:extLst>
          </p:cNvPr>
          <p:cNvSpPr/>
          <p:nvPr/>
        </p:nvSpPr>
        <p:spPr>
          <a:xfrm>
            <a:off x="5463226" y="3950740"/>
            <a:ext cx="2177591"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F4A2DAC-A1F6-4674-9D56-3BB13D674A41}"/>
              </a:ext>
            </a:extLst>
          </p:cNvPr>
          <p:cNvSpPr/>
          <p:nvPr/>
        </p:nvSpPr>
        <p:spPr>
          <a:xfrm>
            <a:off x="5463226" y="4206101"/>
            <a:ext cx="1942708" cy="141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BCE497A9-6252-4D0C-B4E5-66ED2259FB4D}"/>
              </a:ext>
            </a:extLst>
          </p:cNvPr>
          <p:cNvSpPr/>
          <p:nvPr/>
        </p:nvSpPr>
        <p:spPr>
          <a:xfrm>
            <a:off x="5440052" y="4469392"/>
            <a:ext cx="1942708" cy="171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D964CE6F-4861-476A-88E2-A30ECA5997BC}"/>
              </a:ext>
            </a:extLst>
          </p:cNvPr>
          <p:cNvSpPr txBox="1"/>
          <p:nvPr/>
        </p:nvSpPr>
        <p:spPr>
          <a:xfrm>
            <a:off x="527901" y="1177010"/>
            <a:ext cx="2271859" cy="923330"/>
          </a:xfrm>
          <a:prstGeom prst="rect">
            <a:avLst/>
          </a:prstGeom>
          <a:noFill/>
        </p:spPr>
        <p:txBody>
          <a:bodyPr wrap="square" rtlCol="0">
            <a:spAutoFit/>
          </a:bodyPr>
          <a:lstStyle/>
          <a:p>
            <a:r>
              <a:rPr lang="it-IT" dirty="0"/>
              <a:t>Cliccando su proponi si aprirà un  </a:t>
            </a:r>
            <a:r>
              <a:rPr lang="it-IT" dirty="0" err="1"/>
              <a:t>form</a:t>
            </a:r>
            <a:r>
              <a:rPr lang="it-IT" dirty="0"/>
              <a:t> di questo tipo</a:t>
            </a:r>
          </a:p>
        </p:txBody>
      </p:sp>
    </p:spTree>
    <p:extLst>
      <p:ext uri="{BB962C8B-B14F-4D97-AF65-F5344CB8AC3E}">
        <p14:creationId xmlns:p14="http://schemas.microsoft.com/office/powerpoint/2010/main" val="84176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E0E4F75-5039-4CC9-9C9D-9BC6DA573201}"/>
              </a:ext>
            </a:extLst>
          </p:cNvPr>
          <p:cNvSpPr txBox="1"/>
          <p:nvPr/>
        </p:nvSpPr>
        <p:spPr>
          <a:xfrm>
            <a:off x="3968685" y="405352"/>
            <a:ext cx="4034672"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Cliccando vedi offerte</a:t>
            </a:r>
          </a:p>
        </p:txBody>
      </p:sp>
      <p:sp>
        <p:nvSpPr>
          <p:cNvPr id="11" name="Rettangolo 10">
            <a:extLst>
              <a:ext uri="{FF2B5EF4-FFF2-40B4-BE49-F238E27FC236}">
                <a16:creationId xmlns:a16="http://schemas.microsoft.com/office/drawing/2014/main" id="{35856FB2-79CA-471B-ACC3-73577A0017B6}"/>
              </a:ext>
            </a:extLst>
          </p:cNvPr>
          <p:cNvSpPr/>
          <p:nvPr/>
        </p:nvSpPr>
        <p:spPr>
          <a:xfrm>
            <a:off x="10416619" y="1489435"/>
            <a:ext cx="1775381" cy="45477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aggiungi</a:t>
            </a:r>
          </a:p>
        </p:txBody>
      </p:sp>
      <p:sp>
        <p:nvSpPr>
          <p:cNvPr id="12" name="CasellaDiTesto 11">
            <a:extLst>
              <a:ext uri="{FF2B5EF4-FFF2-40B4-BE49-F238E27FC236}">
                <a16:creationId xmlns:a16="http://schemas.microsoft.com/office/drawing/2014/main" id="{1D7E0DC7-E232-4763-8CFE-1A97B341A886}"/>
              </a:ext>
            </a:extLst>
          </p:cNvPr>
          <p:cNvSpPr txBox="1"/>
          <p:nvPr/>
        </p:nvSpPr>
        <p:spPr>
          <a:xfrm>
            <a:off x="3968685" y="2922309"/>
            <a:ext cx="4034672" cy="1754326"/>
          </a:xfrm>
          <a:prstGeom prst="rect">
            <a:avLst/>
          </a:prstGeom>
          <a:noFill/>
        </p:spPr>
        <p:txBody>
          <a:bodyPr wrap="square" rtlCol="0">
            <a:spAutoFit/>
          </a:bodyPr>
          <a:lstStyle/>
          <a:p>
            <a:r>
              <a:rPr lang="it-IT" dirty="0"/>
              <a:t>Cliccando vedi offerte l’utente visualizzerà le offerte disponibili con l’opportunità di aggiungersi. Se l’utente preme il tasto aggiungi dovrà diminuire il numero di posti e dovrà aggiungersi una riga alla tabella i miei viaggi </a:t>
            </a:r>
          </a:p>
        </p:txBody>
      </p:sp>
      <p:graphicFrame>
        <p:nvGraphicFramePr>
          <p:cNvPr id="15" name="Tabella 15">
            <a:extLst>
              <a:ext uri="{FF2B5EF4-FFF2-40B4-BE49-F238E27FC236}">
                <a16:creationId xmlns:a16="http://schemas.microsoft.com/office/drawing/2014/main" id="{826DA9C3-70F9-431E-BB16-ED295E5840D4}"/>
              </a:ext>
            </a:extLst>
          </p:cNvPr>
          <p:cNvGraphicFramePr>
            <a:graphicFrameLocks noGrp="1"/>
          </p:cNvGraphicFramePr>
          <p:nvPr>
            <p:extLst>
              <p:ext uri="{D42A27DB-BD31-4B8C-83A1-F6EECF244321}">
                <p14:modId xmlns:p14="http://schemas.microsoft.com/office/powerpoint/2010/main" val="3787650731"/>
              </p:ext>
            </p:extLst>
          </p:nvPr>
        </p:nvGraphicFramePr>
        <p:xfrm>
          <a:off x="1922020" y="1489435"/>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01690949"/>
                    </a:ext>
                  </a:extLst>
                </a:gridCol>
                <a:gridCol w="1354667">
                  <a:extLst>
                    <a:ext uri="{9D8B030D-6E8A-4147-A177-3AD203B41FA5}">
                      <a16:colId xmlns:a16="http://schemas.microsoft.com/office/drawing/2014/main" val="3155559915"/>
                    </a:ext>
                  </a:extLst>
                </a:gridCol>
                <a:gridCol w="1354667">
                  <a:extLst>
                    <a:ext uri="{9D8B030D-6E8A-4147-A177-3AD203B41FA5}">
                      <a16:colId xmlns:a16="http://schemas.microsoft.com/office/drawing/2014/main" val="1724078765"/>
                    </a:ext>
                  </a:extLst>
                </a:gridCol>
                <a:gridCol w="1354667">
                  <a:extLst>
                    <a:ext uri="{9D8B030D-6E8A-4147-A177-3AD203B41FA5}">
                      <a16:colId xmlns:a16="http://schemas.microsoft.com/office/drawing/2014/main" val="1757137437"/>
                    </a:ext>
                  </a:extLst>
                </a:gridCol>
                <a:gridCol w="1354667">
                  <a:extLst>
                    <a:ext uri="{9D8B030D-6E8A-4147-A177-3AD203B41FA5}">
                      <a16:colId xmlns:a16="http://schemas.microsoft.com/office/drawing/2014/main" val="3376718817"/>
                    </a:ext>
                  </a:extLst>
                </a:gridCol>
                <a:gridCol w="1354667">
                  <a:extLst>
                    <a:ext uri="{9D8B030D-6E8A-4147-A177-3AD203B41FA5}">
                      <a16:colId xmlns:a16="http://schemas.microsoft.com/office/drawing/2014/main" val="28992055"/>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 </a:t>
                      </a:r>
                    </a:p>
                  </a:txBody>
                  <a:tcPr/>
                </a:tc>
                <a:extLst>
                  <a:ext uri="{0D108BD9-81ED-4DB2-BD59-A6C34878D82A}">
                    <a16:rowId xmlns:a16="http://schemas.microsoft.com/office/drawing/2014/main" val="3546926613"/>
                  </a:ext>
                </a:extLst>
              </a:tr>
            </a:tbl>
          </a:graphicData>
        </a:graphic>
      </p:graphicFrame>
      <p:sp>
        <p:nvSpPr>
          <p:cNvPr id="17" name="CasellaDiTesto 16">
            <a:extLst>
              <a:ext uri="{FF2B5EF4-FFF2-40B4-BE49-F238E27FC236}">
                <a16:creationId xmlns:a16="http://schemas.microsoft.com/office/drawing/2014/main" id="{9DF40D1B-B282-41F5-BA36-5841F05015F5}"/>
              </a:ext>
            </a:extLst>
          </p:cNvPr>
          <p:cNvSpPr txBox="1"/>
          <p:nvPr/>
        </p:nvSpPr>
        <p:spPr>
          <a:xfrm flipH="1">
            <a:off x="8970512" y="2129515"/>
            <a:ext cx="3878221" cy="369332"/>
          </a:xfrm>
          <a:prstGeom prst="rect">
            <a:avLst/>
          </a:prstGeom>
          <a:noFill/>
        </p:spPr>
        <p:txBody>
          <a:bodyPr wrap="square" rtlCol="0">
            <a:spAutoFit/>
          </a:bodyPr>
          <a:lstStyle/>
          <a:p>
            <a:r>
              <a:rPr lang="it-IT" dirty="0">
                <a:solidFill>
                  <a:srgbClr val="FF0000"/>
                </a:solidFill>
              </a:rPr>
              <a:t>dettagli</a:t>
            </a:r>
          </a:p>
        </p:txBody>
      </p:sp>
      <p:sp>
        <p:nvSpPr>
          <p:cNvPr id="18" name="CasellaDiTesto 17">
            <a:extLst>
              <a:ext uri="{FF2B5EF4-FFF2-40B4-BE49-F238E27FC236}">
                <a16:creationId xmlns:a16="http://schemas.microsoft.com/office/drawing/2014/main" id="{B79927AE-B3E4-411D-9C47-CCEFDD66A051}"/>
              </a:ext>
            </a:extLst>
          </p:cNvPr>
          <p:cNvSpPr txBox="1"/>
          <p:nvPr/>
        </p:nvSpPr>
        <p:spPr>
          <a:xfrm>
            <a:off x="8970512" y="2498847"/>
            <a:ext cx="1879740" cy="369332"/>
          </a:xfrm>
          <a:prstGeom prst="rect">
            <a:avLst/>
          </a:prstGeom>
          <a:noFill/>
        </p:spPr>
        <p:txBody>
          <a:bodyPr wrap="square" rtlCol="0">
            <a:spAutoFit/>
          </a:bodyPr>
          <a:lstStyle/>
          <a:p>
            <a:r>
              <a:rPr lang="it-IT" dirty="0">
                <a:solidFill>
                  <a:srgbClr val="FF0000"/>
                </a:solidFill>
              </a:rPr>
              <a:t>recensioni utente </a:t>
            </a:r>
          </a:p>
        </p:txBody>
      </p:sp>
    </p:spTree>
    <p:extLst>
      <p:ext uri="{BB962C8B-B14F-4D97-AF65-F5344CB8AC3E}">
        <p14:creationId xmlns:p14="http://schemas.microsoft.com/office/powerpoint/2010/main" val="40821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0B145F8C-27F9-42A2-A7F1-A0F05AB31B5B}"/>
              </a:ext>
            </a:extLst>
          </p:cNvPr>
          <p:cNvSpPr txBox="1"/>
          <p:nvPr/>
        </p:nvSpPr>
        <p:spPr>
          <a:xfrm>
            <a:off x="3761295" y="348791"/>
            <a:ext cx="5137608" cy="584775"/>
          </a:xfrm>
          <a:prstGeom prst="rect">
            <a:avLst/>
          </a:prstGeom>
          <a:noFill/>
        </p:spPr>
        <p:txBody>
          <a:bodyPr wrap="square" rtlCol="0">
            <a:spAutoFit/>
          </a:bodyPr>
          <a:lstStyle/>
          <a:p>
            <a:r>
              <a:rPr lang="it-IT" sz="3200" dirty="0">
                <a:latin typeface="Aharoni" panose="02010803020104030203" pitchFamily="2" charset="-79"/>
                <a:cs typeface="Aharoni" panose="02010803020104030203" pitchFamily="2" charset="-79"/>
              </a:rPr>
              <a:t>Descrizione progetto</a:t>
            </a:r>
          </a:p>
        </p:txBody>
      </p:sp>
      <p:sp>
        <p:nvSpPr>
          <p:cNvPr id="5" name="CasellaDiTesto 4">
            <a:extLst>
              <a:ext uri="{FF2B5EF4-FFF2-40B4-BE49-F238E27FC236}">
                <a16:creationId xmlns:a16="http://schemas.microsoft.com/office/drawing/2014/main" id="{5FF774F1-1D54-4387-88A4-33EB1B11CBDB}"/>
              </a:ext>
            </a:extLst>
          </p:cNvPr>
          <p:cNvSpPr txBox="1"/>
          <p:nvPr/>
        </p:nvSpPr>
        <p:spPr>
          <a:xfrm>
            <a:off x="1310326" y="1159498"/>
            <a:ext cx="8748074" cy="5078313"/>
          </a:xfrm>
          <a:prstGeom prst="rect">
            <a:avLst/>
          </a:prstGeom>
          <a:noFill/>
        </p:spPr>
        <p:txBody>
          <a:bodyPr wrap="square" rtlCol="0">
            <a:spAutoFit/>
          </a:bodyPr>
          <a:lstStyle/>
          <a:p>
            <a:r>
              <a:rPr lang="it-IT" dirty="0">
                <a:solidFill>
                  <a:srgbClr val="FF0000"/>
                </a:solidFill>
              </a:rPr>
              <a:t>PROGETTO VIAGGIA_IN_COMPAGNIA(FACSIMILE BLA BLA CAR)</a:t>
            </a:r>
          </a:p>
          <a:p>
            <a:r>
              <a:rPr lang="it-IT" dirty="0"/>
              <a:t>Il progetto prevede un sito web in cui utenti offrono passaggi in macchina verso una destinazione fuori città. Un utente si deve registrare con nome, cognome, e-mail e password creandosi cosi un profilo nel sito. Per accedere al profilo poi utilizzerà e-mail e password. Una volta entrato nel suo profilo, l’utente ha a disposizione un’interfaccia con tre operazioni possibili. Un utente può offrire un passaggio, controllare la lista dei passaggi disponibili e controllare i passaggi a cui si è unito. I passaggi vengono offerti con un’interfaccia che indica data, città di partenza, città di arrivo, nome utente dell’offerente e una sezione   contenente i dettagli del viaggio ovvero l’ora di partenza, l’ora di arrivo, la via di partenza, la via di arrivo, la spesa del viaggio, il numero di telefono del referente, il numero dei posti rimanenti e un rating dell’utente che offre il viaggio. Nell’eventualità in cui il rating sia minore di una determinata soglia l’account potrebbe essere sospeso. Un account admin si occuperà della sospensione o della riattivazione degli account. un utente può visualizzare la lista dei passaggi disponibili \attraverso un’interfaccia in cui è presente una lista di offerte che espongono data, città di partenza, città di arrivo, nome utente e un pulsante dettagli che apre un pop-up contenente i dettagli del viaggio ovvero l’ora di partenza, l’ora di arrivo, la via di partenza, la via di arrivo, la spesa del viaggio e il numero di telefono del referente. Un utente può visualizzare i viaggi a cui si è iscritto. </a:t>
            </a:r>
          </a:p>
        </p:txBody>
      </p:sp>
    </p:spTree>
    <p:extLst>
      <p:ext uri="{BB962C8B-B14F-4D97-AF65-F5344CB8AC3E}">
        <p14:creationId xmlns:p14="http://schemas.microsoft.com/office/powerpoint/2010/main" val="95365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26318B95-4942-4683-A13B-7E308480F3C2}"/>
              </a:ext>
            </a:extLst>
          </p:cNvPr>
          <p:cNvSpPr txBox="1"/>
          <p:nvPr/>
        </p:nvSpPr>
        <p:spPr>
          <a:xfrm>
            <a:off x="4072380" y="0"/>
            <a:ext cx="4835951" cy="523220"/>
          </a:xfrm>
          <a:prstGeom prst="rect">
            <a:avLst/>
          </a:prstGeom>
          <a:noFill/>
        </p:spPr>
        <p:txBody>
          <a:bodyPr wrap="square" rtlCol="0">
            <a:spAutoFit/>
          </a:bodyPr>
          <a:lstStyle/>
          <a:p>
            <a:r>
              <a:rPr lang="it-IT" sz="2800" b="1" dirty="0"/>
              <a:t>USER STORIES</a:t>
            </a:r>
          </a:p>
        </p:txBody>
      </p:sp>
      <p:sp>
        <p:nvSpPr>
          <p:cNvPr id="3" name="CasellaDiTesto 2">
            <a:extLst>
              <a:ext uri="{FF2B5EF4-FFF2-40B4-BE49-F238E27FC236}">
                <a16:creationId xmlns:a16="http://schemas.microsoft.com/office/drawing/2014/main" id="{E8E8BBFF-0F58-4DA9-AC7D-BD5AB30CFF76}"/>
              </a:ext>
            </a:extLst>
          </p:cNvPr>
          <p:cNvSpPr txBox="1"/>
          <p:nvPr/>
        </p:nvSpPr>
        <p:spPr>
          <a:xfrm>
            <a:off x="678729" y="367646"/>
            <a:ext cx="9785023" cy="6186309"/>
          </a:xfrm>
          <a:prstGeom prst="rect">
            <a:avLst/>
          </a:prstGeom>
          <a:noFill/>
        </p:spPr>
        <p:txBody>
          <a:bodyPr wrap="square" rtlCol="0">
            <a:spAutoFit/>
          </a:bodyPr>
          <a:lstStyle/>
          <a:p>
            <a:r>
              <a:rPr lang="it-IT" dirty="0">
                <a:solidFill>
                  <a:srgbClr val="FF0000"/>
                </a:solidFill>
              </a:rPr>
              <a:t>1.	Registrazione</a:t>
            </a:r>
          </a:p>
          <a:p>
            <a:r>
              <a:rPr lang="it-IT" dirty="0"/>
              <a:t>Come utente</a:t>
            </a:r>
          </a:p>
          <a:p>
            <a:r>
              <a:rPr lang="it-IT" dirty="0"/>
              <a:t>In modo che possa utilizzare l’applicazione</a:t>
            </a:r>
          </a:p>
          <a:p>
            <a:r>
              <a:rPr lang="it-IT" dirty="0"/>
              <a:t>Voglio creare un nuovo account</a:t>
            </a:r>
          </a:p>
          <a:p>
            <a:r>
              <a:rPr lang="it-IT" dirty="0">
                <a:solidFill>
                  <a:srgbClr val="FF0000"/>
                </a:solidFill>
              </a:rPr>
              <a:t>2.	Login</a:t>
            </a:r>
          </a:p>
          <a:p>
            <a:r>
              <a:rPr lang="it-IT" dirty="0"/>
              <a:t>Come utente registrato</a:t>
            </a:r>
          </a:p>
          <a:p>
            <a:r>
              <a:rPr lang="it-IT" dirty="0"/>
              <a:t>In modo che possa interagire con l’applicazione</a:t>
            </a:r>
          </a:p>
          <a:p>
            <a:r>
              <a:rPr lang="it-IT" dirty="0"/>
              <a:t>Voglio effettuare il login</a:t>
            </a:r>
          </a:p>
          <a:p>
            <a:r>
              <a:rPr lang="it-IT" dirty="0">
                <a:solidFill>
                  <a:srgbClr val="FF0000"/>
                </a:solidFill>
              </a:rPr>
              <a:t>3.	Modifica informazioni utente</a:t>
            </a:r>
          </a:p>
          <a:p>
            <a:r>
              <a:rPr lang="it-IT" dirty="0"/>
              <a:t>Come utente registrato</a:t>
            </a:r>
          </a:p>
          <a:p>
            <a:r>
              <a:rPr lang="it-IT" dirty="0"/>
              <a:t>In modo che possa modificare le informazioni relative all’account</a:t>
            </a:r>
          </a:p>
          <a:p>
            <a:r>
              <a:rPr lang="it-IT" dirty="0"/>
              <a:t>Voglio modificare le informazioni dell’account</a:t>
            </a:r>
          </a:p>
          <a:p>
            <a:r>
              <a:rPr lang="it-IT" dirty="0">
                <a:solidFill>
                  <a:srgbClr val="FF0000"/>
                </a:solidFill>
              </a:rPr>
              <a:t>4.	Proponi offerta</a:t>
            </a:r>
          </a:p>
          <a:p>
            <a:r>
              <a:rPr lang="it-IT" dirty="0"/>
              <a:t>Come utente registrato</a:t>
            </a:r>
          </a:p>
          <a:p>
            <a:r>
              <a:rPr lang="it-IT" dirty="0"/>
              <a:t>In modo che possa proporre un’offerta </a:t>
            </a:r>
          </a:p>
          <a:p>
            <a:r>
              <a:rPr lang="it-IT" dirty="0"/>
              <a:t>Voglio proporre un’offerta</a:t>
            </a:r>
          </a:p>
          <a:p>
            <a:r>
              <a:rPr lang="it-IT" dirty="0">
                <a:solidFill>
                  <a:srgbClr val="FF0000"/>
                </a:solidFill>
              </a:rPr>
              <a:t>5.	Vedi offerte</a:t>
            </a:r>
          </a:p>
          <a:p>
            <a:r>
              <a:rPr lang="it-IT" dirty="0"/>
              <a:t>Come utente registrato</a:t>
            </a:r>
          </a:p>
          <a:p>
            <a:r>
              <a:rPr lang="it-IT" dirty="0"/>
              <a:t>In modo che possa vedere tutte le offerte disponibili</a:t>
            </a:r>
          </a:p>
          <a:p>
            <a:r>
              <a:rPr lang="it-IT" dirty="0"/>
              <a:t>Voglio vedere le offerte disponibili</a:t>
            </a:r>
          </a:p>
          <a:p>
            <a:endParaRPr lang="it-IT" dirty="0"/>
          </a:p>
          <a:p>
            <a:endParaRPr lang="it-IT" dirty="0"/>
          </a:p>
        </p:txBody>
      </p:sp>
    </p:spTree>
    <p:extLst>
      <p:ext uri="{BB962C8B-B14F-4D97-AF65-F5344CB8AC3E}">
        <p14:creationId xmlns:p14="http://schemas.microsoft.com/office/powerpoint/2010/main" val="147201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DB5EF4F-2326-4C28-AAF5-1C431399CA5E}"/>
              </a:ext>
            </a:extLst>
          </p:cNvPr>
          <p:cNvSpPr/>
          <p:nvPr/>
        </p:nvSpPr>
        <p:spPr>
          <a:xfrm>
            <a:off x="135117" y="-299345"/>
            <a:ext cx="8726078" cy="7017306"/>
          </a:xfrm>
          <a:prstGeom prst="rect">
            <a:avLst/>
          </a:prstGeom>
        </p:spPr>
        <p:txBody>
          <a:bodyPr wrap="square">
            <a:spAutoFit/>
          </a:bodyPr>
          <a:lstStyle/>
          <a:p>
            <a:endParaRPr lang="it-IT" dirty="0"/>
          </a:p>
          <a:p>
            <a:r>
              <a:rPr lang="it-IT" dirty="0">
                <a:solidFill>
                  <a:srgbClr val="FF0000"/>
                </a:solidFill>
              </a:rPr>
              <a:t>6.	Dettagli viaggio</a:t>
            </a:r>
          </a:p>
          <a:p>
            <a:r>
              <a:rPr lang="it-IT" dirty="0"/>
              <a:t>Come utente registrato</a:t>
            </a:r>
          </a:p>
          <a:p>
            <a:r>
              <a:rPr lang="it-IT" dirty="0"/>
              <a:t>In modo che possa vedere tutti i dettagli di un viaggio</a:t>
            </a:r>
          </a:p>
          <a:p>
            <a:r>
              <a:rPr lang="it-IT" dirty="0"/>
              <a:t>Voglio vedere i dettagli di un viaggio</a:t>
            </a:r>
          </a:p>
          <a:p>
            <a:r>
              <a:rPr lang="it-IT" dirty="0">
                <a:solidFill>
                  <a:srgbClr val="FF0000"/>
                </a:solidFill>
              </a:rPr>
              <a:t>7.	I miei viaggi</a:t>
            </a:r>
          </a:p>
          <a:p>
            <a:r>
              <a:rPr lang="it-IT" dirty="0"/>
              <a:t>Come utente registrato</a:t>
            </a:r>
          </a:p>
          <a:p>
            <a:r>
              <a:rPr lang="it-IT" dirty="0"/>
              <a:t>In modo che possa vedere tutti i viaggi a cui mi sono unito</a:t>
            </a:r>
          </a:p>
          <a:p>
            <a:r>
              <a:rPr lang="it-IT" dirty="0"/>
              <a:t>Voglio vedere tutti i viaggi a cui mi sono unito</a:t>
            </a:r>
          </a:p>
          <a:p>
            <a:r>
              <a:rPr lang="it-IT" dirty="0">
                <a:solidFill>
                  <a:srgbClr val="FF0000"/>
                </a:solidFill>
              </a:rPr>
              <a:t>8.	Lascia una recensione</a:t>
            </a:r>
          </a:p>
          <a:p>
            <a:r>
              <a:rPr lang="it-IT" dirty="0"/>
              <a:t>Come utente registrato</a:t>
            </a:r>
          </a:p>
          <a:p>
            <a:r>
              <a:rPr lang="it-IT" dirty="0"/>
              <a:t>In modo che possa lasciare una recensione di un viaggio passato</a:t>
            </a:r>
          </a:p>
          <a:p>
            <a:r>
              <a:rPr lang="it-IT" dirty="0"/>
              <a:t>Voglio lasciare una recensione di un viaggio passato</a:t>
            </a:r>
          </a:p>
          <a:p>
            <a:r>
              <a:rPr lang="it-IT" dirty="0">
                <a:solidFill>
                  <a:srgbClr val="FF0000"/>
                </a:solidFill>
              </a:rPr>
              <a:t>9.	Rimuovi viaggio</a:t>
            </a:r>
          </a:p>
          <a:p>
            <a:r>
              <a:rPr lang="it-IT" dirty="0"/>
              <a:t>Come utente registrato</a:t>
            </a:r>
          </a:p>
          <a:p>
            <a:r>
              <a:rPr lang="it-IT" dirty="0"/>
              <a:t>In modo che possa rimuovere un viaggio precedentemente proposto</a:t>
            </a:r>
          </a:p>
          <a:p>
            <a:r>
              <a:rPr lang="it-IT" dirty="0"/>
              <a:t>Voglio rimuovere un viaggio precedentemente proposto</a:t>
            </a:r>
          </a:p>
          <a:p>
            <a:r>
              <a:rPr lang="it-IT" dirty="0">
                <a:solidFill>
                  <a:srgbClr val="FF0000"/>
                </a:solidFill>
              </a:rPr>
              <a:t>10.	Sospensione account</a:t>
            </a:r>
          </a:p>
          <a:p>
            <a:r>
              <a:rPr lang="it-IT" dirty="0"/>
              <a:t>Come admin</a:t>
            </a:r>
          </a:p>
          <a:p>
            <a:r>
              <a:rPr lang="it-IT" dirty="0"/>
              <a:t>In modo che possa sospendere l’account con basso rating</a:t>
            </a:r>
          </a:p>
          <a:p>
            <a:r>
              <a:rPr lang="it-IT" dirty="0"/>
              <a:t>Voglio sospendere un account con basso rating</a:t>
            </a:r>
          </a:p>
          <a:p>
            <a:r>
              <a:rPr lang="it-IT" dirty="0">
                <a:solidFill>
                  <a:srgbClr val="FF0000"/>
                </a:solidFill>
              </a:rPr>
              <a:t>11.	Riattivazione account</a:t>
            </a:r>
          </a:p>
          <a:p>
            <a:r>
              <a:rPr lang="it-IT" dirty="0"/>
              <a:t>Come admin</a:t>
            </a:r>
          </a:p>
          <a:p>
            <a:r>
              <a:rPr lang="it-IT" dirty="0"/>
              <a:t>In modo che possa riattivare un account sospeso</a:t>
            </a:r>
          </a:p>
          <a:p>
            <a:r>
              <a:rPr lang="it-IT" dirty="0"/>
              <a:t>Voglio riattivare un account sospeso</a:t>
            </a:r>
          </a:p>
        </p:txBody>
      </p:sp>
    </p:spTree>
    <p:extLst>
      <p:ext uri="{BB962C8B-B14F-4D97-AF65-F5344CB8AC3E}">
        <p14:creationId xmlns:p14="http://schemas.microsoft.com/office/powerpoint/2010/main" val="278545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DB5EF4F-2326-4C28-AAF5-1C431399CA5E}"/>
              </a:ext>
            </a:extLst>
          </p:cNvPr>
          <p:cNvSpPr/>
          <p:nvPr/>
        </p:nvSpPr>
        <p:spPr>
          <a:xfrm>
            <a:off x="135117" y="-299345"/>
            <a:ext cx="8726078" cy="5355312"/>
          </a:xfrm>
          <a:prstGeom prst="rect">
            <a:avLst/>
          </a:prstGeom>
        </p:spPr>
        <p:txBody>
          <a:bodyPr wrap="square">
            <a:spAutoFit/>
          </a:bodyPr>
          <a:lstStyle/>
          <a:p>
            <a:endParaRPr lang="it-IT" dirty="0"/>
          </a:p>
          <a:p>
            <a:pPr marL="342900" indent="-342900">
              <a:buAutoNum type="arabicPeriod" startAt="6"/>
            </a:pPr>
            <a:r>
              <a:rPr lang="it-IT" dirty="0">
                <a:solidFill>
                  <a:srgbClr val="FF0000"/>
                </a:solidFill>
              </a:rPr>
              <a:t>Accesso con </a:t>
            </a:r>
            <a:r>
              <a:rPr lang="it-IT" dirty="0" err="1">
                <a:solidFill>
                  <a:srgbClr val="FF0000"/>
                </a:solidFill>
              </a:rPr>
              <a:t>facebook</a:t>
            </a:r>
            <a:endParaRPr lang="it-IT" dirty="0">
              <a:solidFill>
                <a:srgbClr val="FF0000"/>
              </a:solidFill>
            </a:endParaRPr>
          </a:p>
          <a:p>
            <a:pPr marL="342900" indent="-342900">
              <a:buAutoNum type="arabicPeriod" startAt="6"/>
            </a:pPr>
            <a:r>
              <a:rPr lang="it-IT" dirty="0">
                <a:solidFill>
                  <a:srgbClr val="FF0000"/>
                </a:solidFill>
              </a:rPr>
              <a:t>Cambio password</a:t>
            </a:r>
          </a:p>
          <a:p>
            <a:pPr marL="342900" indent="-342900">
              <a:buAutoNum type="arabicPeriod" startAt="6"/>
            </a:pPr>
            <a:r>
              <a:rPr lang="it-IT" dirty="0">
                <a:solidFill>
                  <a:srgbClr val="FF0000"/>
                </a:solidFill>
              </a:rPr>
              <a:t>Cancellazione account</a:t>
            </a:r>
          </a:p>
          <a:p>
            <a:pPr marL="342900" indent="-342900">
              <a:buAutoNum type="arabicPeriod" startAt="6"/>
            </a:pPr>
            <a:r>
              <a:rPr lang="it-IT" dirty="0">
                <a:solidFill>
                  <a:srgbClr val="FF0000"/>
                </a:solidFill>
              </a:rPr>
              <a:t>Recupera password</a:t>
            </a:r>
          </a:p>
          <a:p>
            <a:pPr marL="342900" indent="-342900">
              <a:buAutoNum type="arabicPeriod" startAt="6"/>
            </a:pPr>
            <a:r>
              <a:rPr lang="it-IT" dirty="0">
                <a:solidFill>
                  <a:srgbClr val="FF0000"/>
                </a:solidFill>
              </a:rPr>
              <a:t>Ricorda la password</a:t>
            </a:r>
          </a:p>
          <a:p>
            <a:pPr marL="342900" indent="-342900">
              <a:buAutoNum type="arabicPeriod" startAt="6"/>
            </a:pPr>
            <a:r>
              <a:rPr lang="it-IT" dirty="0" err="1">
                <a:solidFill>
                  <a:srgbClr val="FF0000"/>
                </a:solidFill>
              </a:rPr>
              <a:t>Logout</a:t>
            </a:r>
            <a:endParaRPr lang="it-IT" dirty="0">
              <a:solidFill>
                <a:srgbClr val="FF0000"/>
              </a:solidFill>
            </a:endParaRPr>
          </a:p>
          <a:p>
            <a:pPr marL="342900" indent="-342900">
              <a:buAutoNum type="arabicPeriod" startAt="6"/>
            </a:pPr>
            <a:r>
              <a:rPr lang="it-IT" dirty="0">
                <a:solidFill>
                  <a:srgbClr val="FF0000"/>
                </a:solidFill>
              </a:rPr>
              <a:t>Aggiungimi ad un viaggio</a:t>
            </a:r>
          </a:p>
          <a:p>
            <a:pPr marL="342900" indent="-342900">
              <a:buAutoNum type="arabicPeriod" startAt="6"/>
            </a:pPr>
            <a:r>
              <a:rPr lang="it-IT" dirty="0">
                <a:solidFill>
                  <a:srgbClr val="FF0000"/>
                </a:solidFill>
              </a:rPr>
              <a:t>Rimuovimi da un viaggio</a:t>
            </a:r>
          </a:p>
          <a:p>
            <a:pPr marL="342900" indent="-342900">
              <a:buAutoNum type="arabicPeriod" startAt="6"/>
            </a:pPr>
            <a:r>
              <a:rPr lang="it-IT" dirty="0">
                <a:solidFill>
                  <a:srgbClr val="FF0000"/>
                </a:solidFill>
              </a:rPr>
              <a:t>Immagine del profilo</a:t>
            </a:r>
          </a:p>
          <a:p>
            <a:pPr marL="342900" indent="-342900">
              <a:buAutoNum type="arabicPeriod" startAt="6"/>
            </a:pPr>
            <a:r>
              <a:rPr lang="it-IT" dirty="0">
                <a:solidFill>
                  <a:srgbClr val="FF0000"/>
                </a:solidFill>
              </a:rPr>
              <a:t>Ricerca viaggi … (vari criteri di ricerca </a:t>
            </a:r>
            <a:r>
              <a:rPr lang="it-IT" dirty="0">
                <a:solidFill>
                  <a:srgbClr val="FF0000"/>
                </a:solidFill>
                <a:sym typeface="Wingdings" panose="05000000000000000000" pitchFamily="2" charset="2"/>
              </a:rPr>
              <a:t> varie user stories)</a:t>
            </a: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a:p>
            <a:pPr marL="342900" indent="-342900">
              <a:buAutoNum type="arabicPeriod" startAt="6"/>
            </a:pPr>
            <a:endParaRPr lang="it-IT" dirty="0">
              <a:solidFill>
                <a:srgbClr val="FF0000"/>
              </a:solidFill>
            </a:endParaRPr>
          </a:p>
        </p:txBody>
      </p:sp>
    </p:spTree>
    <p:extLst>
      <p:ext uri="{BB962C8B-B14F-4D97-AF65-F5344CB8AC3E}">
        <p14:creationId xmlns:p14="http://schemas.microsoft.com/office/powerpoint/2010/main" val="297229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962333F-A63B-4BC3-8366-F1C831D09FD0}"/>
              </a:ext>
            </a:extLst>
          </p:cNvPr>
          <p:cNvSpPr txBox="1"/>
          <p:nvPr/>
        </p:nvSpPr>
        <p:spPr>
          <a:xfrm>
            <a:off x="4703975" y="7106"/>
            <a:ext cx="2667786" cy="646331"/>
          </a:xfrm>
          <a:prstGeom prst="rect">
            <a:avLst/>
          </a:prstGeom>
          <a:noFill/>
        </p:spPr>
        <p:txBody>
          <a:bodyPr wrap="square" rtlCol="0">
            <a:spAutoFit/>
          </a:bodyPr>
          <a:lstStyle/>
          <a:p>
            <a:r>
              <a:rPr lang="it-IT" dirty="0"/>
              <a:t>Utente</a:t>
            </a:r>
          </a:p>
          <a:p>
            <a:endParaRPr lang="it-IT" dirty="0"/>
          </a:p>
        </p:txBody>
      </p:sp>
      <p:graphicFrame>
        <p:nvGraphicFramePr>
          <p:cNvPr id="7" name="Tabella 7">
            <a:extLst>
              <a:ext uri="{FF2B5EF4-FFF2-40B4-BE49-F238E27FC236}">
                <a16:creationId xmlns:a16="http://schemas.microsoft.com/office/drawing/2014/main" id="{857CAE52-CB6E-484C-8CB6-411D9D084A3F}"/>
              </a:ext>
            </a:extLst>
          </p:cNvPr>
          <p:cNvGraphicFramePr>
            <a:graphicFrameLocks noGrp="1"/>
          </p:cNvGraphicFramePr>
          <p:nvPr>
            <p:extLst>
              <p:ext uri="{D42A27DB-BD31-4B8C-83A1-F6EECF244321}">
                <p14:modId xmlns:p14="http://schemas.microsoft.com/office/powerpoint/2010/main" val="1797472980"/>
              </p:ext>
            </p:extLst>
          </p:nvPr>
        </p:nvGraphicFramePr>
        <p:xfrm>
          <a:off x="2032000" y="369891"/>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45100998"/>
                    </a:ext>
                  </a:extLst>
                </a:gridCol>
                <a:gridCol w="2032000">
                  <a:extLst>
                    <a:ext uri="{9D8B030D-6E8A-4147-A177-3AD203B41FA5}">
                      <a16:colId xmlns:a16="http://schemas.microsoft.com/office/drawing/2014/main" val="1166266976"/>
                    </a:ext>
                  </a:extLst>
                </a:gridCol>
                <a:gridCol w="2032000">
                  <a:extLst>
                    <a:ext uri="{9D8B030D-6E8A-4147-A177-3AD203B41FA5}">
                      <a16:colId xmlns:a16="http://schemas.microsoft.com/office/drawing/2014/main" val="631426532"/>
                    </a:ext>
                  </a:extLst>
                </a:gridCol>
                <a:gridCol w="2032000">
                  <a:extLst>
                    <a:ext uri="{9D8B030D-6E8A-4147-A177-3AD203B41FA5}">
                      <a16:colId xmlns:a16="http://schemas.microsoft.com/office/drawing/2014/main" val="2569333521"/>
                    </a:ext>
                  </a:extLst>
                </a:gridCol>
              </a:tblGrid>
              <a:tr h="370840">
                <a:tc>
                  <a:txBody>
                    <a:bodyPr/>
                    <a:lstStyle/>
                    <a:p>
                      <a:r>
                        <a:rPr lang="it-IT" dirty="0"/>
                        <a:t>nome</a:t>
                      </a:r>
                    </a:p>
                  </a:txBody>
                  <a:tcPr/>
                </a:tc>
                <a:tc>
                  <a:txBody>
                    <a:bodyPr/>
                    <a:lstStyle/>
                    <a:p>
                      <a:r>
                        <a:rPr lang="it-IT" dirty="0"/>
                        <a:t>cognome</a:t>
                      </a:r>
                    </a:p>
                  </a:txBody>
                  <a:tcPr/>
                </a:tc>
                <a:tc>
                  <a:txBody>
                    <a:bodyPr/>
                    <a:lstStyle/>
                    <a:p>
                      <a:r>
                        <a:rPr lang="it-IT" dirty="0"/>
                        <a:t>email</a:t>
                      </a:r>
                    </a:p>
                  </a:txBody>
                  <a:tcPr/>
                </a:tc>
                <a:tc>
                  <a:txBody>
                    <a:bodyPr/>
                    <a:lstStyle/>
                    <a:p>
                      <a:r>
                        <a:rPr lang="it-IT" dirty="0"/>
                        <a:t>Password </a:t>
                      </a:r>
                    </a:p>
                  </a:txBody>
                  <a:tcPr/>
                </a:tc>
                <a:extLst>
                  <a:ext uri="{0D108BD9-81ED-4DB2-BD59-A6C34878D82A}">
                    <a16:rowId xmlns:a16="http://schemas.microsoft.com/office/drawing/2014/main" val="1307673590"/>
                  </a:ext>
                </a:extLst>
              </a:tr>
            </a:tbl>
          </a:graphicData>
        </a:graphic>
      </p:graphicFrame>
      <p:graphicFrame>
        <p:nvGraphicFramePr>
          <p:cNvPr id="9" name="Tabella 9">
            <a:extLst>
              <a:ext uri="{FF2B5EF4-FFF2-40B4-BE49-F238E27FC236}">
                <a16:creationId xmlns:a16="http://schemas.microsoft.com/office/drawing/2014/main" id="{CB760EAD-CC82-4A67-A1F1-E9C06023CA34}"/>
              </a:ext>
            </a:extLst>
          </p:cNvPr>
          <p:cNvGraphicFramePr>
            <a:graphicFrameLocks noGrp="1"/>
          </p:cNvGraphicFramePr>
          <p:nvPr>
            <p:extLst>
              <p:ext uri="{D42A27DB-BD31-4B8C-83A1-F6EECF244321}">
                <p14:modId xmlns:p14="http://schemas.microsoft.com/office/powerpoint/2010/main" val="4099265552"/>
              </p:ext>
            </p:extLst>
          </p:nvPr>
        </p:nvGraphicFramePr>
        <p:xfrm>
          <a:off x="1973868" y="1256727"/>
          <a:ext cx="8128000" cy="6400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16308653"/>
                    </a:ext>
                  </a:extLst>
                </a:gridCol>
                <a:gridCol w="1625600">
                  <a:extLst>
                    <a:ext uri="{9D8B030D-6E8A-4147-A177-3AD203B41FA5}">
                      <a16:colId xmlns:a16="http://schemas.microsoft.com/office/drawing/2014/main" val="3214499993"/>
                    </a:ext>
                  </a:extLst>
                </a:gridCol>
                <a:gridCol w="1625600">
                  <a:extLst>
                    <a:ext uri="{9D8B030D-6E8A-4147-A177-3AD203B41FA5}">
                      <a16:colId xmlns:a16="http://schemas.microsoft.com/office/drawing/2014/main" val="1990585040"/>
                    </a:ext>
                  </a:extLst>
                </a:gridCol>
                <a:gridCol w="1625600">
                  <a:extLst>
                    <a:ext uri="{9D8B030D-6E8A-4147-A177-3AD203B41FA5}">
                      <a16:colId xmlns:a16="http://schemas.microsoft.com/office/drawing/2014/main" val="2641482641"/>
                    </a:ext>
                  </a:extLst>
                </a:gridCol>
                <a:gridCol w="1625600">
                  <a:extLst>
                    <a:ext uri="{9D8B030D-6E8A-4147-A177-3AD203B41FA5}">
                      <a16:colId xmlns:a16="http://schemas.microsoft.com/office/drawing/2014/main" val="1724193357"/>
                    </a:ext>
                  </a:extLst>
                </a:gridCol>
              </a:tblGrid>
              <a:tr h="370840">
                <a:tc>
                  <a:txBody>
                    <a:bodyPr/>
                    <a:lstStyle/>
                    <a:p>
                      <a:r>
                        <a:rPr lang="it-IT" dirty="0"/>
                        <a:t>Utente che usufruisce </a:t>
                      </a:r>
                    </a:p>
                  </a:txBody>
                  <a:tcPr/>
                </a:tc>
                <a:tc>
                  <a:txBody>
                    <a:bodyPr/>
                    <a:lstStyle/>
                    <a:p>
                      <a:r>
                        <a:rPr lang="it-IT" dirty="0"/>
                        <a:t>destinazione</a:t>
                      </a:r>
                    </a:p>
                  </a:txBody>
                  <a:tcPr/>
                </a:tc>
                <a:tc>
                  <a:txBody>
                    <a:bodyPr/>
                    <a:lstStyle/>
                    <a:p>
                      <a:r>
                        <a:rPr lang="it-IT" dirty="0"/>
                        <a:t>Partenza </a:t>
                      </a:r>
                    </a:p>
                  </a:txBody>
                  <a:tcPr/>
                </a:tc>
                <a:tc>
                  <a:txBody>
                    <a:bodyPr/>
                    <a:lstStyle/>
                    <a:p>
                      <a:r>
                        <a:rPr lang="it-IT" dirty="0"/>
                        <a:t>data</a:t>
                      </a:r>
                    </a:p>
                  </a:txBody>
                  <a:tcPr/>
                </a:tc>
                <a:tc>
                  <a:txBody>
                    <a:bodyPr/>
                    <a:lstStyle/>
                    <a:p>
                      <a:r>
                        <a:rPr lang="it-IT" dirty="0"/>
                        <a:t>Id </a:t>
                      </a:r>
                    </a:p>
                  </a:txBody>
                  <a:tcPr/>
                </a:tc>
                <a:extLst>
                  <a:ext uri="{0D108BD9-81ED-4DB2-BD59-A6C34878D82A}">
                    <a16:rowId xmlns:a16="http://schemas.microsoft.com/office/drawing/2014/main" val="343626725"/>
                  </a:ext>
                </a:extLst>
              </a:tr>
            </a:tbl>
          </a:graphicData>
        </a:graphic>
      </p:graphicFrame>
      <p:sp>
        <p:nvSpPr>
          <p:cNvPr id="11" name="CasellaDiTesto 10">
            <a:extLst>
              <a:ext uri="{FF2B5EF4-FFF2-40B4-BE49-F238E27FC236}">
                <a16:creationId xmlns:a16="http://schemas.microsoft.com/office/drawing/2014/main" id="{66D40637-2C00-41C1-BFFA-5AC829C2323F}"/>
              </a:ext>
            </a:extLst>
          </p:cNvPr>
          <p:cNvSpPr txBox="1"/>
          <p:nvPr/>
        </p:nvSpPr>
        <p:spPr>
          <a:xfrm>
            <a:off x="4553147" y="838103"/>
            <a:ext cx="1847654" cy="369332"/>
          </a:xfrm>
          <a:prstGeom prst="rect">
            <a:avLst/>
          </a:prstGeom>
          <a:noFill/>
        </p:spPr>
        <p:txBody>
          <a:bodyPr wrap="square" rtlCol="0">
            <a:spAutoFit/>
          </a:bodyPr>
          <a:lstStyle/>
          <a:p>
            <a:r>
              <a:rPr lang="it-IT" dirty="0"/>
              <a:t>I miei viaggi</a:t>
            </a:r>
          </a:p>
        </p:txBody>
      </p:sp>
      <p:sp>
        <p:nvSpPr>
          <p:cNvPr id="12" name="CasellaDiTesto 11">
            <a:extLst>
              <a:ext uri="{FF2B5EF4-FFF2-40B4-BE49-F238E27FC236}">
                <a16:creationId xmlns:a16="http://schemas.microsoft.com/office/drawing/2014/main" id="{E9C67C9A-8CC4-470A-92F3-4062790A94FD}"/>
              </a:ext>
            </a:extLst>
          </p:cNvPr>
          <p:cNvSpPr txBox="1"/>
          <p:nvPr/>
        </p:nvSpPr>
        <p:spPr>
          <a:xfrm>
            <a:off x="4449452" y="2060167"/>
            <a:ext cx="2922309" cy="369332"/>
          </a:xfrm>
          <a:prstGeom prst="rect">
            <a:avLst/>
          </a:prstGeom>
          <a:noFill/>
        </p:spPr>
        <p:txBody>
          <a:bodyPr wrap="square" rtlCol="0">
            <a:spAutoFit/>
          </a:bodyPr>
          <a:lstStyle/>
          <a:p>
            <a:r>
              <a:rPr lang="it-IT" dirty="0"/>
              <a:t>Viaggi disponibili</a:t>
            </a:r>
          </a:p>
        </p:txBody>
      </p:sp>
      <p:graphicFrame>
        <p:nvGraphicFramePr>
          <p:cNvPr id="15" name="Tabella 15">
            <a:extLst>
              <a:ext uri="{FF2B5EF4-FFF2-40B4-BE49-F238E27FC236}">
                <a16:creationId xmlns:a16="http://schemas.microsoft.com/office/drawing/2014/main" id="{E2EFC694-C43C-4538-A51E-629F9F834988}"/>
              </a:ext>
            </a:extLst>
          </p:cNvPr>
          <p:cNvGraphicFramePr>
            <a:graphicFrameLocks noGrp="1"/>
          </p:cNvGraphicFramePr>
          <p:nvPr>
            <p:extLst>
              <p:ext uri="{D42A27DB-BD31-4B8C-83A1-F6EECF244321}">
                <p14:modId xmlns:p14="http://schemas.microsoft.com/office/powerpoint/2010/main" val="28015560"/>
              </p:ext>
            </p:extLst>
          </p:nvPr>
        </p:nvGraphicFramePr>
        <p:xfrm>
          <a:off x="1846603" y="3279962"/>
          <a:ext cx="8127999" cy="91440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4224626770"/>
                    </a:ext>
                  </a:extLst>
                </a:gridCol>
                <a:gridCol w="903111">
                  <a:extLst>
                    <a:ext uri="{9D8B030D-6E8A-4147-A177-3AD203B41FA5}">
                      <a16:colId xmlns:a16="http://schemas.microsoft.com/office/drawing/2014/main" val="3220564927"/>
                    </a:ext>
                  </a:extLst>
                </a:gridCol>
                <a:gridCol w="903111">
                  <a:extLst>
                    <a:ext uri="{9D8B030D-6E8A-4147-A177-3AD203B41FA5}">
                      <a16:colId xmlns:a16="http://schemas.microsoft.com/office/drawing/2014/main" val="3631165747"/>
                    </a:ext>
                  </a:extLst>
                </a:gridCol>
                <a:gridCol w="903111">
                  <a:extLst>
                    <a:ext uri="{9D8B030D-6E8A-4147-A177-3AD203B41FA5}">
                      <a16:colId xmlns:a16="http://schemas.microsoft.com/office/drawing/2014/main" val="3335116952"/>
                    </a:ext>
                  </a:extLst>
                </a:gridCol>
                <a:gridCol w="903111">
                  <a:extLst>
                    <a:ext uri="{9D8B030D-6E8A-4147-A177-3AD203B41FA5}">
                      <a16:colId xmlns:a16="http://schemas.microsoft.com/office/drawing/2014/main" val="122473330"/>
                    </a:ext>
                  </a:extLst>
                </a:gridCol>
                <a:gridCol w="903111">
                  <a:extLst>
                    <a:ext uri="{9D8B030D-6E8A-4147-A177-3AD203B41FA5}">
                      <a16:colId xmlns:a16="http://schemas.microsoft.com/office/drawing/2014/main" val="4070577567"/>
                    </a:ext>
                  </a:extLst>
                </a:gridCol>
                <a:gridCol w="903111">
                  <a:extLst>
                    <a:ext uri="{9D8B030D-6E8A-4147-A177-3AD203B41FA5}">
                      <a16:colId xmlns:a16="http://schemas.microsoft.com/office/drawing/2014/main" val="1668234823"/>
                    </a:ext>
                  </a:extLst>
                </a:gridCol>
                <a:gridCol w="903111">
                  <a:extLst>
                    <a:ext uri="{9D8B030D-6E8A-4147-A177-3AD203B41FA5}">
                      <a16:colId xmlns:a16="http://schemas.microsoft.com/office/drawing/2014/main" val="3034830026"/>
                    </a:ext>
                  </a:extLst>
                </a:gridCol>
                <a:gridCol w="903111">
                  <a:extLst>
                    <a:ext uri="{9D8B030D-6E8A-4147-A177-3AD203B41FA5}">
                      <a16:colId xmlns:a16="http://schemas.microsoft.com/office/drawing/2014/main" val="2603750899"/>
                    </a:ext>
                  </a:extLst>
                </a:gridCol>
              </a:tblGrid>
              <a:tr h="370840">
                <a:tc>
                  <a:txBody>
                    <a:bodyPr/>
                    <a:lstStyle/>
                    <a:p>
                      <a:r>
                        <a:rPr lang="it-IT" dirty="0"/>
                        <a:t>id</a:t>
                      </a:r>
                    </a:p>
                  </a:txBody>
                  <a:tcPr/>
                </a:tc>
                <a:tc>
                  <a:txBody>
                    <a:bodyPr/>
                    <a:lstStyle/>
                    <a:p>
                      <a:r>
                        <a:rPr lang="it-IT" dirty="0"/>
                        <a:t>Orario partenza</a:t>
                      </a:r>
                    </a:p>
                  </a:txBody>
                  <a:tcPr/>
                </a:tc>
                <a:tc>
                  <a:txBody>
                    <a:bodyPr/>
                    <a:lstStyle/>
                    <a:p>
                      <a:r>
                        <a:rPr lang="it-IT" dirty="0"/>
                        <a:t>Orario arrivo</a:t>
                      </a:r>
                    </a:p>
                  </a:txBody>
                  <a:tcPr/>
                </a:tc>
                <a:tc>
                  <a:txBody>
                    <a:bodyPr/>
                    <a:lstStyle/>
                    <a:p>
                      <a:r>
                        <a:rPr lang="it-IT" dirty="0"/>
                        <a:t>Via partenza</a:t>
                      </a:r>
                    </a:p>
                  </a:txBody>
                  <a:tcPr/>
                </a:tc>
                <a:tc>
                  <a:txBody>
                    <a:bodyPr/>
                    <a:lstStyle/>
                    <a:p>
                      <a:r>
                        <a:rPr lang="it-IT" dirty="0"/>
                        <a:t>Via arrivo</a:t>
                      </a:r>
                    </a:p>
                  </a:txBody>
                  <a:tcPr/>
                </a:tc>
                <a:tc>
                  <a:txBody>
                    <a:bodyPr/>
                    <a:lstStyle/>
                    <a:p>
                      <a:r>
                        <a:rPr lang="it-IT" dirty="0"/>
                        <a:t>telefono</a:t>
                      </a:r>
                    </a:p>
                  </a:txBody>
                  <a:tcPr/>
                </a:tc>
                <a:tc>
                  <a:txBody>
                    <a:bodyPr/>
                    <a:lstStyle/>
                    <a:p>
                      <a:r>
                        <a:rPr lang="it-IT" dirty="0"/>
                        <a:t>Costo </a:t>
                      </a:r>
                    </a:p>
                  </a:txBody>
                  <a:tcPr/>
                </a:tc>
                <a:tc>
                  <a:txBody>
                    <a:bodyPr/>
                    <a:lstStyle/>
                    <a:p>
                      <a:r>
                        <a:rPr lang="it-IT" dirty="0"/>
                        <a:t>Nome utente </a:t>
                      </a:r>
                    </a:p>
                  </a:txBody>
                  <a:tcPr/>
                </a:tc>
                <a:tc>
                  <a:txBody>
                    <a:bodyPr/>
                    <a:lstStyle/>
                    <a:p>
                      <a:r>
                        <a:rPr lang="it-IT" dirty="0"/>
                        <a:t>email</a:t>
                      </a:r>
                    </a:p>
                  </a:txBody>
                  <a:tcPr/>
                </a:tc>
                <a:extLst>
                  <a:ext uri="{0D108BD9-81ED-4DB2-BD59-A6C34878D82A}">
                    <a16:rowId xmlns:a16="http://schemas.microsoft.com/office/drawing/2014/main" val="2096395761"/>
                  </a:ext>
                </a:extLst>
              </a:tr>
            </a:tbl>
          </a:graphicData>
        </a:graphic>
      </p:graphicFrame>
      <p:sp>
        <p:nvSpPr>
          <p:cNvPr id="17" name="CasellaDiTesto 16">
            <a:extLst>
              <a:ext uri="{FF2B5EF4-FFF2-40B4-BE49-F238E27FC236}">
                <a16:creationId xmlns:a16="http://schemas.microsoft.com/office/drawing/2014/main" id="{E632634B-CBA8-4A3B-B90D-84C10EBD5009}"/>
              </a:ext>
            </a:extLst>
          </p:cNvPr>
          <p:cNvSpPr txBox="1"/>
          <p:nvPr/>
        </p:nvSpPr>
        <p:spPr>
          <a:xfrm>
            <a:off x="4883082" y="2973797"/>
            <a:ext cx="2055043" cy="369332"/>
          </a:xfrm>
          <a:prstGeom prst="rect">
            <a:avLst/>
          </a:prstGeom>
          <a:noFill/>
        </p:spPr>
        <p:txBody>
          <a:bodyPr wrap="square" rtlCol="0">
            <a:spAutoFit/>
          </a:bodyPr>
          <a:lstStyle/>
          <a:p>
            <a:r>
              <a:rPr lang="it-IT" dirty="0"/>
              <a:t>dettagli</a:t>
            </a:r>
          </a:p>
        </p:txBody>
      </p:sp>
      <p:sp>
        <p:nvSpPr>
          <p:cNvPr id="18" name="CasellaDiTesto 17">
            <a:extLst>
              <a:ext uri="{FF2B5EF4-FFF2-40B4-BE49-F238E27FC236}">
                <a16:creationId xmlns:a16="http://schemas.microsoft.com/office/drawing/2014/main" id="{65989194-6BBC-4180-AC06-66EA929CA809}"/>
              </a:ext>
            </a:extLst>
          </p:cNvPr>
          <p:cNvSpPr txBox="1"/>
          <p:nvPr/>
        </p:nvSpPr>
        <p:spPr>
          <a:xfrm>
            <a:off x="2692583" y="5362228"/>
            <a:ext cx="5568782" cy="1477328"/>
          </a:xfrm>
          <a:prstGeom prst="rect">
            <a:avLst/>
          </a:prstGeom>
          <a:noFill/>
        </p:spPr>
        <p:txBody>
          <a:bodyPr wrap="square" rtlCol="0">
            <a:spAutoFit/>
          </a:bodyPr>
          <a:lstStyle/>
          <a:p>
            <a:r>
              <a:rPr lang="it-IT" dirty="0"/>
              <a:t>L’id dei &lt; I miei viaggi &gt;  corrisponde a id &lt;viaggi disponibili &gt;e id &lt;dettagli &gt; e forma una chiave primaria,</a:t>
            </a:r>
          </a:p>
          <a:p>
            <a:r>
              <a:rPr lang="it-IT" dirty="0"/>
              <a:t>Nella registrazione email corrisponde una chiave primaria ovvero non ci potranno essere due utenti con la stessa email </a:t>
            </a:r>
          </a:p>
        </p:txBody>
      </p:sp>
      <p:graphicFrame>
        <p:nvGraphicFramePr>
          <p:cNvPr id="3" name="Tabella 3">
            <a:extLst>
              <a:ext uri="{FF2B5EF4-FFF2-40B4-BE49-F238E27FC236}">
                <a16:creationId xmlns:a16="http://schemas.microsoft.com/office/drawing/2014/main" id="{C5D192E7-5CEB-4C0A-9DA6-3466A6829B16}"/>
              </a:ext>
            </a:extLst>
          </p:cNvPr>
          <p:cNvGraphicFramePr>
            <a:graphicFrameLocks noGrp="1"/>
          </p:cNvGraphicFramePr>
          <p:nvPr>
            <p:extLst>
              <p:ext uri="{D42A27DB-BD31-4B8C-83A1-F6EECF244321}">
                <p14:modId xmlns:p14="http://schemas.microsoft.com/office/powerpoint/2010/main" val="148442816"/>
              </p:ext>
            </p:extLst>
          </p:nvPr>
        </p:nvGraphicFramePr>
        <p:xfrm>
          <a:off x="2031998" y="2405170"/>
          <a:ext cx="8128002" cy="640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83735724"/>
                    </a:ext>
                  </a:extLst>
                </a:gridCol>
                <a:gridCol w="1354667">
                  <a:extLst>
                    <a:ext uri="{9D8B030D-6E8A-4147-A177-3AD203B41FA5}">
                      <a16:colId xmlns:a16="http://schemas.microsoft.com/office/drawing/2014/main" val="3300685160"/>
                    </a:ext>
                  </a:extLst>
                </a:gridCol>
                <a:gridCol w="1354667">
                  <a:extLst>
                    <a:ext uri="{9D8B030D-6E8A-4147-A177-3AD203B41FA5}">
                      <a16:colId xmlns:a16="http://schemas.microsoft.com/office/drawing/2014/main" val="485768217"/>
                    </a:ext>
                  </a:extLst>
                </a:gridCol>
                <a:gridCol w="1354667">
                  <a:extLst>
                    <a:ext uri="{9D8B030D-6E8A-4147-A177-3AD203B41FA5}">
                      <a16:colId xmlns:a16="http://schemas.microsoft.com/office/drawing/2014/main" val="2895101866"/>
                    </a:ext>
                  </a:extLst>
                </a:gridCol>
                <a:gridCol w="1354667">
                  <a:extLst>
                    <a:ext uri="{9D8B030D-6E8A-4147-A177-3AD203B41FA5}">
                      <a16:colId xmlns:a16="http://schemas.microsoft.com/office/drawing/2014/main" val="1954715450"/>
                    </a:ext>
                  </a:extLst>
                </a:gridCol>
                <a:gridCol w="1354667">
                  <a:extLst>
                    <a:ext uri="{9D8B030D-6E8A-4147-A177-3AD203B41FA5}">
                      <a16:colId xmlns:a16="http://schemas.microsoft.com/office/drawing/2014/main" val="2164469902"/>
                    </a:ext>
                  </a:extLst>
                </a:gridCol>
              </a:tblGrid>
              <a:tr h="370840">
                <a:tc>
                  <a:txBody>
                    <a:bodyPr/>
                    <a:lstStyle/>
                    <a:p>
                      <a:r>
                        <a:rPr lang="it-IT" dirty="0"/>
                        <a:t>Nome utente </a:t>
                      </a:r>
                    </a:p>
                  </a:txBody>
                  <a:tcPr/>
                </a:tc>
                <a:tc>
                  <a:txBody>
                    <a:bodyPr/>
                    <a:lstStyle/>
                    <a:p>
                      <a:r>
                        <a:rPr lang="it-IT" dirty="0"/>
                        <a:t>Data </a:t>
                      </a:r>
                    </a:p>
                  </a:txBody>
                  <a:tcPr/>
                </a:tc>
                <a:tc>
                  <a:txBody>
                    <a:bodyPr/>
                    <a:lstStyle/>
                    <a:p>
                      <a:r>
                        <a:rPr lang="it-IT" dirty="0"/>
                        <a:t>Partenza </a:t>
                      </a:r>
                    </a:p>
                  </a:txBody>
                  <a:tcPr/>
                </a:tc>
                <a:tc>
                  <a:txBody>
                    <a:bodyPr/>
                    <a:lstStyle/>
                    <a:p>
                      <a:r>
                        <a:rPr lang="it-IT" dirty="0"/>
                        <a:t>Arrivo </a:t>
                      </a:r>
                    </a:p>
                  </a:txBody>
                  <a:tcPr/>
                </a:tc>
                <a:tc>
                  <a:txBody>
                    <a:bodyPr/>
                    <a:lstStyle/>
                    <a:p>
                      <a:r>
                        <a:rPr lang="it-IT" dirty="0"/>
                        <a:t>Id </a:t>
                      </a:r>
                    </a:p>
                  </a:txBody>
                  <a:tcPr/>
                </a:tc>
                <a:tc>
                  <a:txBody>
                    <a:bodyPr/>
                    <a:lstStyle/>
                    <a:p>
                      <a:r>
                        <a:rPr lang="it-IT" dirty="0"/>
                        <a:t>Numero posti</a:t>
                      </a:r>
                    </a:p>
                  </a:txBody>
                  <a:tcPr/>
                </a:tc>
                <a:extLst>
                  <a:ext uri="{0D108BD9-81ED-4DB2-BD59-A6C34878D82A}">
                    <a16:rowId xmlns:a16="http://schemas.microsoft.com/office/drawing/2014/main" val="3017540051"/>
                  </a:ext>
                </a:extLst>
              </a:tr>
            </a:tbl>
          </a:graphicData>
        </a:graphic>
      </p:graphicFrame>
      <p:sp>
        <p:nvSpPr>
          <p:cNvPr id="10" name="CasellaDiTesto 9">
            <a:extLst>
              <a:ext uri="{FF2B5EF4-FFF2-40B4-BE49-F238E27FC236}">
                <a16:creationId xmlns:a16="http://schemas.microsoft.com/office/drawing/2014/main" id="{F8AD916A-DE5A-47A9-9AF1-77FE2F5CF02B}"/>
              </a:ext>
            </a:extLst>
          </p:cNvPr>
          <p:cNvSpPr txBox="1"/>
          <p:nvPr/>
        </p:nvSpPr>
        <p:spPr>
          <a:xfrm>
            <a:off x="4765244" y="4253031"/>
            <a:ext cx="2290716" cy="369332"/>
          </a:xfrm>
          <a:prstGeom prst="rect">
            <a:avLst/>
          </a:prstGeom>
          <a:noFill/>
        </p:spPr>
        <p:txBody>
          <a:bodyPr wrap="square" rtlCol="0">
            <a:spAutoFit/>
          </a:bodyPr>
          <a:lstStyle/>
          <a:p>
            <a:r>
              <a:rPr lang="it-IT" dirty="0"/>
              <a:t>recensioni</a:t>
            </a:r>
          </a:p>
        </p:txBody>
      </p:sp>
      <p:graphicFrame>
        <p:nvGraphicFramePr>
          <p:cNvPr id="4" name="Tabella 4">
            <a:extLst>
              <a:ext uri="{FF2B5EF4-FFF2-40B4-BE49-F238E27FC236}">
                <a16:creationId xmlns:a16="http://schemas.microsoft.com/office/drawing/2014/main" id="{7204BD82-76B8-4173-ACF8-49C5558EFEF4}"/>
              </a:ext>
            </a:extLst>
          </p:cNvPr>
          <p:cNvGraphicFramePr>
            <a:graphicFrameLocks noGrp="1"/>
          </p:cNvGraphicFramePr>
          <p:nvPr>
            <p:extLst>
              <p:ext uri="{D42A27DB-BD31-4B8C-83A1-F6EECF244321}">
                <p14:modId xmlns:p14="http://schemas.microsoft.com/office/powerpoint/2010/main" val="3404563395"/>
              </p:ext>
            </p:extLst>
          </p:nvPr>
        </p:nvGraphicFramePr>
        <p:xfrm>
          <a:off x="1955012" y="4806875"/>
          <a:ext cx="8127999" cy="64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02717184"/>
                    </a:ext>
                  </a:extLst>
                </a:gridCol>
                <a:gridCol w="2709333">
                  <a:extLst>
                    <a:ext uri="{9D8B030D-6E8A-4147-A177-3AD203B41FA5}">
                      <a16:colId xmlns:a16="http://schemas.microsoft.com/office/drawing/2014/main" val="384569617"/>
                    </a:ext>
                  </a:extLst>
                </a:gridCol>
                <a:gridCol w="2709333">
                  <a:extLst>
                    <a:ext uri="{9D8B030D-6E8A-4147-A177-3AD203B41FA5}">
                      <a16:colId xmlns:a16="http://schemas.microsoft.com/office/drawing/2014/main" val="3651224679"/>
                    </a:ext>
                  </a:extLst>
                </a:gridCol>
              </a:tblGrid>
              <a:tr h="370840">
                <a:tc>
                  <a:txBody>
                    <a:bodyPr/>
                    <a:lstStyle/>
                    <a:p>
                      <a:r>
                        <a:rPr lang="it-IT" dirty="0"/>
                        <a:t>UTENTE (OFFERENTE)</a:t>
                      </a:r>
                    </a:p>
                  </a:txBody>
                  <a:tcPr/>
                </a:tc>
                <a:tc>
                  <a:txBody>
                    <a:bodyPr/>
                    <a:lstStyle/>
                    <a:p>
                      <a:r>
                        <a:rPr lang="it-IT" dirty="0"/>
                        <a:t>VOTO</a:t>
                      </a:r>
                    </a:p>
                  </a:txBody>
                  <a:tcPr/>
                </a:tc>
                <a:tc>
                  <a:txBody>
                    <a:bodyPr/>
                    <a:lstStyle/>
                    <a:p>
                      <a:r>
                        <a:rPr lang="it-IT" dirty="0"/>
                        <a:t>UTENTE(CHE HA USUFRUITO)</a:t>
                      </a:r>
                    </a:p>
                  </a:txBody>
                  <a:tcPr/>
                </a:tc>
                <a:extLst>
                  <a:ext uri="{0D108BD9-81ED-4DB2-BD59-A6C34878D82A}">
                    <a16:rowId xmlns:a16="http://schemas.microsoft.com/office/drawing/2014/main" val="1228028596"/>
                  </a:ext>
                </a:extLst>
              </a:tr>
            </a:tbl>
          </a:graphicData>
        </a:graphic>
      </p:graphicFrame>
    </p:spTree>
    <p:extLst>
      <p:ext uri="{BB962C8B-B14F-4D97-AF65-F5344CB8AC3E}">
        <p14:creationId xmlns:p14="http://schemas.microsoft.com/office/powerpoint/2010/main" val="270148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B1E2C4F-3873-4C5D-9645-11482DEE25BF}"/>
              </a:ext>
            </a:extLst>
          </p:cNvPr>
          <p:cNvSpPr txBox="1"/>
          <p:nvPr/>
        </p:nvSpPr>
        <p:spPr>
          <a:xfrm>
            <a:off x="4581204" y="675929"/>
            <a:ext cx="5219072" cy="584775"/>
          </a:xfrm>
          <a:prstGeom prst="rect">
            <a:avLst/>
          </a:prstGeom>
          <a:noFill/>
        </p:spPr>
        <p:txBody>
          <a:bodyPr wrap="square" rtlCol="0">
            <a:spAutoFit/>
          </a:bodyPr>
          <a:lstStyle/>
          <a:p>
            <a:r>
              <a:rPr lang="it-IT" sz="3200" dirty="0"/>
              <a:t>Form registrazione </a:t>
            </a:r>
          </a:p>
        </p:txBody>
      </p:sp>
      <p:sp>
        <p:nvSpPr>
          <p:cNvPr id="3" name="CasellaDiTesto 2">
            <a:extLst>
              <a:ext uri="{FF2B5EF4-FFF2-40B4-BE49-F238E27FC236}">
                <a16:creationId xmlns:a16="http://schemas.microsoft.com/office/drawing/2014/main" id="{13B60538-F7CC-47EA-A2FC-487644127E3A}"/>
              </a:ext>
            </a:extLst>
          </p:cNvPr>
          <p:cNvSpPr txBox="1"/>
          <p:nvPr/>
        </p:nvSpPr>
        <p:spPr>
          <a:xfrm>
            <a:off x="5194169" y="2245777"/>
            <a:ext cx="1052187" cy="1077218"/>
          </a:xfrm>
          <a:prstGeom prst="rect">
            <a:avLst/>
          </a:prstGeom>
          <a:noFill/>
        </p:spPr>
        <p:txBody>
          <a:bodyPr wrap="square" rtlCol="0">
            <a:spAutoFit/>
          </a:bodyPr>
          <a:lstStyle/>
          <a:p>
            <a:r>
              <a:rPr lang="it-IT" sz="1600" dirty="0"/>
              <a:t>Nome:</a:t>
            </a:r>
          </a:p>
          <a:p>
            <a:r>
              <a:rPr lang="it-IT" sz="1600" dirty="0"/>
              <a:t>Cognome:</a:t>
            </a:r>
          </a:p>
          <a:p>
            <a:r>
              <a:rPr lang="it-IT" sz="1600" dirty="0"/>
              <a:t>Email:</a:t>
            </a:r>
          </a:p>
          <a:p>
            <a:r>
              <a:rPr lang="it-IT" sz="1600" dirty="0"/>
              <a:t>Password</a:t>
            </a:r>
            <a:r>
              <a:rPr lang="it-IT" sz="1100" dirty="0"/>
              <a:t>:</a:t>
            </a:r>
          </a:p>
        </p:txBody>
      </p:sp>
      <p:sp>
        <p:nvSpPr>
          <p:cNvPr id="4" name="Rettangolo 3">
            <a:extLst>
              <a:ext uri="{FF2B5EF4-FFF2-40B4-BE49-F238E27FC236}">
                <a16:creationId xmlns:a16="http://schemas.microsoft.com/office/drawing/2014/main" id="{3CF288B8-10B7-4A64-81C7-246DE1A44C86}"/>
              </a:ext>
            </a:extLst>
          </p:cNvPr>
          <p:cNvSpPr/>
          <p:nvPr/>
        </p:nvSpPr>
        <p:spPr>
          <a:xfrm>
            <a:off x="6696265" y="2295545"/>
            <a:ext cx="937477" cy="1291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5" name="Rettangolo 4">
            <a:extLst>
              <a:ext uri="{FF2B5EF4-FFF2-40B4-BE49-F238E27FC236}">
                <a16:creationId xmlns:a16="http://schemas.microsoft.com/office/drawing/2014/main" id="{F7782365-D79D-44EA-B5B9-C9FB6DBA08B0}"/>
              </a:ext>
            </a:extLst>
          </p:cNvPr>
          <p:cNvSpPr/>
          <p:nvPr/>
        </p:nvSpPr>
        <p:spPr>
          <a:xfrm>
            <a:off x="6696265" y="2481067"/>
            <a:ext cx="1052186"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6" name="Rettangolo 5">
            <a:extLst>
              <a:ext uri="{FF2B5EF4-FFF2-40B4-BE49-F238E27FC236}">
                <a16:creationId xmlns:a16="http://schemas.microsoft.com/office/drawing/2014/main" id="{2B4FA308-9546-4FCB-A625-5988476935A0}"/>
              </a:ext>
            </a:extLst>
          </p:cNvPr>
          <p:cNvSpPr/>
          <p:nvPr/>
        </p:nvSpPr>
        <p:spPr>
          <a:xfrm>
            <a:off x="6673442" y="2766089"/>
            <a:ext cx="960301" cy="203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Rettangolo 6">
            <a:extLst>
              <a:ext uri="{FF2B5EF4-FFF2-40B4-BE49-F238E27FC236}">
                <a16:creationId xmlns:a16="http://schemas.microsoft.com/office/drawing/2014/main" id="{BB8BCA5B-A563-4056-B827-55715063680C}"/>
              </a:ext>
            </a:extLst>
          </p:cNvPr>
          <p:cNvSpPr/>
          <p:nvPr/>
        </p:nvSpPr>
        <p:spPr>
          <a:xfrm>
            <a:off x="6673443" y="3026004"/>
            <a:ext cx="1052187" cy="1745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8" name="CasellaDiTesto 7">
            <a:extLst>
              <a:ext uri="{FF2B5EF4-FFF2-40B4-BE49-F238E27FC236}">
                <a16:creationId xmlns:a16="http://schemas.microsoft.com/office/drawing/2014/main" id="{07E07219-F501-4A51-8324-A9A499503860}"/>
              </a:ext>
            </a:extLst>
          </p:cNvPr>
          <p:cNvSpPr txBox="1"/>
          <p:nvPr/>
        </p:nvSpPr>
        <p:spPr>
          <a:xfrm>
            <a:off x="1093509" y="2305190"/>
            <a:ext cx="2061171" cy="1200329"/>
          </a:xfrm>
          <a:prstGeom prst="rect">
            <a:avLst/>
          </a:prstGeom>
          <a:noFill/>
        </p:spPr>
        <p:txBody>
          <a:bodyPr wrap="square" rtlCol="0">
            <a:spAutoFit/>
          </a:bodyPr>
          <a:lstStyle/>
          <a:p>
            <a:r>
              <a:rPr lang="it-IT" dirty="0"/>
              <a:t>N.B.</a:t>
            </a:r>
          </a:p>
          <a:p>
            <a:r>
              <a:rPr lang="it-IT" dirty="0"/>
              <a:t>Questa rappresentazione è schematica </a:t>
            </a:r>
          </a:p>
        </p:txBody>
      </p:sp>
      <p:sp>
        <p:nvSpPr>
          <p:cNvPr id="9" name="CasellaDiTesto 8">
            <a:extLst>
              <a:ext uri="{FF2B5EF4-FFF2-40B4-BE49-F238E27FC236}">
                <a16:creationId xmlns:a16="http://schemas.microsoft.com/office/drawing/2014/main" id="{45CAB373-00EC-4455-8305-DC1F0EE038C3}"/>
              </a:ext>
            </a:extLst>
          </p:cNvPr>
          <p:cNvSpPr txBox="1"/>
          <p:nvPr/>
        </p:nvSpPr>
        <p:spPr>
          <a:xfrm>
            <a:off x="4034672" y="3930977"/>
            <a:ext cx="3539608" cy="523220"/>
          </a:xfrm>
          <a:prstGeom prst="rect">
            <a:avLst/>
          </a:prstGeom>
          <a:noFill/>
        </p:spPr>
        <p:txBody>
          <a:bodyPr wrap="square" rtlCol="0">
            <a:spAutoFit/>
          </a:bodyPr>
          <a:lstStyle/>
          <a:p>
            <a:r>
              <a:rPr lang="it-IT" sz="2800" dirty="0"/>
              <a:t>Form autenticazione </a:t>
            </a:r>
          </a:p>
        </p:txBody>
      </p:sp>
      <p:sp>
        <p:nvSpPr>
          <p:cNvPr id="10" name="CasellaDiTesto 9">
            <a:extLst>
              <a:ext uri="{FF2B5EF4-FFF2-40B4-BE49-F238E27FC236}">
                <a16:creationId xmlns:a16="http://schemas.microsoft.com/office/drawing/2014/main" id="{09D6EA94-46CE-4B3F-B7AB-15B22DF01199}"/>
              </a:ext>
            </a:extLst>
          </p:cNvPr>
          <p:cNvSpPr txBox="1"/>
          <p:nvPr/>
        </p:nvSpPr>
        <p:spPr>
          <a:xfrm>
            <a:off x="3864990" y="4685122"/>
            <a:ext cx="1329179" cy="646331"/>
          </a:xfrm>
          <a:prstGeom prst="rect">
            <a:avLst/>
          </a:prstGeom>
          <a:noFill/>
        </p:spPr>
        <p:txBody>
          <a:bodyPr wrap="square" rtlCol="0">
            <a:spAutoFit/>
          </a:bodyPr>
          <a:lstStyle/>
          <a:p>
            <a:r>
              <a:rPr lang="it-IT" dirty="0"/>
              <a:t>Email:  </a:t>
            </a:r>
          </a:p>
          <a:p>
            <a:r>
              <a:rPr lang="it-IT" dirty="0"/>
              <a:t>Password :</a:t>
            </a:r>
          </a:p>
        </p:txBody>
      </p:sp>
      <p:sp>
        <p:nvSpPr>
          <p:cNvPr id="11" name="Rettangolo 10">
            <a:extLst>
              <a:ext uri="{FF2B5EF4-FFF2-40B4-BE49-F238E27FC236}">
                <a16:creationId xmlns:a16="http://schemas.microsoft.com/office/drawing/2014/main" id="{6C28092C-2AB1-47A1-8FE0-7B94849C775B}"/>
              </a:ext>
            </a:extLst>
          </p:cNvPr>
          <p:cNvSpPr/>
          <p:nvPr/>
        </p:nvSpPr>
        <p:spPr>
          <a:xfrm>
            <a:off x="5514680" y="4751109"/>
            <a:ext cx="1847654" cy="160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Rettangolo 11">
            <a:extLst>
              <a:ext uri="{FF2B5EF4-FFF2-40B4-BE49-F238E27FC236}">
                <a16:creationId xmlns:a16="http://schemas.microsoft.com/office/drawing/2014/main" id="{84C45B61-3794-42EA-9388-E87B13105388}"/>
              </a:ext>
            </a:extLst>
          </p:cNvPr>
          <p:cNvSpPr/>
          <p:nvPr/>
        </p:nvSpPr>
        <p:spPr>
          <a:xfrm>
            <a:off x="5514680" y="5090474"/>
            <a:ext cx="1941922" cy="2409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64828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2AE7FB0-28B1-4E5A-BA3B-748FF8D90B47}"/>
              </a:ext>
            </a:extLst>
          </p:cNvPr>
          <p:cNvSpPr txBox="1"/>
          <p:nvPr/>
        </p:nvSpPr>
        <p:spPr>
          <a:xfrm>
            <a:off x="3761295" y="659876"/>
            <a:ext cx="5769204"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Una volta che ci si è autenticati</a:t>
            </a:r>
          </a:p>
        </p:txBody>
      </p:sp>
      <p:sp>
        <p:nvSpPr>
          <p:cNvPr id="3" name="Rettangolo 2">
            <a:extLst>
              <a:ext uri="{FF2B5EF4-FFF2-40B4-BE49-F238E27FC236}">
                <a16:creationId xmlns:a16="http://schemas.microsoft.com/office/drawing/2014/main" id="{AD1B9A5D-4896-450A-8EC5-49155E8B59EA}"/>
              </a:ext>
            </a:extLst>
          </p:cNvPr>
          <p:cNvSpPr/>
          <p:nvPr/>
        </p:nvSpPr>
        <p:spPr>
          <a:xfrm>
            <a:off x="3864990" y="1819373"/>
            <a:ext cx="4694548" cy="914400"/>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r>
              <a:rPr lang="it-IT" dirty="0"/>
              <a:t>I MIEI VIAGGI </a:t>
            </a:r>
          </a:p>
          <a:p>
            <a:pPr algn="ctr"/>
            <a:endParaRPr lang="it-IT" dirty="0"/>
          </a:p>
        </p:txBody>
      </p:sp>
      <p:sp>
        <p:nvSpPr>
          <p:cNvPr id="4" name="Rettangolo 3">
            <a:extLst>
              <a:ext uri="{FF2B5EF4-FFF2-40B4-BE49-F238E27FC236}">
                <a16:creationId xmlns:a16="http://schemas.microsoft.com/office/drawing/2014/main" id="{56F1530D-86F4-47A3-BAB0-B8E7B4E10DE2}"/>
              </a:ext>
            </a:extLst>
          </p:cNvPr>
          <p:cNvSpPr/>
          <p:nvPr/>
        </p:nvSpPr>
        <p:spPr>
          <a:xfrm>
            <a:off x="3864990" y="3299381"/>
            <a:ext cx="4694548" cy="999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PROPONI OFFERTA </a:t>
            </a:r>
          </a:p>
        </p:txBody>
      </p:sp>
      <p:sp>
        <p:nvSpPr>
          <p:cNvPr id="5" name="Rettangolo 4">
            <a:extLst>
              <a:ext uri="{FF2B5EF4-FFF2-40B4-BE49-F238E27FC236}">
                <a16:creationId xmlns:a16="http://schemas.microsoft.com/office/drawing/2014/main" id="{3EE5101F-B02A-4B92-AA31-841B7A1921B9}"/>
              </a:ext>
            </a:extLst>
          </p:cNvPr>
          <p:cNvSpPr/>
          <p:nvPr/>
        </p:nvSpPr>
        <p:spPr>
          <a:xfrm>
            <a:off x="3915301" y="4789124"/>
            <a:ext cx="4921201" cy="111922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dirty="0"/>
              <a:t>VEDI OFFERTE </a:t>
            </a:r>
          </a:p>
        </p:txBody>
      </p:sp>
      <p:sp>
        <p:nvSpPr>
          <p:cNvPr id="6" name="CasellaDiTesto 5">
            <a:extLst>
              <a:ext uri="{FF2B5EF4-FFF2-40B4-BE49-F238E27FC236}">
                <a16:creationId xmlns:a16="http://schemas.microsoft.com/office/drawing/2014/main" id="{A8594706-389B-4810-8547-F54B5AA0C717}"/>
              </a:ext>
            </a:extLst>
          </p:cNvPr>
          <p:cNvSpPr txBox="1"/>
          <p:nvPr/>
        </p:nvSpPr>
        <p:spPr>
          <a:xfrm>
            <a:off x="1282045" y="1998482"/>
            <a:ext cx="1875934" cy="1200329"/>
          </a:xfrm>
          <a:prstGeom prst="rect">
            <a:avLst/>
          </a:prstGeom>
          <a:noFill/>
        </p:spPr>
        <p:txBody>
          <a:bodyPr wrap="square" rtlCol="0">
            <a:spAutoFit/>
          </a:bodyPr>
          <a:lstStyle/>
          <a:p>
            <a:r>
              <a:rPr lang="it-IT" dirty="0"/>
              <a:t>Appaiono 3 bottoni su cui l’utente può cliccare </a:t>
            </a:r>
          </a:p>
        </p:txBody>
      </p:sp>
    </p:spTree>
    <p:extLst>
      <p:ext uri="{BB962C8B-B14F-4D97-AF65-F5344CB8AC3E}">
        <p14:creationId xmlns:p14="http://schemas.microsoft.com/office/powerpoint/2010/main" val="127563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A7CCBB8-8663-4A3D-B796-C0FE73416E72}"/>
              </a:ext>
            </a:extLst>
          </p:cNvPr>
          <p:cNvSpPr txBox="1"/>
          <p:nvPr/>
        </p:nvSpPr>
        <p:spPr>
          <a:xfrm>
            <a:off x="4102230" y="652136"/>
            <a:ext cx="3987539" cy="461665"/>
          </a:xfrm>
          <a:prstGeom prst="rect">
            <a:avLst/>
          </a:prstGeom>
          <a:noFill/>
        </p:spPr>
        <p:txBody>
          <a:bodyPr wrap="square" rtlCol="0">
            <a:spAutoFit/>
          </a:bodyPr>
          <a:lstStyle/>
          <a:p>
            <a:r>
              <a:rPr lang="it-IT" sz="2400" dirty="0">
                <a:latin typeface="Aharoni" panose="02010803020104030203" pitchFamily="2" charset="-79"/>
                <a:cs typeface="Aharoni" panose="02010803020104030203" pitchFamily="2" charset="-79"/>
              </a:rPr>
              <a:t>CLICCATO I MIEI VIAGGI</a:t>
            </a:r>
          </a:p>
        </p:txBody>
      </p:sp>
      <p:graphicFrame>
        <p:nvGraphicFramePr>
          <p:cNvPr id="5" name="Tabella 5">
            <a:extLst>
              <a:ext uri="{FF2B5EF4-FFF2-40B4-BE49-F238E27FC236}">
                <a16:creationId xmlns:a16="http://schemas.microsoft.com/office/drawing/2014/main" id="{61E93F3E-E917-4655-AF0E-6B9605D6714E}"/>
              </a:ext>
            </a:extLst>
          </p:cNvPr>
          <p:cNvGraphicFramePr>
            <a:graphicFrameLocks noGrp="1"/>
          </p:cNvGraphicFramePr>
          <p:nvPr>
            <p:extLst>
              <p:ext uri="{D42A27DB-BD31-4B8C-83A1-F6EECF244321}">
                <p14:modId xmlns:p14="http://schemas.microsoft.com/office/powerpoint/2010/main" val="1674273114"/>
              </p:ext>
            </p:extLst>
          </p:nvPr>
        </p:nvGraphicFramePr>
        <p:xfrm>
          <a:off x="1598366" y="3873509"/>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7" name="CasellaDiTesto 6">
            <a:extLst>
              <a:ext uri="{FF2B5EF4-FFF2-40B4-BE49-F238E27FC236}">
                <a16:creationId xmlns:a16="http://schemas.microsoft.com/office/drawing/2014/main" id="{F97F69AC-CD8F-430D-B6DE-F844D9F5C919}"/>
              </a:ext>
            </a:extLst>
          </p:cNvPr>
          <p:cNvSpPr txBox="1"/>
          <p:nvPr/>
        </p:nvSpPr>
        <p:spPr>
          <a:xfrm>
            <a:off x="3220823" y="5089162"/>
            <a:ext cx="5750351" cy="1477328"/>
          </a:xfrm>
          <a:prstGeom prst="rect">
            <a:avLst/>
          </a:prstGeom>
          <a:noFill/>
        </p:spPr>
        <p:txBody>
          <a:bodyPr wrap="square" rtlCol="0">
            <a:spAutoFit/>
          </a:bodyPr>
          <a:lstStyle/>
          <a:p>
            <a:r>
              <a:rPr lang="it-IT" dirty="0"/>
              <a:t>Cliccando i miei viaggi mi si presenta una scherma con questa tabella che contiene tutte le offerte a cui si è registrati e il pulsante rimuovi per rimuoversi. Contiene inoltre i viaggi passati e la possibilità di lasciare una recensione del viaggio.</a:t>
            </a:r>
          </a:p>
        </p:txBody>
      </p:sp>
      <p:sp>
        <p:nvSpPr>
          <p:cNvPr id="8" name="Rettangolo 7">
            <a:extLst>
              <a:ext uri="{FF2B5EF4-FFF2-40B4-BE49-F238E27FC236}">
                <a16:creationId xmlns:a16="http://schemas.microsoft.com/office/drawing/2014/main" id="{6CBEBC50-B236-4440-9B47-F83ABF95E05D}"/>
              </a:ext>
            </a:extLst>
          </p:cNvPr>
          <p:cNvSpPr/>
          <p:nvPr/>
        </p:nvSpPr>
        <p:spPr>
          <a:xfrm>
            <a:off x="10065732" y="3961848"/>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rimuovi</a:t>
            </a:r>
          </a:p>
        </p:txBody>
      </p:sp>
      <p:graphicFrame>
        <p:nvGraphicFramePr>
          <p:cNvPr id="6" name="Tabella 5">
            <a:extLst>
              <a:ext uri="{FF2B5EF4-FFF2-40B4-BE49-F238E27FC236}">
                <a16:creationId xmlns:a16="http://schemas.microsoft.com/office/drawing/2014/main" id="{1EE77605-1211-49D5-845E-0B9B35A0F483}"/>
              </a:ext>
            </a:extLst>
          </p:cNvPr>
          <p:cNvGraphicFramePr>
            <a:graphicFrameLocks noGrp="1"/>
          </p:cNvGraphicFramePr>
          <p:nvPr>
            <p:extLst>
              <p:ext uri="{D42A27DB-BD31-4B8C-83A1-F6EECF244321}">
                <p14:modId xmlns:p14="http://schemas.microsoft.com/office/powerpoint/2010/main" val="3093797337"/>
              </p:ext>
            </p:extLst>
          </p:nvPr>
        </p:nvGraphicFramePr>
        <p:xfrm>
          <a:off x="1598367" y="1734526"/>
          <a:ext cx="8128002" cy="110384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65345441"/>
                    </a:ext>
                  </a:extLst>
                </a:gridCol>
                <a:gridCol w="1354667">
                  <a:extLst>
                    <a:ext uri="{9D8B030D-6E8A-4147-A177-3AD203B41FA5}">
                      <a16:colId xmlns:a16="http://schemas.microsoft.com/office/drawing/2014/main" val="1699122549"/>
                    </a:ext>
                  </a:extLst>
                </a:gridCol>
                <a:gridCol w="1354667">
                  <a:extLst>
                    <a:ext uri="{9D8B030D-6E8A-4147-A177-3AD203B41FA5}">
                      <a16:colId xmlns:a16="http://schemas.microsoft.com/office/drawing/2014/main" val="3514310305"/>
                    </a:ext>
                  </a:extLst>
                </a:gridCol>
                <a:gridCol w="1354667">
                  <a:extLst>
                    <a:ext uri="{9D8B030D-6E8A-4147-A177-3AD203B41FA5}">
                      <a16:colId xmlns:a16="http://schemas.microsoft.com/office/drawing/2014/main" val="2038108281"/>
                    </a:ext>
                  </a:extLst>
                </a:gridCol>
                <a:gridCol w="1354667">
                  <a:extLst>
                    <a:ext uri="{9D8B030D-6E8A-4147-A177-3AD203B41FA5}">
                      <a16:colId xmlns:a16="http://schemas.microsoft.com/office/drawing/2014/main" val="3187419834"/>
                    </a:ext>
                  </a:extLst>
                </a:gridCol>
                <a:gridCol w="1354667">
                  <a:extLst>
                    <a:ext uri="{9D8B030D-6E8A-4147-A177-3AD203B41FA5}">
                      <a16:colId xmlns:a16="http://schemas.microsoft.com/office/drawing/2014/main" val="89707388"/>
                    </a:ext>
                  </a:extLst>
                </a:gridCol>
              </a:tblGrid>
              <a:tr h="1103844">
                <a:tc>
                  <a:txBody>
                    <a:bodyPr/>
                    <a:lstStyle/>
                    <a:p>
                      <a:r>
                        <a:rPr lang="it-IT" dirty="0"/>
                        <a:t>REFERENTE </a:t>
                      </a:r>
                    </a:p>
                  </a:txBody>
                  <a:tcPr/>
                </a:tc>
                <a:tc>
                  <a:txBody>
                    <a:bodyPr/>
                    <a:lstStyle/>
                    <a:p>
                      <a:r>
                        <a:rPr lang="it-IT" dirty="0"/>
                        <a:t>DESTINAZIONE </a:t>
                      </a:r>
                    </a:p>
                  </a:txBody>
                  <a:tcPr/>
                </a:tc>
                <a:tc>
                  <a:txBody>
                    <a:bodyPr/>
                    <a:lstStyle/>
                    <a:p>
                      <a:r>
                        <a:rPr lang="it-IT" dirty="0"/>
                        <a:t>PARTENZA </a:t>
                      </a:r>
                    </a:p>
                  </a:txBody>
                  <a:tcPr/>
                </a:tc>
                <a:tc>
                  <a:txBody>
                    <a:bodyPr/>
                    <a:lstStyle/>
                    <a:p>
                      <a:r>
                        <a:rPr lang="it-IT" dirty="0"/>
                        <a:t>DATA </a:t>
                      </a:r>
                    </a:p>
                  </a:txBody>
                  <a:tcPr/>
                </a:tc>
                <a:tc>
                  <a:txBody>
                    <a:bodyPr/>
                    <a:lstStyle/>
                    <a:p>
                      <a:r>
                        <a:rPr lang="it-IT" dirty="0"/>
                        <a:t>ID </a:t>
                      </a:r>
                    </a:p>
                  </a:txBody>
                  <a:tcPr/>
                </a:tc>
                <a:tc>
                  <a:txBody>
                    <a:bodyPr/>
                    <a:lstStyle/>
                    <a:p>
                      <a:r>
                        <a:rPr lang="it-IT" dirty="0"/>
                        <a:t>DETTAGLI </a:t>
                      </a:r>
                    </a:p>
                  </a:txBody>
                  <a:tcPr/>
                </a:tc>
                <a:extLst>
                  <a:ext uri="{0D108BD9-81ED-4DB2-BD59-A6C34878D82A}">
                    <a16:rowId xmlns:a16="http://schemas.microsoft.com/office/drawing/2014/main" val="1580498304"/>
                  </a:ext>
                </a:extLst>
              </a:tr>
            </a:tbl>
          </a:graphicData>
        </a:graphic>
      </p:graphicFrame>
      <p:sp>
        <p:nvSpPr>
          <p:cNvPr id="9" name="Rettangolo 8">
            <a:extLst>
              <a:ext uri="{FF2B5EF4-FFF2-40B4-BE49-F238E27FC236}">
                <a16:creationId xmlns:a16="http://schemas.microsoft.com/office/drawing/2014/main" id="{0809A0AA-F2DC-4763-9308-735D755370F8}"/>
              </a:ext>
            </a:extLst>
          </p:cNvPr>
          <p:cNvSpPr/>
          <p:nvPr/>
        </p:nvSpPr>
        <p:spPr>
          <a:xfrm>
            <a:off x="10065733" y="1822865"/>
            <a:ext cx="1480008" cy="7232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Lascia una recensione</a:t>
            </a:r>
          </a:p>
        </p:txBody>
      </p:sp>
      <p:sp>
        <p:nvSpPr>
          <p:cNvPr id="10" name="CasellaDiTesto 9">
            <a:extLst>
              <a:ext uri="{FF2B5EF4-FFF2-40B4-BE49-F238E27FC236}">
                <a16:creationId xmlns:a16="http://schemas.microsoft.com/office/drawing/2014/main" id="{A48C8344-B498-43D0-B0A0-0C3B4E4D2E10}"/>
              </a:ext>
            </a:extLst>
          </p:cNvPr>
          <p:cNvSpPr txBox="1"/>
          <p:nvPr/>
        </p:nvSpPr>
        <p:spPr>
          <a:xfrm>
            <a:off x="1598367" y="1254545"/>
            <a:ext cx="1487865" cy="369332"/>
          </a:xfrm>
          <a:prstGeom prst="rect">
            <a:avLst/>
          </a:prstGeom>
          <a:noFill/>
        </p:spPr>
        <p:txBody>
          <a:bodyPr wrap="square" rtlCol="0">
            <a:spAutoFit/>
          </a:bodyPr>
          <a:lstStyle/>
          <a:p>
            <a:r>
              <a:rPr lang="it-IT" b="1" dirty="0"/>
              <a:t>Viaggi passati</a:t>
            </a:r>
          </a:p>
        </p:txBody>
      </p:sp>
      <p:sp>
        <p:nvSpPr>
          <p:cNvPr id="11" name="CasellaDiTesto 10">
            <a:extLst>
              <a:ext uri="{FF2B5EF4-FFF2-40B4-BE49-F238E27FC236}">
                <a16:creationId xmlns:a16="http://schemas.microsoft.com/office/drawing/2014/main" id="{915B6BAA-E444-4D4C-9E02-12D4BF2CBA05}"/>
              </a:ext>
            </a:extLst>
          </p:cNvPr>
          <p:cNvSpPr txBox="1"/>
          <p:nvPr/>
        </p:nvSpPr>
        <p:spPr>
          <a:xfrm>
            <a:off x="1598366" y="3429000"/>
            <a:ext cx="1487865" cy="369332"/>
          </a:xfrm>
          <a:prstGeom prst="rect">
            <a:avLst/>
          </a:prstGeom>
          <a:noFill/>
        </p:spPr>
        <p:txBody>
          <a:bodyPr wrap="square" rtlCol="0">
            <a:spAutoFit/>
          </a:bodyPr>
          <a:lstStyle/>
          <a:p>
            <a:r>
              <a:rPr lang="it-IT" b="1" dirty="0"/>
              <a:t>Viaggi attuali</a:t>
            </a:r>
          </a:p>
        </p:txBody>
      </p:sp>
    </p:spTree>
    <p:extLst>
      <p:ext uri="{BB962C8B-B14F-4D97-AF65-F5344CB8AC3E}">
        <p14:creationId xmlns:p14="http://schemas.microsoft.com/office/powerpoint/2010/main" val="40303235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666</Words>
  <Application>Microsoft Office PowerPoint</Application>
  <PresentationFormat>Widescreen</PresentationFormat>
  <Paragraphs>159</Paragraphs>
  <Slides>12</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Aharoni</vt:lpstr>
      <vt:lpstr>Arial</vt:lpstr>
      <vt:lpstr>Calibri</vt:lpstr>
      <vt:lpstr>Calibri Light</vt:lpstr>
      <vt:lpstr>Tema di Office</vt:lpstr>
      <vt:lpstr>PROGETTO VIAGGIA IN COMPAGNIA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BLA BLA CAR</dc:title>
  <dc:creator>pippo98oti@gmail.com</dc:creator>
  <cp:lastModifiedBy>Donald Hysomemaj</cp:lastModifiedBy>
  <cp:revision>6</cp:revision>
  <dcterms:created xsi:type="dcterms:W3CDTF">2020-04-07T16:33:02Z</dcterms:created>
  <dcterms:modified xsi:type="dcterms:W3CDTF">2020-06-06T12:12:58Z</dcterms:modified>
</cp:coreProperties>
</file>