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2179300" cy="913606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9" userDrawn="1">
          <p15:clr>
            <a:srgbClr val="A4A3A4"/>
          </p15:clr>
        </p15:guide>
        <p15:guide id="2" pos="38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7F6D3-74DE-100E-1D1A-53B423D94AB0}" v="671" dt="2024-12-15T20:26:51.292"/>
    <p1510:client id="{26F090A9-EF47-C2B4-1B08-D16C4C55A427}" v="45" dt="2024-12-16T00:47:16.742"/>
    <p1510:client id="{2D8C4D03-50F9-C7D4-9DB2-C10BEEFB5E3D}" v="26" dt="2024-12-16T00:45:26.929"/>
    <p1510:client id="{349E580E-177F-1F4C-9D12-F405229216E6}" v="761" dt="2024-12-15T20:15:37.679"/>
    <p1510:client id="{71371BAC-9BBA-B15C-0991-8CEF1858051F}" v="14" dt="2024-12-16T00:28:53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/>
    <p:restoredTop sz="94664"/>
  </p:normalViewPr>
  <p:slideViewPr>
    <p:cSldViewPr snapToGrid="0">
      <p:cViewPr>
        <p:scale>
          <a:sx n="167" d="100"/>
          <a:sy n="167" d="100"/>
        </p:scale>
        <p:origin x="-5264" y="-4632"/>
      </p:cViewPr>
      <p:guideLst>
        <p:guide orient="horz" pos="2879"/>
        <p:guide pos="38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6F73D-4D79-3140-9E1E-BFE506BA33F9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677DB-B1B5-8E49-8E76-360FD871F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8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677DB-B1B5-8E49-8E76-360FD871FC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63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51" y="1495187"/>
            <a:ext cx="10352405" cy="3180703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6" y="4798549"/>
            <a:ext cx="9134475" cy="2205766"/>
          </a:xfrm>
        </p:spPr>
        <p:txBody>
          <a:bodyPr/>
          <a:lstStyle>
            <a:lvl1pPr marL="0" indent="0" algn="ctr">
              <a:buNone/>
              <a:defRPr sz="3198"/>
            </a:lvl1pPr>
            <a:lvl2pPr marL="608965" indent="0" algn="ctr">
              <a:buNone/>
              <a:defRPr sz="2664"/>
            </a:lvl2pPr>
            <a:lvl3pPr marL="1217928" indent="0" algn="ctr">
              <a:buNone/>
              <a:defRPr sz="2397"/>
            </a:lvl3pPr>
            <a:lvl4pPr marL="1826893" indent="0" algn="ctr">
              <a:buNone/>
              <a:defRPr sz="2131"/>
            </a:lvl4pPr>
            <a:lvl5pPr marL="2435856" indent="0" algn="ctr">
              <a:buNone/>
              <a:defRPr sz="2131"/>
            </a:lvl5pPr>
            <a:lvl6pPr marL="3044821" indent="0" algn="ctr">
              <a:buNone/>
              <a:defRPr sz="2131"/>
            </a:lvl6pPr>
            <a:lvl7pPr marL="3653784" indent="0" algn="ctr">
              <a:buNone/>
              <a:defRPr sz="2131"/>
            </a:lvl7pPr>
            <a:lvl8pPr marL="4262749" indent="0" algn="ctr">
              <a:buNone/>
              <a:defRPr sz="2131"/>
            </a:lvl8pPr>
            <a:lvl9pPr marL="4871712" indent="0" algn="ctr">
              <a:buNone/>
              <a:defRPr sz="2131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8BAA-84B3-184C-9F5E-99DF0C14A721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3002-BE74-0E4D-BF67-359A8511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7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8BAA-84B3-184C-9F5E-99DF0C14A721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3002-BE74-0E4D-BF67-359A8511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3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412"/>
            <a:ext cx="2626162" cy="77423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412"/>
            <a:ext cx="7726243" cy="77423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8BAA-84B3-184C-9F5E-99DF0C14A721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3002-BE74-0E4D-BF67-359A8511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2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8BAA-84B3-184C-9F5E-99DF0C14A721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3002-BE74-0E4D-BF67-359A8511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8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674"/>
            <a:ext cx="10504646" cy="3800348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3977"/>
            <a:ext cx="10504646" cy="1998513"/>
          </a:xfrm>
        </p:spPr>
        <p:txBody>
          <a:bodyPr/>
          <a:lstStyle>
            <a:lvl1pPr marL="0" indent="0">
              <a:buNone/>
              <a:defRPr sz="3198">
                <a:solidFill>
                  <a:schemeClr val="tx1">
                    <a:tint val="82000"/>
                  </a:schemeClr>
                </a:solidFill>
              </a:defRPr>
            </a:lvl1pPr>
            <a:lvl2pPr marL="608965" indent="0">
              <a:buNone/>
              <a:defRPr sz="2664">
                <a:solidFill>
                  <a:schemeClr val="tx1">
                    <a:tint val="82000"/>
                  </a:schemeClr>
                </a:solidFill>
              </a:defRPr>
            </a:lvl2pPr>
            <a:lvl3pPr marL="1217928" indent="0">
              <a:buNone/>
              <a:defRPr sz="2397">
                <a:solidFill>
                  <a:schemeClr val="tx1">
                    <a:tint val="82000"/>
                  </a:schemeClr>
                </a:solidFill>
              </a:defRPr>
            </a:lvl3pPr>
            <a:lvl4pPr marL="1826893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4pPr>
            <a:lvl5pPr marL="2435856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5pPr>
            <a:lvl6pPr marL="3044821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6pPr>
            <a:lvl7pPr marL="3653784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7pPr>
            <a:lvl8pPr marL="4262749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8pPr>
            <a:lvl9pPr marL="4871712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8BAA-84B3-184C-9F5E-99DF0C14A721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3002-BE74-0E4D-BF67-359A8511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5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9" y="2432055"/>
            <a:ext cx="5176203" cy="5796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3" y="2432055"/>
            <a:ext cx="5176203" cy="5796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8BAA-84B3-184C-9F5E-99DF0C14A721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3002-BE74-0E4D-BF67-359A8511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0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415"/>
            <a:ext cx="10504646" cy="17658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606"/>
            <a:ext cx="5152414" cy="1097596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8965" indent="0">
              <a:buNone/>
              <a:defRPr sz="2664" b="1"/>
            </a:lvl2pPr>
            <a:lvl3pPr marL="1217928" indent="0">
              <a:buNone/>
              <a:defRPr sz="2397" b="1"/>
            </a:lvl3pPr>
            <a:lvl4pPr marL="1826893" indent="0">
              <a:buNone/>
              <a:defRPr sz="2131" b="1"/>
            </a:lvl4pPr>
            <a:lvl5pPr marL="2435856" indent="0">
              <a:buNone/>
              <a:defRPr sz="2131" b="1"/>
            </a:lvl5pPr>
            <a:lvl6pPr marL="3044821" indent="0">
              <a:buNone/>
              <a:defRPr sz="2131" b="1"/>
            </a:lvl6pPr>
            <a:lvl7pPr marL="3653784" indent="0">
              <a:buNone/>
              <a:defRPr sz="2131" b="1"/>
            </a:lvl7pPr>
            <a:lvl8pPr marL="4262749" indent="0">
              <a:buNone/>
              <a:defRPr sz="2131" b="1"/>
            </a:lvl8pPr>
            <a:lvl9pPr marL="4871712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7202"/>
            <a:ext cx="5152414" cy="4908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5" y="2239606"/>
            <a:ext cx="5177789" cy="1097596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8965" indent="0">
              <a:buNone/>
              <a:defRPr sz="2664" b="1"/>
            </a:lvl2pPr>
            <a:lvl3pPr marL="1217928" indent="0">
              <a:buNone/>
              <a:defRPr sz="2397" b="1"/>
            </a:lvl3pPr>
            <a:lvl4pPr marL="1826893" indent="0">
              <a:buNone/>
              <a:defRPr sz="2131" b="1"/>
            </a:lvl4pPr>
            <a:lvl5pPr marL="2435856" indent="0">
              <a:buNone/>
              <a:defRPr sz="2131" b="1"/>
            </a:lvl5pPr>
            <a:lvl6pPr marL="3044821" indent="0">
              <a:buNone/>
              <a:defRPr sz="2131" b="1"/>
            </a:lvl6pPr>
            <a:lvl7pPr marL="3653784" indent="0">
              <a:buNone/>
              <a:defRPr sz="2131" b="1"/>
            </a:lvl7pPr>
            <a:lvl8pPr marL="4262749" indent="0">
              <a:buNone/>
              <a:defRPr sz="2131" b="1"/>
            </a:lvl8pPr>
            <a:lvl9pPr marL="4871712" indent="0">
              <a:buNone/>
              <a:defRPr sz="21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5" y="3337202"/>
            <a:ext cx="5177789" cy="4908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8BAA-84B3-184C-9F5E-99DF0C14A721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3002-BE74-0E4D-BF67-359A8511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0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8BAA-84B3-184C-9F5E-99DF0C14A721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3002-BE74-0E4D-BF67-359A8511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7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8BAA-84B3-184C-9F5E-99DF0C14A721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3002-BE74-0E4D-BF67-359A8511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3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4" y="609072"/>
            <a:ext cx="3928141" cy="213174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426"/>
            <a:ext cx="6165771" cy="6492526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8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4" y="2740819"/>
            <a:ext cx="3928141" cy="5077706"/>
          </a:xfrm>
        </p:spPr>
        <p:txBody>
          <a:bodyPr/>
          <a:lstStyle>
            <a:lvl1pPr marL="0" indent="0">
              <a:buNone/>
              <a:defRPr sz="2131"/>
            </a:lvl1pPr>
            <a:lvl2pPr marL="608965" indent="0">
              <a:buNone/>
              <a:defRPr sz="1865"/>
            </a:lvl2pPr>
            <a:lvl3pPr marL="1217928" indent="0">
              <a:buNone/>
              <a:defRPr sz="1598"/>
            </a:lvl3pPr>
            <a:lvl4pPr marL="1826893" indent="0">
              <a:buNone/>
              <a:defRPr sz="1332"/>
            </a:lvl4pPr>
            <a:lvl5pPr marL="2435856" indent="0">
              <a:buNone/>
              <a:defRPr sz="1332"/>
            </a:lvl5pPr>
            <a:lvl6pPr marL="3044821" indent="0">
              <a:buNone/>
              <a:defRPr sz="1332"/>
            </a:lvl6pPr>
            <a:lvl7pPr marL="3653784" indent="0">
              <a:buNone/>
              <a:defRPr sz="1332"/>
            </a:lvl7pPr>
            <a:lvl8pPr marL="4262749" indent="0">
              <a:buNone/>
              <a:defRPr sz="1332"/>
            </a:lvl8pPr>
            <a:lvl9pPr marL="4871712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8BAA-84B3-184C-9F5E-99DF0C14A721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3002-BE74-0E4D-BF67-359A8511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2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4" y="609072"/>
            <a:ext cx="3928141" cy="213174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426"/>
            <a:ext cx="6165771" cy="6492526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65" indent="0">
              <a:buNone/>
              <a:defRPr sz="3729"/>
            </a:lvl2pPr>
            <a:lvl3pPr marL="1217928" indent="0">
              <a:buNone/>
              <a:defRPr sz="3198"/>
            </a:lvl3pPr>
            <a:lvl4pPr marL="1826893" indent="0">
              <a:buNone/>
              <a:defRPr sz="2664"/>
            </a:lvl4pPr>
            <a:lvl5pPr marL="2435856" indent="0">
              <a:buNone/>
              <a:defRPr sz="2664"/>
            </a:lvl5pPr>
            <a:lvl6pPr marL="3044821" indent="0">
              <a:buNone/>
              <a:defRPr sz="2664"/>
            </a:lvl6pPr>
            <a:lvl7pPr marL="3653784" indent="0">
              <a:buNone/>
              <a:defRPr sz="2664"/>
            </a:lvl7pPr>
            <a:lvl8pPr marL="4262749" indent="0">
              <a:buNone/>
              <a:defRPr sz="2664"/>
            </a:lvl8pPr>
            <a:lvl9pPr marL="4871712" indent="0">
              <a:buNone/>
              <a:defRPr sz="2664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4" y="2740819"/>
            <a:ext cx="3928141" cy="5077706"/>
          </a:xfrm>
        </p:spPr>
        <p:txBody>
          <a:bodyPr/>
          <a:lstStyle>
            <a:lvl1pPr marL="0" indent="0">
              <a:buNone/>
              <a:defRPr sz="2131"/>
            </a:lvl1pPr>
            <a:lvl2pPr marL="608965" indent="0">
              <a:buNone/>
              <a:defRPr sz="1865"/>
            </a:lvl2pPr>
            <a:lvl3pPr marL="1217928" indent="0">
              <a:buNone/>
              <a:defRPr sz="1598"/>
            </a:lvl3pPr>
            <a:lvl4pPr marL="1826893" indent="0">
              <a:buNone/>
              <a:defRPr sz="1332"/>
            </a:lvl4pPr>
            <a:lvl5pPr marL="2435856" indent="0">
              <a:buNone/>
              <a:defRPr sz="1332"/>
            </a:lvl5pPr>
            <a:lvl6pPr marL="3044821" indent="0">
              <a:buNone/>
              <a:defRPr sz="1332"/>
            </a:lvl6pPr>
            <a:lvl7pPr marL="3653784" indent="0">
              <a:buNone/>
              <a:defRPr sz="1332"/>
            </a:lvl7pPr>
            <a:lvl8pPr marL="4262749" indent="0">
              <a:buNone/>
              <a:defRPr sz="1332"/>
            </a:lvl8pPr>
            <a:lvl9pPr marL="4871712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8BAA-84B3-184C-9F5E-99DF0C14A721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C3002-BE74-0E4D-BF67-359A8511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4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415"/>
            <a:ext cx="10504646" cy="176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2055"/>
            <a:ext cx="10504646" cy="5796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8" y="8467779"/>
            <a:ext cx="2740343" cy="4864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3A8BAA-84B3-184C-9F5E-99DF0C14A721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7779"/>
            <a:ext cx="4110514" cy="4864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4" y="8467779"/>
            <a:ext cx="2740343" cy="4864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EC3002-BE74-0E4D-BF67-359A85118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0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7928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81" indent="-304481" algn="l" defTabSz="1217928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46" indent="-304481" algn="l" defTabSz="1217928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2410" indent="-304481" algn="l" defTabSz="1217928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75" indent="-304481" algn="l" defTabSz="1217928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338" indent="-304481" algn="l" defTabSz="1217928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303" indent="-304481" algn="l" defTabSz="1217928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267" indent="-304481" algn="l" defTabSz="1217928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230" indent="-304481" algn="l" defTabSz="1217928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195" indent="-304481" algn="l" defTabSz="1217928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928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65" algn="l" defTabSz="1217928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928" algn="l" defTabSz="1217928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93" algn="l" defTabSz="1217928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856" algn="l" defTabSz="1217928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821" algn="l" defTabSz="1217928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784" algn="l" defTabSz="1217928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749" algn="l" defTabSz="1217928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712" algn="l" defTabSz="1217928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F21E8F9-8563-9D19-3077-279EAE9DD701}"/>
              </a:ext>
            </a:extLst>
          </p:cNvPr>
          <p:cNvSpPr/>
          <p:nvPr/>
        </p:nvSpPr>
        <p:spPr>
          <a:xfrm>
            <a:off x="4103538" y="54036"/>
            <a:ext cx="4032373" cy="2962498"/>
          </a:xfrm>
          <a:prstGeom prst="roundRect">
            <a:avLst/>
          </a:prstGeom>
          <a:noFill/>
          <a:ln w="825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83CAFCA-B42D-A9A6-0E00-D74D66EF3397}"/>
              </a:ext>
            </a:extLst>
          </p:cNvPr>
          <p:cNvSpPr/>
          <p:nvPr/>
        </p:nvSpPr>
        <p:spPr>
          <a:xfrm>
            <a:off x="13907" y="53035"/>
            <a:ext cx="4105806" cy="3483916"/>
          </a:xfrm>
          <a:prstGeom prst="roundRect">
            <a:avLst/>
          </a:prstGeom>
          <a:noFill/>
          <a:ln w="82550" cmpd="sng">
            <a:solidFill>
              <a:schemeClr val="tx2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54F249F-5DE1-F563-1407-89FECE964F83}"/>
              </a:ext>
            </a:extLst>
          </p:cNvPr>
          <p:cNvSpPr/>
          <p:nvPr/>
        </p:nvSpPr>
        <p:spPr>
          <a:xfrm>
            <a:off x="8157187" y="53033"/>
            <a:ext cx="3951204" cy="4527805"/>
          </a:xfrm>
          <a:prstGeom prst="roundRect">
            <a:avLst/>
          </a:prstGeom>
          <a:solidFill>
            <a:schemeClr val="bg1"/>
          </a:solidFill>
          <a:ln w="825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F2384E1-2CFA-80B0-32C5-F0C0E6C0ACAD}"/>
              </a:ext>
            </a:extLst>
          </p:cNvPr>
          <p:cNvSpPr/>
          <p:nvPr/>
        </p:nvSpPr>
        <p:spPr>
          <a:xfrm>
            <a:off x="13906" y="3593455"/>
            <a:ext cx="4116673" cy="5488572"/>
          </a:xfrm>
          <a:prstGeom prst="roundRect">
            <a:avLst/>
          </a:prstGeom>
          <a:solidFill>
            <a:schemeClr val="bg1"/>
          </a:solidFill>
          <a:ln w="825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864A256-56A4-1BD2-6744-C76295A59162}"/>
              </a:ext>
            </a:extLst>
          </p:cNvPr>
          <p:cNvSpPr/>
          <p:nvPr/>
        </p:nvSpPr>
        <p:spPr>
          <a:xfrm>
            <a:off x="8253706" y="4580841"/>
            <a:ext cx="3854684" cy="4501187"/>
          </a:xfrm>
          <a:prstGeom prst="roundRect">
            <a:avLst/>
          </a:prstGeom>
          <a:solidFill>
            <a:schemeClr val="bg1"/>
          </a:solidFill>
          <a:ln w="825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432974-3440-AF5B-9AD5-952521E414FA}"/>
              </a:ext>
            </a:extLst>
          </p:cNvPr>
          <p:cNvSpPr txBox="1"/>
          <p:nvPr/>
        </p:nvSpPr>
        <p:spPr>
          <a:xfrm>
            <a:off x="993724" y="78996"/>
            <a:ext cx="2897944" cy="3761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11" indent="-342911">
              <a:buAutoNum type="arabicPeriod"/>
            </a:pPr>
            <a:r>
              <a:rPr lang="en-US" sz="18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Phase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A5CE44-3911-EE17-B19E-EC632AD567C7}"/>
              </a:ext>
            </a:extLst>
          </p:cNvPr>
          <p:cNvSpPr txBox="1"/>
          <p:nvPr/>
        </p:nvSpPr>
        <p:spPr>
          <a:xfrm>
            <a:off x="993724" y="3582163"/>
            <a:ext cx="2368427" cy="3761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Measure Phase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089DB5-BB33-7DDB-796B-9FE363EA0CD6}"/>
              </a:ext>
            </a:extLst>
          </p:cNvPr>
          <p:cNvSpPr txBox="1"/>
          <p:nvPr/>
        </p:nvSpPr>
        <p:spPr>
          <a:xfrm>
            <a:off x="5231876" y="3084544"/>
            <a:ext cx="2663510" cy="3761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Analyze Phase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36359C-3CC4-340E-A431-A687B56064BF}"/>
              </a:ext>
            </a:extLst>
          </p:cNvPr>
          <p:cNvSpPr txBox="1"/>
          <p:nvPr/>
        </p:nvSpPr>
        <p:spPr>
          <a:xfrm>
            <a:off x="9155012" y="15068"/>
            <a:ext cx="2757268" cy="3761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Improve Phase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149DF-0344-66B7-7321-59E0DEE48084}"/>
              </a:ext>
            </a:extLst>
          </p:cNvPr>
          <p:cNvSpPr txBox="1"/>
          <p:nvPr/>
        </p:nvSpPr>
        <p:spPr>
          <a:xfrm>
            <a:off x="9263261" y="4551621"/>
            <a:ext cx="2540772" cy="3761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Control Phase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4FDE9B-E5F3-16DB-923E-305337658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290" y="267185"/>
            <a:ext cx="2116400" cy="60901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FD6D91-8CB2-6910-3A84-E95105D3735D}"/>
              </a:ext>
            </a:extLst>
          </p:cNvPr>
          <p:cNvCxnSpPr>
            <a:cxnSpLocks/>
          </p:cNvCxnSpPr>
          <p:nvPr/>
        </p:nvCxnSpPr>
        <p:spPr>
          <a:xfrm>
            <a:off x="148414" y="426843"/>
            <a:ext cx="3852000" cy="0"/>
          </a:xfrm>
          <a:prstGeom prst="line">
            <a:avLst/>
          </a:prstGeom>
          <a:ln w="4762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5F4CC3-4ECB-031E-FD91-8E16C00B6E26}"/>
              </a:ext>
            </a:extLst>
          </p:cNvPr>
          <p:cNvCxnSpPr>
            <a:cxnSpLocks/>
          </p:cNvCxnSpPr>
          <p:nvPr/>
        </p:nvCxnSpPr>
        <p:spPr>
          <a:xfrm>
            <a:off x="158974" y="3938682"/>
            <a:ext cx="3847654" cy="12812"/>
          </a:xfrm>
          <a:prstGeom prst="line">
            <a:avLst/>
          </a:prstGeom>
          <a:ln w="476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612B7A-6C52-F659-10CD-A335767B112B}"/>
              </a:ext>
            </a:extLst>
          </p:cNvPr>
          <p:cNvCxnSpPr>
            <a:cxnSpLocks/>
          </p:cNvCxnSpPr>
          <p:nvPr/>
        </p:nvCxnSpPr>
        <p:spPr>
          <a:xfrm flipV="1">
            <a:off x="8204567" y="350975"/>
            <a:ext cx="3777181" cy="27751"/>
          </a:xfrm>
          <a:prstGeom prst="line">
            <a:avLst/>
          </a:prstGeom>
          <a:ln w="476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39C1AF-B287-4D77-937C-4743750E1219}"/>
              </a:ext>
            </a:extLst>
          </p:cNvPr>
          <p:cNvCxnSpPr/>
          <p:nvPr/>
        </p:nvCxnSpPr>
        <p:spPr>
          <a:xfrm>
            <a:off x="8408473" y="4877519"/>
            <a:ext cx="3612055" cy="0"/>
          </a:xfrm>
          <a:prstGeom prst="line">
            <a:avLst/>
          </a:prstGeom>
          <a:ln w="476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19891F-D649-2FD4-4BCD-13D0FFCD31C1}"/>
              </a:ext>
            </a:extLst>
          </p:cNvPr>
          <p:cNvSpPr txBox="1"/>
          <p:nvPr/>
        </p:nvSpPr>
        <p:spPr>
          <a:xfrm>
            <a:off x="222468" y="3962788"/>
            <a:ext cx="3499901" cy="5178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b="1" dirty="0">
                <a:latin typeface="Times New Roman"/>
                <a:ea typeface="Calibri"/>
                <a:cs typeface="Calibri"/>
              </a:rPr>
              <a:t>Process flow chart: </a:t>
            </a:r>
            <a:r>
              <a:rPr lang="en-US" sz="900" dirty="0">
                <a:latin typeface="Times New Roman"/>
                <a:ea typeface="Calibri"/>
                <a:cs typeface="Calibri"/>
              </a:rPr>
              <a:t>O</a:t>
            </a:r>
            <a:r>
              <a:rPr lang="en-US" sz="900" dirty="0">
                <a:latin typeface="Times New Roman"/>
                <a:ea typeface="Calibri"/>
                <a:cs typeface="Times New Roman"/>
              </a:rPr>
              <a:t>utlines the standardized workflow across four groups, starting from the Stock Room and progressing through assembly and inspection stages</a:t>
            </a:r>
            <a:endParaRPr lang="en-US" sz="900" dirty="0">
              <a:latin typeface="Calibri"/>
              <a:ea typeface="Calibri"/>
              <a:cs typeface="Calibri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F9208EC-D53C-6891-BD9B-057A95B59ABD}"/>
              </a:ext>
            </a:extLst>
          </p:cNvPr>
          <p:cNvCxnSpPr>
            <a:cxnSpLocks/>
          </p:cNvCxnSpPr>
          <p:nvPr/>
        </p:nvCxnSpPr>
        <p:spPr>
          <a:xfrm>
            <a:off x="4276913" y="3453064"/>
            <a:ext cx="3826023" cy="0"/>
          </a:xfrm>
          <a:prstGeom prst="line">
            <a:avLst/>
          </a:prstGeom>
          <a:ln w="476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79B421-F0F5-CD76-B89E-8699E6A3A6C1}"/>
              </a:ext>
            </a:extLst>
          </p:cNvPr>
          <p:cNvSpPr txBox="1"/>
          <p:nvPr/>
        </p:nvSpPr>
        <p:spPr>
          <a:xfrm>
            <a:off x="196675" y="6797006"/>
            <a:ext cx="3517918" cy="5178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b="1" dirty="0">
                <a:latin typeface="Times New Roman"/>
                <a:ea typeface="Calibri"/>
                <a:cs typeface="Calibri"/>
              </a:rPr>
              <a:t>KPI Tree:</a:t>
            </a:r>
            <a:r>
              <a:rPr lang="en-US" sz="900" dirty="0">
                <a:latin typeface="Times New Roman"/>
                <a:ea typeface="Calibri"/>
                <a:cs typeface="Calibri"/>
              </a:rPr>
              <a:t> </a:t>
            </a:r>
            <a:r>
              <a:rPr lang="en-US" sz="900" dirty="0">
                <a:latin typeface="Times New Roman"/>
                <a:ea typeface="Calibri"/>
                <a:cs typeface="Times New Roman"/>
              </a:rPr>
              <a:t>The KPI Tree for the Operational Efficiency and Optimization project is designed to provide a structured framework to monitor and evaluate critical performance metrics.</a:t>
            </a:r>
            <a:endParaRPr lang="en-US" sz="900" dirty="0">
              <a:latin typeface="Calibri"/>
              <a:ea typeface="Calibri"/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053732-BB3E-EEDF-7D46-0DCB02261732}"/>
              </a:ext>
            </a:extLst>
          </p:cNvPr>
          <p:cNvSpPr txBox="1"/>
          <p:nvPr/>
        </p:nvSpPr>
        <p:spPr>
          <a:xfrm>
            <a:off x="4276913" y="1341643"/>
            <a:ext cx="3826023" cy="66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r>
              <a:rPr lang="en-US" sz="9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Kilian Manufacturing delivers products to meet customer needs, but the current 80% on-time efficiency highlights gaps in resource utilization and operations, raising concerns about sustaining satisfaction for its top 10 customers and long-term competitiveness.</a:t>
            </a:r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0D0A43-9CBF-0770-A413-92B0CA4DD706}"/>
              </a:ext>
            </a:extLst>
          </p:cNvPr>
          <p:cNvSpPr txBox="1"/>
          <p:nvPr/>
        </p:nvSpPr>
        <p:spPr>
          <a:xfrm>
            <a:off x="4613107" y="800626"/>
            <a:ext cx="2160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Improvement Process</a:t>
            </a:r>
          </a:p>
        </p:txBody>
      </p:sp>
      <p:pic>
        <p:nvPicPr>
          <p:cNvPr id="21" name="Picture 20" descr="A diagram of a bench&#10;&#10;Description automatically generated">
            <a:extLst>
              <a:ext uri="{FF2B5EF4-FFF2-40B4-BE49-F238E27FC236}">
                <a16:creationId xmlns:a16="http://schemas.microsoft.com/office/drawing/2014/main" id="{10FEF8CC-7A36-D76A-70BB-E5F1E190F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89" y="4452107"/>
            <a:ext cx="3770269" cy="231579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73C25C3-E453-8A44-5085-05281F984CDF}"/>
              </a:ext>
            </a:extLst>
          </p:cNvPr>
          <p:cNvCxnSpPr/>
          <p:nvPr/>
        </p:nvCxnSpPr>
        <p:spPr>
          <a:xfrm>
            <a:off x="4175257" y="1196958"/>
            <a:ext cx="3927679" cy="0"/>
          </a:xfrm>
          <a:prstGeom prst="line">
            <a:avLst/>
          </a:prstGeom>
          <a:ln w="476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CB2A849-660D-74B8-D355-796C355CE770}"/>
              </a:ext>
            </a:extLst>
          </p:cNvPr>
          <p:cNvSpPr txBox="1"/>
          <p:nvPr/>
        </p:nvSpPr>
        <p:spPr>
          <a:xfrm>
            <a:off x="4260939" y="1913792"/>
            <a:ext cx="3826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Statement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goal of this project is to enhance Kilian Manufacturing's operations by improving efficiency from 80% to 99.97% through lean production practices. This includes designing work cells for parts with similar production steps to streamline workflows and implementing visual dashboards for real-time insights into production and resource usage, enabling data-driven decisions and ensuring high customer satisfaction.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836E80-3DA9-5794-9599-8E603C79B739}"/>
              </a:ext>
            </a:extLst>
          </p:cNvPr>
          <p:cNvSpPr txBox="1"/>
          <p:nvPr/>
        </p:nvSpPr>
        <p:spPr>
          <a:xfrm>
            <a:off x="8335677" y="399557"/>
            <a:ext cx="1700723" cy="14320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b="1" dirty="0">
                <a:latin typeface="Times New Roman"/>
                <a:cs typeface="Times New Roman"/>
              </a:rPr>
              <a:t>VDM Dashboard:</a:t>
            </a:r>
            <a:r>
              <a:rPr lang="en-US" sz="900" dirty="0">
                <a:latin typeface="Times New Roman"/>
                <a:cs typeface="Times New Roman"/>
              </a:rPr>
              <a:t> This  board plays a critical role in ensuring production targets are met, maintaining high levels of operational efficiency, and driving continuous improvement initiatives.</a:t>
            </a:r>
          </a:p>
          <a:p>
            <a:endParaRPr lang="en-US" sz="1200" dirty="0">
              <a:latin typeface="Times New Roman"/>
              <a:cs typeface="Times New Roman"/>
            </a:endParaRPr>
          </a:p>
          <a:p>
            <a:endParaRPr lang="en-US" sz="1000" dirty="0">
              <a:latin typeface="Times New Roman"/>
              <a:cs typeface="Times New Roman"/>
            </a:endParaRPr>
          </a:p>
        </p:txBody>
      </p:sp>
      <p:pic>
        <p:nvPicPr>
          <p:cNvPr id="24" name="Picture 23" descr="A white board with papers and magnets&#10;&#10;Description automatically generated">
            <a:extLst>
              <a:ext uri="{FF2B5EF4-FFF2-40B4-BE49-F238E27FC236}">
                <a16:creationId xmlns:a16="http://schemas.microsoft.com/office/drawing/2014/main" id="{FA2E1C16-D823-82B9-6F5C-135286CFD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506" y="1477815"/>
            <a:ext cx="1700724" cy="280784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5E4D14-C001-1B39-099C-AE5C761D3536}"/>
              </a:ext>
            </a:extLst>
          </p:cNvPr>
          <p:cNvSpPr txBox="1"/>
          <p:nvPr/>
        </p:nvSpPr>
        <p:spPr>
          <a:xfrm>
            <a:off x="10153939" y="384402"/>
            <a:ext cx="2139639" cy="943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b="1" dirty="0">
                <a:latin typeface="Times New Roman"/>
                <a:cs typeface="Times New Roman"/>
              </a:rPr>
              <a:t>Lean Training for employees: </a:t>
            </a:r>
            <a:r>
              <a:rPr lang="en-US" sz="900" dirty="0">
                <a:latin typeface="Times New Roman"/>
                <a:cs typeface="Times New Roman"/>
              </a:rPr>
              <a:t>We propose implementing a lean training program combined with ergonomic improvements to optimize worker efficiency and streamline the assembly process.</a:t>
            </a:r>
            <a:endParaRPr lang="en-US" sz="900" b="1" dirty="0">
              <a:latin typeface="Times New Roman"/>
              <a:cs typeface="Times New Roman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06412CF-B41A-2F6B-1AF8-6A22A9AB0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2919"/>
              </p:ext>
            </p:extLst>
          </p:nvPr>
        </p:nvGraphicFramePr>
        <p:xfrm>
          <a:off x="196675" y="665334"/>
          <a:ext cx="3715487" cy="2673637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02093">
                  <a:extLst>
                    <a:ext uri="{9D8B030D-6E8A-4147-A177-3AD203B41FA5}">
                      <a16:colId xmlns:a16="http://schemas.microsoft.com/office/drawing/2014/main" val="717304990"/>
                    </a:ext>
                  </a:extLst>
                </a:gridCol>
                <a:gridCol w="3013394">
                  <a:extLst>
                    <a:ext uri="{9D8B030D-6E8A-4147-A177-3AD203B41FA5}">
                      <a16:colId xmlns:a16="http://schemas.microsoft.com/office/drawing/2014/main" val="1463958884"/>
                    </a:ext>
                  </a:extLst>
                </a:gridCol>
              </a:tblGrid>
              <a:tr h="41808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</a:pPr>
                      <a:r>
                        <a:rPr lang="en-US" sz="900" b="1" i="0" dirty="0">
                          <a:effectLst/>
                          <a:latin typeface="Times New Roman"/>
                          <a:cs typeface="Times New Roman"/>
                        </a:rPr>
                        <a:t>Category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</a:pPr>
                      <a:r>
                        <a:rPr lang="en-US" sz="900" b="1" i="0" dirty="0">
                          <a:effectLst/>
                          <a:latin typeface="Times New Roman"/>
                          <a:cs typeface="Times New Roman"/>
                        </a:rPr>
                        <a:t>Details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514926"/>
                  </a:ext>
                </a:extLst>
              </a:tr>
              <a:tr h="45111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900" b="1" i="0">
                          <a:effectLst/>
                          <a:latin typeface="Times New Roman"/>
                          <a:cs typeface="Times New Roman"/>
                        </a:rPr>
                        <a:t>Suppliers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900" b="0" i="0" dirty="0">
                          <a:effectLst/>
                          <a:latin typeface="Times New Roman"/>
                          <a:cs typeface="Times New Roman"/>
                        </a:rPr>
                        <a:t>Internal: Assembly, Dial, Inspection Teams  </a:t>
                      </a:r>
                    </a:p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900" b="0" i="0" dirty="0">
                          <a:effectLst/>
                          <a:latin typeface="Times New Roman"/>
                          <a:cs typeface="Times New Roman"/>
                        </a:rPr>
                        <a:t>External: Suppliers, Logistics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489619"/>
                  </a:ext>
                </a:extLst>
              </a:tr>
              <a:tr h="45111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900" b="1" i="0">
                          <a:effectLst/>
                          <a:latin typeface="Times New Roman"/>
                          <a:cs typeface="Times New Roman"/>
                        </a:rPr>
                        <a:t>Inputs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900" b="0" i="0">
                          <a:effectLst/>
                          <a:latin typeface="Times New Roman"/>
                          <a:cs typeface="Times New Roman"/>
                        </a:rPr>
                        <a:t>Components: Washers, Rivets, Equipment: Benches, Gauges, Data &amp; HR: Schedules, Operators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612211"/>
                  </a:ext>
                </a:extLst>
              </a:tr>
              <a:tr h="45111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900" b="1" i="0">
                          <a:effectLst/>
                          <a:latin typeface="Times New Roman"/>
                          <a:cs typeface="Times New Roman"/>
                        </a:rPr>
                        <a:t>Process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900" b="0" i="0" dirty="0">
                          <a:effectLst/>
                          <a:latin typeface="Times New Roman"/>
                          <a:cs typeface="Times New Roman"/>
                        </a:rPr>
                        <a:t>Assembly, Dial Gauging, Wait Management, Inspection, Sorting, Shipment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487934"/>
                  </a:ext>
                </a:extLst>
              </a:tr>
              <a:tr h="45111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900" b="1" i="0">
                          <a:effectLst/>
                          <a:latin typeface="Times New Roman"/>
                          <a:cs typeface="Times New Roman"/>
                        </a:rPr>
                        <a:t>Outputs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900" b="0" i="0" dirty="0">
                          <a:effectLst/>
                          <a:latin typeface="Times New Roman"/>
                          <a:cs typeface="Times New Roman"/>
                        </a:rPr>
                        <a:t>Finished Products, Quality Reports, Optimized Workflows, Delivery Ready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90183"/>
                  </a:ext>
                </a:extLst>
              </a:tr>
              <a:tr h="45111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900" b="1" i="0" dirty="0">
                          <a:effectLst/>
                          <a:latin typeface="Times New Roman"/>
                          <a:cs typeface="Times New Roman"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900" b="0" i="0" dirty="0">
                          <a:effectLst/>
                          <a:latin typeface="Times New Roman"/>
                          <a:cs typeface="Times New Roman"/>
                        </a:rPr>
                        <a:t>Internal: Assembly, Logistics, External: End Customers, Plants (Korea)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324262"/>
                  </a:ext>
                </a:extLst>
              </a:tr>
            </a:tbl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id="{B091FE69-7D5F-4900-0EA1-82DF851BA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9428" y="1508537"/>
            <a:ext cx="1914549" cy="12459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A9860B-FA17-FC4C-CD20-B082F4AED1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8065" y="2760777"/>
            <a:ext cx="1932822" cy="152487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2099A1C-D9A2-B6BB-C1DA-7D91B754BEAD}"/>
              </a:ext>
            </a:extLst>
          </p:cNvPr>
          <p:cNvSpPr txBox="1"/>
          <p:nvPr/>
        </p:nvSpPr>
        <p:spPr>
          <a:xfrm>
            <a:off x="222468" y="483349"/>
            <a:ext cx="1455866" cy="220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SIPOC Table-</a:t>
            </a:r>
          </a:p>
        </p:txBody>
      </p:sp>
      <p:pic>
        <p:nvPicPr>
          <p:cNvPr id="37" name="Picture 36" descr="A close-up of text&#10;&#10;Description automatically generated">
            <a:extLst>
              <a:ext uri="{FF2B5EF4-FFF2-40B4-BE49-F238E27FC236}">
                <a16:creationId xmlns:a16="http://schemas.microsoft.com/office/drawing/2014/main" id="{9D4CC451-1862-0454-6B79-ADA227C12C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8045" y="375777"/>
            <a:ext cx="1305717" cy="69807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E6BDDFD-1962-5B3C-5F43-9BD416647BDE}"/>
              </a:ext>
            </a:extLst>
          </p:cNvPr>
          <p:cNvSpPr/>
          <p:nvPr/>
        </p:nvSpPr>
        <p:spPr>
          <a:xfrm>
            <a:off x="4173964" y="3076529"/>
            <a:ext cx="4013309" cy="6005499"/>
          </a:xfrm>
          <a:prstGeom prst="roundRect">
            <a:avLst/>
          </a:prstGeom>
          <a:noFill/>
          <a:ln w="76200">
            <a:solidFill>
              <a:schemeClr val="tx2">
                <a:lumMod val="75000"/>
                <a:lumOff val="25000"/>
              </a:schemeClr>
            </a:solidFill>
          </a:ln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pic>
        <p:nvPicPr>
          <p:cNvPr id="39" name="Picture 38" descr="A diagram of a manufacturing process&#10;&#10;Description automatically generated">
            <a:extLst>
              <a:ext uri="{FF2B5EF4-FFF2-40B4-BE49-F238E27FC236}">
                <a16:creationId xmlns:a16="http://schemas.microsoft.com/office/drawing/2014/main" id="{6A1B21EA-0FD3-AA2B-FFC7-546F09D73F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364" y="7339382"/>
            <a:ext cx="3722891" cy="147200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B3A8EC7-EF66-0D42-0F61-38260FE6558D}"/>
              </a:ext>
            </a:extLst>
          </p:cNvPr>
          <p:cNvSpPr txBox="1"/>
          <p:nvPr/>
        </p:nvSpPr>
        <p:spPr>
          <a:xfrm>
            <a:off x="4255531" y="3491393"/>
            <a:ext cx="1297166" cy="236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1 Calculations</a:t>
            </a:r>
          </a:p>
        </p:txBody>
      </p:sp>
      <p:pic>
        <p:nvPicPr>
          <p:cNvPr id="1027" name="Picture 3" descr="Several different types of metal objects&#10;&#10;Description automatically generated">
            <a:extLst>
              <a:ext uri="{FF2B5EF4-FFF2-40B4-BE49-F238E27FC236}">
                <a16:creationId xmlns:a16="http://schemas.microsoft.com/office/drawing/2014/main" id="{CF978CC2-A0B1-6AB7-6790-BD30F33CB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564" y="6898761"/>
            <a:ext cx="3319066" cy="201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FECD4F9-FCFD-E66C-3229-3826783A9B49}"/>
              </a:ext>
            </a:extLst>
          </p:cNvPr>
          <p:cNvSpPr txBox="1"/>
          <p:nvPr/>
        </p:nvSpPr>
        <p:spPr>
          <a:xfrm>
            <a:off x="4236147" y="4646687"/>
            <a:ext cx="1523522" cy="236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Supermarket Calculations</a:t>
            </a:r>
          </a:p>
        </p:txBody>
      </p:sp>
      <p:pic>
        <p:nvPicPr>
          <p:cNvPr id="1024" name="Picture 102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2EA5D204-CD0D-7888-D78B-233242709B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60733" y="4918164"/>
            <a:ext cx="3815617" cy="1044927"/>
          </a:xfrm>
          <a:prstGeom prst="rect">
            <a:avLst/>
          </a:prstGeom>
        </p:spPr>
      </p:pic>
      <p:pic>
        <p:nvPicPr>
          <p:cNvPr id="1026" name="Picture 1025" descr="A white rectangular paper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1BB65744-A8E1-2AD8-C667-EFBFBECDE8B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67606" y="5962226"/>
            <a:ext cx="3826023" cy="876545"/>
          </a:xfrm>
          <a:prstGeom prst="rect">
            <a:avLst/>
          </a:prstGeom>
        </p:spPr>
      </p:pic>
      <p:pic>
        <p:nvPicPr>
          <p:cNvPr id="1029" name="Picture 1028" descr="A close-up of a document&#10;&#10;Description automatically generated">
            <a:extLst>
              <a:ext uri="{FF2B5EF4-FFF2-40B4-BE49-F238E27FC236}">
                <a16:creationId xmlns:a16="http://schemas.microsoft.com/office/drawing/2014/main" id="{33F985DC-7F3E-8F36-AB8D-BFE9C2707E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60734" y="3706120"/>
            <a:ext cx="3815617" cy="944254"/>
          </a:xfrm>
          <a:prstGeom prst="rect">
            <a:avLst/>
          </a:prstGeom>
        </p:spPr>
      </p:pic>
      <p:pic>
        <p:nvPicPr>
          <p:cNvPr id="38" name="Picture 37" descr="A white rectangular grid with black text&#10;&#10;Description automatically generated">
            <a:extLst>
              <a:ext uri="{FF2B5EF4-FFF2-40B4-BE49-F238E27FC236}">
                <a16:creationId xmlns:a16="http://schemas.microsoft.com/office/drawing/2014/main" id="{400661AE-F895-CE5B-990C-7ABDAE6F3F2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92872" y="4912207"/>
            <a:ext cx="3341719" cy="399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278a402-1a9e-4eb9-8414-ffb55a5fcf1e}" enabled="0" method="" siteId="{4278a402-1a9e-4eb9-8414-ffb55a5fcf1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319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Hritwik Raj Agarwal</dc:creator>
  <cp:lastModifiedBy>Hritwik Raj Agarwal</cp:lastModifiedBy>
  <cp:revision>16</cp:revision>
  <dcterms:created xsi:type="dcterms:W3CDTF">2024-12-15T19:14:03Z</dcterms:created>
  <dcterms:modified xsi:type="dcterms:W3CDTF">2024-12-16T03:57:05Z</dcterms:modified>
</cp:coreProperties>
</file>