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2" r:id="rId15"/>
    <p:sldId id="270" r:id="rId16"/>
    <p:sldId id="271" r:id="rId17"/>
    <p:sldId id="273" r:id="rId18"/>
    <p:sldId id="274"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HK Grotesk Bold" panose="020B0604020202020204" charset="0"/>
      <p:regular r:id="rId25"/>
    </p:embeddedFont>
    <p:embeddedFont>
      <p:font typeface="HK Grotesk Medium" panose="020B0604020202020204" charset="0"/>
      <p:regular r:id="rId26"/>
    </p:embeddedFont>
    <p:embeddedFont>
      <p:font typeface="HK Grotesk Medium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798"/>
    <a:srgbClr val="939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3AFDC-6833-4FD3-B3A9-5DE6BBF83B8B}" type="datetimeFigureOut">
              <a:rPr lang="en-CA" smtClean="0"/>
              <a:t>2021-09-15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B21BF-0153-4AE9-9306-0AE59C512C26}" type="slidenum">
              <a:rPr lang="en-CA" smtClean="0"/>
              <a:t>‹#›</a:t>
            </a:fld>
            <a:endParaRPr lang="en-CA"/>
          </a:p>
        </p:txBody>
      </p:sp>
    </p:spTree>
    <p:extLst>
      <p:ext uri="{BB962C8B-B14F-4D97-AF65-F5344CB8AC3E}">
        <p14:creationId xmlns:p14="http://schemas.microsoft.com/office/powerpoint/2010/main" val="36835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00B21BF-0153-4AE9-9306-0AE59C512C26}" type="slidenum">
              <a:rPr lang="en-CA" smtClean="0"/>
              <a:t>9</a:t>
            </a:fld>
            <a:endParaRPr lang="en-CA"/>
          </a:p>
        </p:txBody>
      </p:sp>
    </p:spTree>
    <p:extLst>
      <p:ext uri="{BB962C8B-B14F-4D97-AF65-F5344CB8AC3E}">
        <p14:creationId xmlns:p14="http://schemas.microsoft.com/office/powerpoint/2010/main" val="195714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81403" y="3524646"/>
            <a:ext cx="5762909" cy="3237707"/>
          </a:xfrm>
          <a:prstGeom prst="rect">
            <a:avLst/>
          </a:prstGeom>
        </p:spPr>
      </p:pic>
      <p:sp>
        <p:nvSpPr>
          <p:cNvPr id="3" name="TextBox 3"/>
          <p:cNvSpPr txBox="1"/>
          <p:nvPr/>
        </p:nvSpPr>
        <p:spPr>
          <a:xfrm>
            <a:off x="11277600" y="8496300"/>
            <a:ext cx="6594936" cy="1237509"/>
          </a:xfrm>
          <a:prstGeom prst="rect">
            <a:avLst/>
          </a:prstGeom>
        </p:spPr>
        <p:txBody>
          <a:bodyPr lIns="0" tIns="0" rIns="0" bIns="0" rtlCol="0" anchor="t">
            <a:spAutoFit/>
          </a:bodyPr>
          <a:lstStyle/>
          <a:p>
            <a:pPr algn="r">
              <a:lnSpc>
                <a:spcPts val="3359"/>
              </a:lnSpc>
            </a:pPr>
            <a:r>
              <a:rPr lang="en-US" sz="2799" dirty="0">
                <a:solidFill>
                  <a:srgbClr val="FFFFFF"/>
                </a:solidFill>
                <a:latin typeface="HK Grotesk Medium"/>
              </a:rPr>
              <a:t>Welcome!</a:t>
            </a:r>
          </a:p>
          <a:p>
            <a:pPr algn="r">
              <a:lnSpc>
                <a:spcPts val="3359"/>
              </a:lnSpc>
            </a:pPr>
            <a:r>
              <a:rPr lang="en-US" sz="2799" dirty="0">
                <a:solidFill>
                  <a:srgbClr val="FFFFFF"/>
                </a:solidFill>
                <a:latin typeface="HK Grotesk Medium"/>
              </a:rPr>
              <a:t>Lab instructor: Andrea Perreault (she/her)</a:t>
            </a:r>
          </a:p>
          <a:p>
            <a:pPr algn="r">
              <a:lnSpc>
                <a:spcPts val="3360"/>
              </a:lnSpc>
            </a:pPr>
            <a:r>
              <a:rPr lang="en-US" sz="2799" dirty="0">
                <a:solidFill>
                  <a:srgbClr val="FFFFFF"/>
                </a:solidFill>
                <a:latin typeface="HK Grotesk Medium"/>
              </a:rPr>
              <a:t> andrea.perreault@mi.mun.ca</a:t>
            </a:r>
          </a:p>
        </p:txBody>
      </p:sp>
      <p:sp>
        <p:nvSpPr>
          <p:cNvPr id="4" name="TextBox 4"/>
          <p:cNvSpPr txBox="1"/>
          <p:nvPr/>
        </p:nvSpPr>
        <p:spPr>
          <a:xfrm>
            <a:off x="7775587" y="4305802"/>
            <a:ext cx="10200513" cy="1675397"/>
          </a:xfrm>
          <a:prstGeom prst="rect">
            <a:avLst/>
          </a:prstGeom>
        </p:spPr>
        <p:txBody>
          <a:bodyPr lIns="0" tIns="0" rIns="0" bIns="0" rtlCol="0" anchor="t">
            <a:spAutoFit/>
          </a:bodyPr>
          <a:lstStyle/>
          <a:p>
            <a:pPr>
              <a:lnSpc>
                <a:spcPts val="13199"/>
              </a:lnSpc>
            </a:pPr>
            <a:r>
              <a:rPr lang="en-US" sz="11000">
                <a:solidFill>
                  <a:srgbClr val="FFFFFF"/>
                </a:solidFill>
                <a:latin typeface="HK Grotesk Bold"/>
              </a:rPr>
              <a:t>Fish 6004 Lab</a:t>
            </a:r>
          </a:p>
        </p:txBody>
      </p:sp>
      <p:sp>
        <p:nvSpPr>
          <p:cNvPr id="5" name="TextBox 5"/>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0" y="2766491"/>
            <a:ext cx="18288000" cy="7520509"/>
          </a:xfrm>
          <a:prstGeom prst="rect">
            <a:avLst/>
          </a:prstGeom>
          <a:solidFill>
            <a:srgbClr val="191824"/>
          </a:solidFill>
        </p:spPr>
      </p:sp>
      <p:pic>
        <p:nvPicPr>
          <p:cNvPr id="3" name="Picture 3"/>
          <p:cNvPicPr>
            <a:picLocks noChangeAspect="1"/>
          </p:cNvPicPr>
          <p:nvPr/>
        </p:nvPicPr>
        <p:blipFill>
          <a:blip r:embed="rId2"/>
          <a:srcRect b="3892"/>
          <a:stretch>
            <a:fillRect/>
          </a:stretch>
        </p:blipFill>
        <p:spPr>
          <a:xfrm>
            <a:off x="3766268" y="4322037"/>
            <a:ext cx="10982406" cy="3115150"/>
          </a:xfrm>
          <a:prstGeom prst="rect">
            <a:avLst/>
          </a:prstGeom>
        </p:spPr>
      </p:pic>
      <p:sp>
        <p:nvSpPr>
          <p:cNvPr id="4" name="TextBox 4"/>
          <p:cNvSpPr txBox="1"/>
          <p:nvPr/>
        </p:nvSpPr>
        <p:spPr>
          <a:xfrm>
            <a:off x="113470" y="585755"/>
            <a:ext cx="18288000" cy="1304925"/>
          </a:xfrm>
          <a:prstGeom prst="rect">
            <a:avLst/>
          </a:prstGeom>
        </p:spPr>
        <p:txBody>
          <a:bodyPr lIns="0" tIns="0" rIns="0" bIns="0" rtlCol="0" anchor="t">
            <a:spAutoFit/>
          </a:bodyPr>
          <a:lstStyle/>
          <a:p>
            <a:pPr algn="ctr">
              <a:lnSpc>
                <a:spcPts val="5159"/>
              </a:lnSpc>
              <a:spcBef>
                <a:spcPct val="0"/>
              </a:spcBef>
            </a:pPr>
            <a:r>
              <a:rPr lang="en-US" sz="4299">
                <a:solidFill>
                  <a:srgbClr val="FFFFFF"/>
                </a:solidFill>
                <a:latin typeface="HK Grotesk Bold"/>
              </a:rPr>
              <a:t>Version control: the task of keeping a software system consisting of many versions and configurations well organized</a:t>
            </a:r>
          </a:p>
        </p:txBody>
      </p:sp>
      <p:sp>
        <p:nvSpPr>
          <p:cNvPr id="5" name="TextBox 5"/>
          <p:cNvSpPr txBox="1"/>
          <p:nvPr/>
        </p:nvSpPr>
        <p:spPr>
          <a:xfrm>
            <a:off x="16369824" y="92487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0" y="1924370"/>
            <a:ext cx="18288000" cy="8362630"/>
          </a:xfrm>
          <a:prstGeom prst="rect">
            <a:avLst/>
          </a:prstGeom>
          <a:solidFill>
            <a:srgbClr val="191824"/>
          </a:solidFill>
        </p:spPr>
      </p:sp>
      <p:pic>
        <p:nvPicPr>
          <p:cNvPr id="3" name="Picture 3"/>
          <p:cNvPicPr>
            <a:picLocks noChangeAspect="1"/>
          </p:cNvPicPr>
          <p:nvPr/>
        </p:nvPicPr>
        <p:blipFill>
          <a:blip r:embed="rId2"/>
          <a:srcRect/>
          <a:stretch>
            <a:fillRect/>
          </a:stretch>
        </p:blipFill>
        <p:spPr>
          <a:xfrm>
            <a:off x="1634758" y="3163330"/>
            <a:ext cx="6934774" cy="5735363"/>
          </a:xfrm>
          <a:prstGeom prst="rect">
            <a:avLst/>
          </a:prstGeom>
        </p:spPr>
      </p:pic>
      <p:pic>
        <p:nvPicPr>
          <p:cNvPr id="4" name="Picture 4"/>
          <p:cNvPicPr>
            <a:picLocks noChangeAspect="1"/>
          </p:cNvPicPr>
          <p:nvPr/>
        </p:nvPicPr>
        <p:blipFill>
          <a:blip r:embed="rId3"/>
          <a:srcRect/>
          <a:stretch>
            <a:fillRect/>
          </a:stretch>
        </p:blipFill>
        <p:spPr>
          <a:xfrm>
            <a:off x="9900846" y="3130811"/>
            <a:ext cx="6519226" cy="5767883"/>
          </a:xfrm>
          <a:prstGeom prst="rect">
            <a:avLst/>
          </a:prstGeom>
        </p:spPr>
      </p:pic>
      <p:sp>
        <p:nvSpPr>
          <p:cNvPr id="5" name="TextBox 5"/>
          <p:cNvSpPr txBox="1"/>
          <p:nvPr/>
        </p:nvSpPr>
        <p:spPr>
          <a:xfrm>
            <a:off x="1316162" y="9626487"/>
            <a:ext cx="588838" cy="398122"/>
          </a:xfrm>
          <a:prstGeom prst="rect">
            <a:avLst/>
          </a:prstGeom>
        </p:spPr>
        <p:txBody>
          <a:bodyPr wrap="square" lIns="0" tIns="0" rIns="0" bIns="0" rtlCol="0" anchor="t">
            <a:spAutoFit/>
          </a:bodyPr>
          <a:lstStyle/>
          <a:p>
            <a:pPr algn="r">
              <a:lnSpc>
                <a:spcPts val="3120"/>
              </a:lnSpc>
            </a:pPr>
            <a:r>
              <a:rPr lang="en-US" sz="2600" dirty="0">
                <a:solidFill>
                  <a:srgbClr val="FFFFFF"/>
                </a:solidFill>
                <a:latin typeface="HK Grotesk Medium"/>
              </a:rPr>
              <a:t>11</a:t>
            </a:r>
          </a:p>
        </p:txBody>
      </p:sp>
      <p:sp>
        <p:nvSpPr>
          <p:cNvPr id="6" name="TextBox 6"/>
          <p:cNvSpPr txBox="1"/>
          <p:nvPr/>
        </p:nvSpPr>
        <p:spPr>
          <a:xfrm>
            <a:off x="0" y="238999"/>
            <a:ext cx="18288000" cy="1304925"/>
          </a:xfrm>
          <a:prstGeom prst="rect">
            <a:avLst/>
          </a:prstGeom>
        </p:spPr>
        <p:txBody>
          <a:bodyPr lIns="0" tIns="0" rIns="0" bIns="0" rtlCol="0" anchor="t">
            <a:spAutoFit/>
          </a:bodyPr>
          <a:lstStyle/>
          <a:p>
            <a:pPr algn="ctr">
              <a:lnSpc>
                <a:spcPts val="5159"/>
              </a:lnSpc>
              <a:spcBef>
                <a:spcPct val="0"/>
              </a:spcBef>
            </a:pPr>
            <a:r>
              <a:rPr lang="en-US" sz="4299">
                <a:solidFill>
                  <a:srgbClr val="FFFFFF"/>
                </a:solidFill>
                <a:latin typeface="HK Grotesk Bold"/>
              </a:rPr>
              <a:t>Version control: the task of keeping a software system consisting of many versions and configurations well organized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More formally:</a:t>
            </a:r>
          </a:p>
        </p:txBody>
      </p:sp>
      <p:grpSp>
        <p:nvGrpSpPr>
          <p:cNvPr id="3" name="Group 3"/>
          <p:cNvGrpSpPr/>
          <p:nvPr/>
        </p:nvGrpSpPr>
        <p:grpSpPr>
          <a:xfrm>
            <a:off x="737247" y="848778"/>
            <a:ext cx="16391270" cy="9908718"/>
            <a:chOff x="0" y="-47625"/>
            <a:chExt cx="21855026" cy="13211624"/>
          </a:xfrm>
        </p:grpSpPr>
        <p:sp>
          <p:nvSpPr>
            <p:cNvPr id="4" name="TextBox 4"/>
            <p:cNvSpPr txBox="1"/>
            <p:nvPr/>
          </p:nvSpPr>
          <p:spPr>
            <a:xfrm>
              <a:off x="0" y="-47625"/>
              <a:ext cx="21855026" cy="11713720"/>
            </a:xfrm>
            <a:prstGeom prst="rect">
              <a:avLst/>
            </a:prstGeom>
          </p:spPr>
          <p:txBody>
            <a:bodyPr lIns="0" tIns="0" rIns="0" bIns="0" rtlCol="0" anchor="t">
              <a:spAutoFit/>
            </a:bodyPr>
            <a:lstStyle/>
            <a:p>
              <a:pPr>
                <a:lnSpc>
                  <a:spcPts val="4907"/>
                </a:lnSpc>
              </a:pPr>
              <a:endParaRPr dirty="0"/>
            </a:p>
            <a:p>
              <a:pPr>
                <a:lnSpc>
                  <a:spcPts val="4907"/>
                </a:lnSpc>
              </a:pPr>
              <a:r>
                <a:rPr lang="en-US" sz="3774" dirty="0">
                  <a:solidFill>
                    <a:srgbClr val="FFFFFF"/>
                  </a:solidFill>
                  <a:latin typeface="HK Grotesk Bold"/>
                </a:rPr>
                <a:t>1) Set up a </a:t>
              </a:r>
              <a:r>
                <a:rPr lang="en-US" sz="3774" dirty="0">
                  <a:solidFill>
                    <a:srgbClr val="B2B798"/>
                  </a:solidFill>
                  <a:latin typeface="HK Grotesk Bold"/>
                </a:rPr>
                <a:t>.git </a:t>
              </a:r>
              <a:r>
                <a:rPr lang="en-US" sz="3774" dirty="0">
                  <a:solidFill>
                    <a:schemeClr val="bg1"/>
                  </a:solidFill>
                  <a:latin typeface="HK Grotesk Bold"/>
                </a:rPr>
                <a:t>environment </a:t>
              </a:r>
              <a:r>
                <a:rPr lang="en-US" sz="3774" dirty="0">
                  <a:solidFill>
                    <a:srgbClr val="FFFFFF"/>
                  </a:solidFill>
                  <a:latin typeface="HK Grotesk Bold"/>
                </a:rPr>
                <a:t>(i.e. tell the computer that we want to track changes in this folder)</a:t>
              </a:r>
            </a:p>
            <a:p>
              <a:pPr>
                <a:lnSpc>
                  <a:spcPts val="4907"/>
                </a:lnSpc>
              </a:pPr>
              <a:endParaRPr lang="en-US" sz="3774" dirty="0">
                <a:solidFill>
                  <a:srgbClr val="FFFFFF"/>
                </a:solidFill>
                <a:latin typeface="HK Grotesk Bold"/>
              </a:endParaRPr>
            </a:p>
            <a:p>
              <a:pPr>
                <a:lnSpc>
                  <a:spcPts val="4907"/>
                </a:lnSpc>
              </a:pPr>
              <a:r>
                <a:rPr lang="en-US" sz="3774" dirty="0">
                  <a:solidFill>
                    <a:srgbClr val="FFFFFF"/>
                  </a:solidFill>
                  <a:latin typeface="HK Grotesk Bold"/>
                </a:rPr>
                <a:t>2) Set up a </a:t>
              </a:r>
              <a:r>
                <a:rPr lang="en-US" sz="3774" dirty="0">
                  <a:solidFill>
                    <a:srgbClr val="B2B798"/>
                  </a:solidFill>
                  <a:latin typeface="HK Grotesk Bold"/>
                </a:rPr>
                <a:t>.</a:t>
              </a:r>
              <a:r>
                <a:rPr lang="en-US" sz="3774" dirty="0" err="1">
                  <a:solidFill>
                    <a:srgbClr val="B2B798"/>
                  </a:solidFill>
                  <a:latin typeface="HK Grotesk Bold"/>
                </a:rPr>
                <a:t>gitignore</a:t>
              </a:r>
              <a:r>
                <a:rPr lang="en-US" sz="3774" dirty="0">
                  <a:solidFill>
                    <a:srgbClr val="B2B798"/>
                  </a:solidFill>
                  <a:latin typeface="HK Grotesk Bold"/>
                </a:rPr>
                <a:t> </a:t>
              </a:r>
              <a:r>
                <a:rPr lang="en-US" sz="3774" dirty="0">
                  <a:solidFill>
                    <a:srgbClr val="FFFFFF"/>
                  </a:solidFill>
                  <a:latin typeface="HK Grotesk Bold"/>
                </a:rPr>
                <a:t>file (often there are files we don't want to track changes for, e.g. saved figures from R output that will change often as we update code) and a </a:t>
              </a:r>
              <a:r>
                <a:rPr lang="en-US" sz="3774" dirty="0">
                  <a:solidFill>
                    <a:srgbClr val="B2B798"/>
                  </a:solidFill>
                  <a:latin typeface="HK Grotesk Bold"/>
                </a:rPr>
                <a:t>README</a:t>
              </a:r>
              <a:r>
                <a:rPr lang="en-US" sz="3774" dirty="0">
                  <a:solidFill>
                    <a:srgbClr val="FFFFFF"/>
                  </a:solidFill>
                  <a:latin typeface="HK Grotesk Bold"/>
                </a:rPr>
                <a:t> file (both optional, but I recommend)</a:t>
              </a:r>
            </a:p>
            <a:p>
              <a:pPr>
                <a:lnSpc>
                  <a:spcPts val="4907"/>
                </a:lnSpc>
              </a:pPr>
              <a:endParaRPr lang="en-US" sz="3774" dirty="0">
                <a:solidFill>
                  <a:srgbClr val="FFFFFF"/>
                </a:solidFill>
                <a:latin typeface="HK Grotesk Bold"/>
              </a:endParaRPr>
            </a:p>
            <a:p>
              <a:pPr>
                <a:lnSpc>
                  <a:spcPts val="4907"/>
                </a:lnSpc>
              </a:pPr>
              <a:r>
                <a:rPr lang="en-US" sz="3774" dirty="0">
                  <a:solidFill>
                    <a:srgbClr val="FFFFFF"/>
                  </a:solidFill>
                  <a:latin typeface="HK Grotesk Bold"/>
                </a:rPr>
                <a:t>3) </a:t>
              </a:r>
              <a:r>
                <a:rPr lang="en-US" sz="3774" dirty="0">
                  <a:solidFill>
                    <a:srgbClr val="B2B798"/>
                  </a:solidFill>
                  <a:latin typeface="HK Grotesk Bold"/>
                </a:rPr>
                <a:t>add</a:t>
              </a:r>
              <a:r>
                <a:rPr lang="en-US" sz="3774" dirty="0">
                  <a:solidFill>
                    <a:srgbClr val="FFFFFF"/>
                  </a:solidFill>
                  <a:latin typeface="HK Grotesk Bold"/>
                </a:rPr>
                <a:t> files, initially they're in the </a:t>
              </a:r>
              <a:r>
                <a:rPr lang="en-US" sz="3774" dirty="0">
                  <a:solidFill>
                    <a:srgbClr val="B2B798"/>
                  </a:solidFill>
                  <a:latin typeface="HK Grotesk Bold"/>
                </a:rPr>
                <a:t>staging area </a:t>
              </a:r>
              <a:r>
                <a:rPr lang="en-US" sz="3774" dirty="0">
                  <a:solidFill>
                    <a:srgbClr val="FFFFFF"/>
                  </a:solidFill>
                  <a:latin typeface="HK Grotesk Bold"/>
                </a:rPr>
                <a:t>and untracked</a:t>
              </a:r>
            </a:p>
            <a:p>
              <a:pPr>
                <a:lnSpc>
                  <a:spcPts val="4907"/>
                </a:lnSpc>
              </a:pPr>
              <a:endParaRPr lang="en-US" sz="3774" dirty="0">
                <a:solidFill>
                  <a:srgbClr val="FFFFFF"/>
                </a:solidFill>
                <a:latin typeface="HK Grotesk Bold"/>
              </a:endParaRPr>
            </a:p>
            <a:p>
              <a:pPr>
                <a:lnSpc>
                  <a:spcPts val="4907"/>
                </a:lnSpc>
              </a:pPr>
              <a:r>
                <a:rPr lang="en-US" sz="3774" dirty="0">
                  <a:solidFill>
                    <a:srgbClr val="FFFFFF"/>
                  </a:solidFill>
                  <a:latin typeface="HK Grotesk Bold"/>
                </a:rPr>
                <a:t>4) when you're happy with them, </a:t>
              </a:r>
            </a:p>
            <a:p>
              <a:pPr>
                <a:lnSpc>
                  <a:spcPts val="4907"/>
                </a:lnSpc>
              </a:pPr>
              <a:r>
                <a:rPr lang="en-US" sz="3774" dirty="0">
                  <a:solidFill>
                    <a:srgbClr val="B2B798"/>
                  </a:solidFill>
                  <a:latin typeface="HK Grotesk Bold"/>
                </a:rPr>
                <a:t>commit</a:t>
              </a:r>
              <a:r>
                <a:rPr lang="en-US" sz="3774" dirty="0">
                  <a:solidFill>
                    <a:srgbClr val="FFFFFF"/>
                  </a:solidFill>
                  <a:latin typeface="HK Grotesk Bold"/>
                </a:rPr>
                <a:t> them and they'll be moved</a:t>
              </a:r>
            </a:p>
            <a:p>
              <a:pPr>
                <a:lnSpc>
                  <a:spcPts val="4907"/>
                </a:lnSpc>
              </a:pPr>
              <a:r>
                <a:rPr lang="en-US" sz="3774" dirty="0">
                  <a:solidFill>
                    <a:srgbClr val="FFFFFF"/>
                  </a:solidFill>
                  <a:latin typeface="HK Grotesk Bold"/>
                </a:rPr>
                <a:t>to the </a:t>
              </a:r>
              <a:r>
                <a:rPr lang="en-US" sz="3774" dirty="0">
                  <a:solidFill>
                    <a:srgbClr val="B2B798"/>
                  </a:solidFill>
                  <a:latin typeface="HK Grotesk Bold"/>
                </a:rPr>
                <a:t>repository</a:t>
              </a:r>
              <a:r>
                <a:rPr lang="en-US" sz="3774" dirty="0">
                  <a:solidFill>
                    <a:srgbClr val="FFFFFF"/>
                  </a:solidFill>
                  <a:latin typeface="HK Grotesk Bold"/>
                </a:rPr>
                <a:t> (a.k.a. tracked)</a:t>
              </a:r>
            </a:p>
            <a:p>
              <a:pPr>
                <a:lnSpc>
                  <a:spcPts val="4907"/>
                </a:lnSpc>
              </a:pPr>
              <a:endParaRPr lang="en-US" sz="3774" dirty="0">
                <a:solidFill>
                  <a:srgbClr val="FFFFFF"/>
                </a:solidFill>
                <a:latin typeface="HK Grotesk Bold"/>
              </a:endParaRPr>
            </a:p>
          </p:txBody>
        </p:sp>
        <p:sp>
          <p:nvSpPr>
            <p:cNvPr id="5" name="TextBox 5"/>
            <p:cNvSpPr txBox="1"/>
            <p:nvPr/>
          </p:nvSpPr>
          <p:spPr>
            <a:xfrm>
              <a:off x="0" y="12603463"/>
              <a:ext cx="21855026" cy="560536"/>
            </a:xfrm>
            <a:prstGeom prst="rect">
              <a:avLst/>
            </a:prstGeom>
          </p:spPr>
          <p:txBody>
            <a:bodyPr lIns="0" tIns="0" rIns="0" bIns="0" rtlCol="0" anchor="t">
              <a:spAutoFit/>
            </a:bodyPr>
            <a:lstStyle/>
            <a:p>
              <a:pPr>
                <a:lnSpc>
                  <a:spcPts val="3477"/>
                </a:lnSpc>
              </a:pPr>
              <a:endParaRPr/>
            </a:p>
          </p:txBody>
        </p:sp>
      </p:grpSp>
      <p:pic>
        <p:nvPicPr>
          <p:cNvPr id="6" name="Picture 6"/>
          <p:cNvPicPr>
            <a:picLocks noChangeAspect="1"/>
          </p:cNvPicPr>
          <p:nvPr/>
        </p:nvPicPr>
        <p:blipFill>
          <a:blip r:embed="rId2"/>
          <a:srcRect/>
          <a:stretch>
            <a:fillRect/>
          </a:stretch>
        </p:blipFill>
        <p:spPr>
          <a:xfrm>
            <a:off x="8408325" y="6462868"/>
            <a:ext cx="10387921" cy="3725059"/>
          </a:xfrm>
          <a:prstGeom prst="rect">
            <a:avLst/>
          </a:prstGeom>
        </p:spPr>
      </p:pic>
      <p:sp>
        <p:nvSpPr>
          <p:cNvPr id="7" name="TextBox 7"/>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0" y="2766491"/>
            <a:ext cx="18288000" cy="7520509"/>
          </a:xfrm>
          <a:prstGeom prst="rect">
            <a:avLst/>
          </a:prstGeom>
          <a:solidFill>
            <a:srgbClr val="191824"/>
          </a:solidFill>
        </p:spPr>
      </p:sp>
      <p:pic>
        <p:nvPicPr>
          <p:cNvPr id="3" name="Picture 3"/>
          <p:cNvPicPr>
            <a:picLocks noChangeAspect="1"/>
          </p:cNvPicPr>
          <p:nvPr/>
        </p:nvPicPr>
        <p:blipFill>
          <a:blip r:embed="rId2"/>
          <a:srcRect/>
          <a:stretch>
            <a:fillRect/>
          </a:stretch>
        </p:blipFill>
        <p:spPr>
          <a:xfrm>
            <a:off x="4887417" y="3158626"/>
            <a:ext cx="8740107" cy="6099674"/>
          </a:xfrm>
          <a:prstGeom prst="rect">
            <a:avLst/>
          </a:prstGeom>
        </p:spPr>
      </p:pic>
      <p:sp>
        <p:nvSpPr>
          <p:cNvPr id="4" name="TextBox 4"/>
          <p:cNvSpPr txBox="1"/>
          <p:nvPr/>
        </p:nvSpPr>
        <p:spPr>
          <a:xfrm>
            <a:off x="4298517" y="585755"/>
            <a:ext cx="9917906" cy="657225"/>
          </a:xfrm>
          <a:prstGeom prst="rect">
            <a:avLst/>
          </a:prstGeom>
        </p:spPr>
        <p:txBody>
          <a:bodyPr lIns="0" tIns="0" rIns="0" bIns="0" rtlCol="0" anchor="t">
            <a:spAutoFit/>
          </a:bodyPr>
          <a:lstStyle/>
          <a:p>
            <a:pPr algn="ctr">
              <a:lnSpc>
                <a:spcPts val="5159"/>
              </a:lnSpc>
              <a:spcBef>
                <a:spcPct val="0"/>
              </a:spcBef>
            </a:pPr>
            <a:r>
              <a:rPr lang="en-US" sz="4299">
                <a:solidFill>
                  <a:srgbClr val="FFFFFF"/>
                </a:solidFill>
                <a:latin typeface="HK Grotesk Bold"/>
              </a:rPr>
              <a:t>Let's walk through an example together! </a:t>
            </a:r>
          </a:p>
        </p:txBody>
      </p:sp>
      <p:sp>
        <p:nvSpPr>
          <p:cNvPr id="5" name="TextBox 5"/>
          <p:cNvSpPr txBox="1"/>
          <p:nvPr/>
        </p:nvSpPr>
        <p:spPr>
          <a:xfrm>
            <a:off x="16369824" y="92487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Branching </a:t>
            </a:r>
          </a:p>
        </p:txBody>
      </p:sp>
      <p:grpSp>
        <p:nvGrpSpPr>
          <p:cNvPr id="3" name="Group 3"/>
          <p:cNvGrpSpPr/>
          <p:nvPr/>
        </p:nvGrpSpPr>
        <p:grpSpPr>
          <a:xfrm>
            <a:off x="1066800" y="1983581"/>
            <a:ext cx="15468600" cy="3717468"/>
            <a:chOff x="0" y="-47625"/>
            <a:chExt cx="18992917" cy="4956624"/>
          </a:xfrm>
        </p:grpSpPr>
        <p:sp>
          <p:nvSpPr>
            <p:cNvPr id="4" name="TextBox 4"/>
            <p:cNvSpPr txBox="1"/>
            <p:nvPr/>
          </p:nvSpPr>
          <p:spPr>
            <a:xfrm>
              <a:off x="0" y="-47625"/>
              <a:ext cx="18992917" cy="3335359"/>
            </a:xfrm>
            <a:prstGeom prst="rect">
              <a:avLst/>
            </a:prstGeom>
          </p:spPr>
          <p:txBody>
            <a:bodyPr lIns="0" tIns="0" rIns="0" bIns="0" rtlCol="0" anchor="t">
              <a:spAutoFit/>
            </a:bodyPr>
            <a:lstStyle/>
            <a:p>
              <a:pPr>
                <a:lnSpc>
                  <a:spcPts val="4907"/>
                </a:lnSpc>
              </a:pPr>
              <a:endParaRPr dirty="0"/>
            </a:p>
            <a:p>
              <a:pPr>
                <a:lnSpc>
                  <a:spcPts val="4907"/>
                </a:lnSpc>
              </a:pPr>
              <a:r>
                <a:rPr lang="en-US" sz="3774" dirty="0">
                  <a:solidFill>
                    <a:schemeClr val="bg1"/>
                  </a:solidFill>
                  <a:latin typeface="HK Grotesk Bold"/>
                </a:rPr>
                <a:t>A</a:t>
              </a:r>
              <a:r>
                <a:rPr lang="en-US" sz="3774" dirty="0">
                  <a:solidFill>
                    <a:srgbClr val="B2B798"/>
                  </a:solidFill>
                  <a:latin typeface="HK Grotesk Bold"/>
                </a:rPr>
                <a:t> branch</a:t>
              </a:r>
              <a:r>
                <a:rPr lang="en-US" sz="3774" dirty="0">
                  <a:solidFill>
                    <a:srgbClr val="FFFFFF"/>
                  </a:solidFill>
                  <a:latin typeface="HK Grotesk Bold"/>
                </a:rPr>
                <a:t> is super useful to explore/test/develop since changes in the branch don’t affect the main file  </a:t>
              </a:r>
            </a:p>
            <a:p>
              <a:pPr>
                <a:lnSpc>
                  <a:spcPts val="4907"/>
                </a:lnSpc>
              </a:pPr>
              <a:endParaRPr lang="en-US" sz="3774" dirty="0">
                <a:solidFill>
                  <a:srgbClr val="FFFFFF"/>
                </a:solidFill>
                <a:latin typeface="HK Grotesk Bold"/>
              </a:endParaRPr>
            </a:p>
          </p:txBody>
        </p:sp>
        <p:sp>
          <p:nvSpPr>
            <p:cNvPr id="5" name="TextBox 5"/>
            <p:cNvSpPr txBox="1"/>
            <p:nvPr/>
          </p:nvSpPr>
          <p:spPr>
            <a:xfrm>
              <a:off x="0" y="4348463"/>
              <a:ext cx="18992917" cy="560536"/>
            </a:xfrm>
            <a:prstGeom prst="rect">
              <a:avLst/>
            </a:prstGeom>
          </p:spPr>
          <p:txBody>
            <a:bodyPr lIns="0" tIns="0" rIns="0" bIns="0" rtlCol="0" anchor="t">
              <a:spAutoFit/>
            </a:bodyPr>
            <a:lstStyle/>
            <a:p>
              <a:pPr>
                <a:lnSpc>
                  <a:spcPts val="3477"/>
                </a:lnSpc>
              </a:pPr>
              <a:endParaRPr/>
            </a:p>
          </p:txBody>
        </p:sp>
      </p:grpSp>
      <p:pic>
        <p:nvPicPr>
          <p:cNvPr id="6" name="Picture 6"/>
          <p:cNvPicPr>
            <a:picLocks noChangeAspect="1"/>
          </p:cNvPicPr>
          <p:nvPr/>
        </p:nvPicPr>
        <p:blipFill>
          <a:blip r:embed="rId2"/>
          <a:srcRect/>
          <a:stretch>
            <a:fillRect/>
          </a:stretch>
        </p:blipFill>
        <p:spPr>
          <a:xfrm>
            <a:off x="8305800" y="3543300"/>
            <a:ext cx="8737551" cy="5289399"/>
          </a:xfrm>
          <a:prstGeom prst="rect">
            <a:avLst/>
          </a:prstGeom>
        </p:spPr>
      </p:pic>
      <p:sp>
        <p:nvSpPr>
          <p:cNvPr id="7" name="TextBox 7"/>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Git desktop + Github</a:t>
            </a:r>
          </a:p>
        </p:txBody>
      </p:sp>
      <p:grpSp>
        <p:nvGrpSpPr>
          <p:cNvPr id="3" name="Group 3"/>
          <p:cNvGrpSpPr/>
          <p:nvPr/>
        </p:nvGrpSpPr>
        <p:grpSpPr>
          <a:xfrm>
            <a:off x="1028700" y="2185776"/>
            <a:ext cx="16391270" cy="6193968"/>
            <a:chOff x="0" y="-47625"/>
            <a:chExt cx="21855026" cy="8258624"/>
          </a:xfrm>
        </p:grpSpPr>
        <p:sp>
          <p:nvSpPr>
            <p:cNvPr id="4" name="TextBox 4"/>
            <p:cNvSpPr txBox="1"/>
            <p:nvPr/>
          </p:nvSpPr>
          <p:spPr>
            <a:xfrm>
              <a:off x="0" y="-47625"/>
              <a:ext cx="21855026" cy="7524539"/>
            </a:xfrm>
            <a:prstGeom prst="rect">
              <a:avLst/>
            </a:prstGeom>
          </p:spPr>
          <p:txBody>
            <a:bodyPr lIns="0" tIns="0" rIns="0" bIns="0" rtlCol="0" anchor="t">
              <a:spAutoFit/>
            </a:bodyPr>
            <a:lstStyle/>
            <a:p>
              <a:pPr>
                <a:lnSpc>
                  <a:spcPts val="4907"/>
                </a:lnSpc>
              </a:pPr>
              <a:endParaRPr dirty="0"/>
            </a:p>
            <a:p>
              <a:pPr>
                <a:lnSpc>
                  <a:spcPts val="4907"/>
                </a:lnSpc>
              </a:pPr>
              <a:r>
                <a:rPr lang="en-US" sz="3774" dirty="0">
                  <a:solidFill>
                    <a:srgbClr val="FFFFFF"/>
                  </a:solidFill>
                  <a:latin typeface="HK Grotesk Bold"/>
                </a:rPr>
                <a:t>1) Upload your local repository to </a:t>
              </a:r>
              <a:r>
                <a:rPr lang="en-US" sz="3774" dirty="0" err="1">
                  <a:solidFill>
                    <a:srgbClr val="FFFFFF"/>
                  </a:solidFill>
                  <a:latin typeface="HK Grotesk Bold"/>
                </a:rPr>
                <a:t>github</a:t>
              </a:r>
              <a:r>
                <a:rPr lang="en-US" sz="3774" dirty="0">
                  <a:solidFill>
                    <a:srgbClr val="FFFFFF"/>
                  </a:solidFill>
                  <a:latin typeface="HK Grotesk Bold"/>
                </a:rPr>
                <a:t> (called the remote repository) using </a:t>
              </a:r>
              <a:r>
                <a:rPr lang="en-US" sz="3774" dirty="0">
                  <a:solidFill>
                    <a:srgbClr val="B2B798"/>
                  </a:solidFill>
                  <a:latin typeface="HK Grotesk Bold"/>
                </a:rPr>
                <a:t>publish repository</a:t>
              </a:r>
              <a:r>
                <a:rPr lang="en-US" sz="3774" dirty="0">
                  <a:solidFill>
                    <a:srgbClr val="FFFFFF"/>
                  </a:solidFill>
                  <a:latin typeface="HK Grotesk Bold"/>
                </a:rPr>
                <a:t> </a:t>
              </a:r>
            </a:p>
            <a:p>
              <a:pPr>
                <a:lnSpc>
                  <a:spcPts val="4907"/>
                </a:lnSpc>
              </a:pPr>
              <a:endParaRPr lang="en-US" sz="3774" dirty="0">
                <a:solidFill>
                  <a:srgbClr val="FFFFFF"/>
                </a:solidFill>
                <a:latin typeface="HK Grotesk Bold"/>
              </a:endParaRPr>
            </a:p>
            <a:p>
              <a:pPr>
                <a:lnSpc>
                  <a:spcPts val="4907"/>
                </a:lnSpc>
              </a:pPr>
              <a:r>
                <a:rPr lang="en-US" sz="3774" dirty="0">
                  <a:solidFill>
                    <a:srgbClr val="FFFFFF"/>
                  </a:solidFill>
                  <a:latin typeface="HK Grotesk Bold"/>
                </a:rPr>
                <a:t>2) Use </a:t>
              </a:r>
              <a:r>
                <a:rPr lang="en-US" sz="3774" dirty="0">
                  <a:solidFill>
                    <a:srgbClr val="B2B798"/>
                  </a:solidFill>
                  <a:latin typeface="HK Grotesk Bold"/>
                </a:rPr>
                <a:t>fetch</a:t>
              </a:r>
              <a:r>
                <a:rPr lang="en-US" sz="3774" dirty="0">
                  <a:solidFill>
                    <a:srgbClr val="FFFFFF"/>
                  </a:solidFill>
                  <a:latin typeface="HK Grotesk Bold"/>
                </a:rPr>
                <a:t> to connect to </a:t>
              </a:r>
              <a:r>
                <a:rPr lang="en-US" sz="3774">
                  <a:solidFill>
                    <a:srgbClr val="FFFFFF"/>
                  </a:solidFill>
                  <a:latin typeface="HK Grotesk Bold"/>
                </a:rPr>
                <a:t>your remote </a:t>
              </a:r>
              <a:r>
                <a:rPr lang="en-US" sz="3774" dirty="0">
                  <a:solidFill>
                    <a:srgbClr val="FFFFFF"/>
                  </a:solidFill>
                  <a:latin typeface="HK Grotesk Bold"/>
                </a:rPr>
                <a:t>repo and </a:t>
              </a:r>
              <a:r>
                <a:rPr lang="en-US" sz="3774" dirty="0">
                  <a:solidFill>
                    <a:srgbClr val="B2B798"/>
                  </a:solidFill>
                  <a:latin typeface="HK Grotesk Bold"/>
                </a:rPr>
                <a:t>pull</a:t>
              </a:r>
              <a:r>
                <a:rPr lang="en-US" sz="3774" dirty="0">
                  <a:solidFill>
                    <a:srgbClr val="FFFFFF"/>
                  </a:solidFill>
                  <a:latin typeface="HK Grotesk Bold"/>
                </a:rPr>
                <a:t> to make sure your local repo is up to date with the remote repo</a:t>
              </a:r>
            </a:p>
            <a:p>
              <a:pPr>
                <a:lnSpc>
                  <a:spcPts val="4907"/>
                </a:lnSpc>
              </a:pPr>
              <a:endParaRPr lang="en-US" sz="3774" dirty="0">
                <a:solidFill>
                  <a:srgbClr val="FFFFFF"/>
                </a:solidFill>
                <a:latin typeface="HK Grotesk Bold"/>
              </a:endParaRPr>
            </a:p>
            <a:p>
              <a:pPr>
                <a:lnSpc>
                  <a:spcPts val="4907"/>
                </a:lnSpc>
              </a:pPr>
              <a:r>
                <a:rPr lang="en-US" sz="3774" dirty="0">
                  <a:solidFill>
                    <a:srgbClr val="FFFFFF"/>
                  </a:solidFill>
                  <a:latin typeface="HK Grotesk Bold"/>
                </a:rPr>
                <a:t>3) </a:t>
              </a:r>
              <a:r>
                <a:rPr lang="en-US" sz="3774" dirty="0">
                  <a:solidFill>
                    <a:srgbClr val="B2B798"/>
                  </a:solidFill>
                  <a:latin typeface="HK Grotesk Bold"/>
                </a:rPr>
                <a:t>Push</a:t>
              </a:r>
              <a:r>
                <a:rPr lang="en-US" sz="3774" dirty="0">
                  <a:solidFill>
                    <a:srgbClr val="FFFFFF"/>
                  </a:solidFill>
                  <a:latin typeface="HK Grotesk Bold"/>
                </a:rPr>
                <a:t> your local changes to remote repo</a:t>
              </a:r>
            </a:p>
            <a:p>
              <a:pPr>
                <a:lnSpc>
                  <a:spcPts val="4907"/>
                </a:lnSpc>
              </a:pPr>
              <a:endParaRPr lang="en-US" sz="3774" dirty="0">
                <a:solidFill>
                  <a:srgbClr val="FFFFFF"/>
                </a:solidFill>
                <a:latin typeface="HK Grotesk Bold"/>
              </a:endParaRPr>
            </a:p>
          </p:txBody>
        </p:sp>
        <p:sp>
          <p:nvSpPr>
            <p:cNvPr id="5" name="TextBox 5"/>
            <p:cNvSpPr txBox="1"/>
            <p:nvPr/>
          </p:nvSpPr>
          <p:spPr>
            <a:xfrm>
              <a:off x="0" y="7650463"/>
              <a:ext cx="21855026" cy="560536"/>
            </a:xfrm>
            <a:prstGeom prst="rect">
              <a:avLst/>
            </a:prstGeom>
          </p:spPr>
          <p:txBody>
            <a:bodyPr lIns="0" tIns="0" rIns="0" bIns="0" rtlCol="0" anchor="t">
              <a:spAutoFit/>
            </a:bodyPr>
            <a:lstStyle/>
            <a:p>
              <a:pPr>
                <a:lnSpc>
                  <a:spcPts val="3477"/>
                </a:lnSpc>
              </a:pPr>
              <a:endParaRPr/>
            </a:p>
          </p:txBody>
        </p:sp>
      </p:grpSp>
      <p:sp>
        <p:nvSpPr>
          <p:cNvPr id="6" name="TextBox 6"/>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Collaboration</a:t>
            </a:r>
          </a:p>
        </p:txBody>
      </p:sp>
      <p:grpSp>
        <p:nvGrpSpPr>
          <p:cNvPr id="3" name="Group 3"/>
          <p:cNvGrpSpPr/>
          <p:nvPr/>
        </p:nvGrpSpPr>
        <p:grpSpPr>
          <a:xfrm>
            <a:off x="1028700" y="2235657"/>
            <a:ext cx="16391270" cy="8051343"/>
            <a:chOff x="0" y="-47625"/>
            <a:chExt cx="21855026" cy="10735124"/>
          </a:xfrm>
        </p:grpSpPr>
        <p:sp>
          <p:nvSpPr>
            <p:cNvPr id="4" name="TextBox 4"/>
            <p:cNvSpPr txBox="1"/>
            <p:nvPr/>
          </p:nvSpPr>
          <p:spPr>
            <a:xfrm>
              <a:off x="0" y="-47625"/>
              <a:ext cx="21855026" cy="9064205"/>
            </a:xfrm>
            <a:prstGeom prst="rect">
              <a:avLst/>
            </a:prstGeom>
          </p:spPr>
          <p:txBody>
            <a:bodyPr lIns="0" tIns="0" rIns="0" bIns="0" rtlCol="0" anchor="t">
              <a:spAutoFit/>
            </a:bodyPr>
            <a:lstStyle/>
            <a:p>
              <a:pPr marL="814969" lvl="1" indent="-407484">
                <a:lnSpc>
                  <a:spcPts val="4907"/>
                </a:lnSpc>
                <a:buFont typeface="Arial"/>
                <a:buChar char="•"/>
              </a:pPr>
              <a:r>
                <a:rPr lang="en-US" sz="3774" dirty="0">
                  <a:solidFill>
                    <a:srgbClr val="B2B798"/>
                  </a:solidFill>
                  <a:latin typeface="HK Grotesk Bold Bold"/>
                </a:rPr>
                <a:t>clone</a:t>
              </a:r>
              <a:r>
                <a:rPr lang="en-US" sz="3774" dirty="0">
                  <a:solidFill>
                    <a:srgbClr val="FFFFFF"/>
                  </a:solidFill>
                  <a:latin typeface="HK Grotesk Bold"/>
                </a:rPr>
                <a:t> - creates a local copy, or clone, of a repo. Your local repo must stay in-sync with the remote repo. Repo owner approves all changes through </a:t>
              </a:r>
              <a:r>
                <a:rPr lang="en-US" sz="3774" dirty="0">
                  <a:solidFill>
                    <a:srgbClr val="B2B798"/>
                  </a:solidFill>
                  <a:latin typeface="HK Grotesk Bold"/>
                </a:rPr>
                <a:t>pull</a:t>
              </a:r>
              <a:r>
                <a:rPr lang="en-US" sz="3774" dirty="0">
                  <a:solidFill>
                    <a:srgbClr val="FFFFFF"/>
                  </a:solidFill>
                  <a:latin typeface="HK Grotesk Bold"/>
                </a:rPr>
                <a:t> requests.</a:t>
              </a:r>
            </a:p>
            <a:p>
              <a:pPr marL="814969" lvl="1" indent="-407484">
                <a:lnSpc>
                  <a:spcPts val="4907"/>
                </a:lnSpc>
                <a:buFont typeface="Arial"/>
                <a:buChar char="•"/>
              </a:pPr>
              <a:endParaRPr lang="en-US" sz="3774" dirty="0">
                <a:solidFill>
                  <a:srgbClr val="FFFFFF"/>
                </a:solidFill>
                <a:latin typeface="HK Grotesk Bold"/>
              </a:endParaRPr>
            </a:p>
            <a:p>
              <a:pPr marL="814969" lvl="1" indent="-407484">
                <a:lnSpc>
                  <a:spcPts val="4907"/>
                </a:lnSpc>
                <a:buFont typeface="Arial"/>
                <a:buChar char="•"/>
              </a:pPr>
              <a:r>
                <a:rPr lang="en-US" sz="3774" dirty="0">
                  <a:solidFill>
                    <a:srgbClr val="B2B798"/>
                  </a:solidFill>
                  <a:latin typeface="HK Grotesk Bold Bold"/>
                </a:rPr>
                <a:t>fork</a:t>
              </a:r>
              <a:r>
                <a:rPr lang="en-US" sz="3774" dirty="0">
                  <a:solidFill>
                    <a:srgbClr val="FFFFFF"/>
                  </a:solidFill>
                  <a:latin typeface="HK Grotesk Bold"/>
                </a:rPr>
                <a:t>- creates a local and remote copy of a repo. You become the owner of the forked repo, but it remains linked to the original repo.</a:t>
              </a:r>
            </a:p>
            <a:p>
              <a:pPr>
                <a:lnSpc>
                  <a:spcPts val="4907"/>
                </a:lnSpc>
              </a:pPr>
              <a:endParaRPr lang="en-US" sz="3774" dirty="0">
                <a:solidFill>
                  <a:srgbClr val="FFFFFF"/>
                </a:solidFill>
                <a:latin typeface="HK Grotesk Bold"/>
              </a:endParaRPr>
            </a:p>
            <a:p>
              <a:pPr marL="814969" lvl="1" indent="-407484">
                <a:lnSpc>
                  <a:spcPts val="4907"/>
                </a:lnSpc>
                <a:buFont typeface="Arial"/>
                <a:buChar char="•"/>
              </a:pPr>
              <a:r>
                <a:rPr lang="en-US" sz="3774" dirty="0">
                  <a:solidFill>
                    <a:srgbClr val="B2B798"/>
                  </a:solidFill>
                  <a:latin typeface="HK Grotesk Bold Bold"/>
                </a:rPr>
                <a:t>import</a:t>
              </a:r>
              <a:r>
                <a:rPr lang="en-US" sz="3774" dirty="0">
                  <a:solidFill>
                    <a:srgbClr val="FFFFFF"/>
                  </a:solidFill>
                  <a:latin typeface="HK Grotesk Bold Bold"/>
                </a:rPr>
                <a:t> </a:t>
              </a:r>
              <a:r>
                <a:rPr lang="en-US" sz="3774" dirty="0">
                  <a:solidFill>
                    <a:srgbClr val="FFFFFF"/>
                  </a:solidFill>
                  <a:latin typeface="HK Grotesk Bold"/>
                </a:rPr>
                <a:t>- creates a local and remote copy of a repo that is un-linked from the original.</a:t>
              </a:r>
            </a:p>
            <a:p>
              <a:pPr>
                <a:lnSpc>
                  <a:spcPts val="4907"/>
                </a:lnSpc>
              </a:pPr>
              <a:endParaRPr lang="en-US" sz="3774" dirty="0">
                <a:solidFill>
                  <a:srgbClr val="FFFFFF"/>
                </a:solidFill>
                <a:latin typeface="HK Grotesk Bold"/>
              </a:endParaRPr>
            </a:p>
            <a:p>
              <a:pPr>
                <a:lnSpc>
                  <a:spcPts val="4907"/>
                </a:lnSpc>
              </a:pPr>
              <a:endParaRPr lang="en-US" sz="3774" dirty="0">
                <a:solidFill>
                  <a:srgbClr val="FFFFFF"/>
                </a:solidFill>
                <a:latin typeface="HK Grotesk Bold"/>
              </a:endParaRPr>
            </a:p>
          </p:txBody>
        </p:sp>
        <p:sp>
          <p:nvSpPr>
            <p:cNvPr id="5" name="TextBox 5"/>
            <p:cNvSpPr txBox="1"/>
            <p:nvPr/>
          </p:nvSpPr>
          <p:spPr>
            <a:xfrm>
              <a:off x="0" y="10126963"/>
              <a:ext cx="21855026" cy="560536"/>
            </a:xfrm>
            <a:prstGeom prst="rect">
              <a:avLst/>
            </a:prstGeom>
          </p:spPr>
          <p:txBody>
            <a:bodyPr lIns="0" tIns="0" rIns="0" bIns="0" rtlCol="0" anchor="t">
              <a:spAutoFit/>
            </a:bodyPr>
            <a:lstStyle/>
            <a:p>
              <a:pPr>
                <a:lnSpc>
                  <a:spcPts val="3477"/>
                </a:lnSpc>
              </a:pPr>
              <a:endParaRPr/>
            </a:p>
          </p:txBody>
        </p:sp>
      </p:grpSp>
      <p:sp>
        <p:nvSpPr>
          <p:cNvPr id="6" name="TextBox 6"/>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grpSp>
        <p:nvGrpSpPr>
          <p:cNvPr id="2" name="Group 2"/>
          <p:cNvGrpSpPr/>
          <p:nvPr/>
        </p:nvGrpSpPr>
        <p:grpSpPr>
          <a:xfrm>
            <a:off x="1896730" y="1525279"/>
            <a:ext cx="16391270" cy="9908718"/>
            <a:chOff x="0" y="-47625"/>
            <a:chExt cx="21855026" cy="13211624"/>
          </a:xfrm>
        </p:grpSpPr>
        <p:sp>
          <p:nvSpPr>
            <p:cNvPr id="3" name="TextBox 3"/>
            <p:cNvSpPr txBox="1"/>
            <p:nvPr/>
          </p:nvSpPr>
          <p:spPr>
            <a:xfrm>
              <a:off x="0" y="-47625"/>
              <a:ext cx="21855026" cy="11713720"/>
            </a:xfrm>
            <a:prstGeom prst="rect">
              <a:avLst/>
            </a:prstGeom>
          </p:spPr>
          <p:txBody>
            <a:bodyPr lIns="0" tIns="0" rIns="0" bIns="0" rtlCol="0" anchor="t">
              <a:spAutoFit/>
            </a:bodyPr>
            <a:lstStyle/>
            <a:p>
              <a:pPr>
                <a:lnSpc>
                  <a:spcPts val="4907"/>
                </a:lnSpc>
              </a:pPr>
              <a:r>
                <a:rPr lang="en-US" sz="3774" dirty="0">
                  <a:solidFill>
                    <a:srgbClr val="FFFFFF"/>
                  </a:solidFill>
                  <a:latin typeface="HK Grotesk Bold Bold"/>
                </a:rPr>
                <a:t>Rstudio makes it incredibly easy to  implement version control!</a:t>
              </a:r>
            </a:p>
            <a:p>
              <a:pPr>
                <a:lnSpc>
                  <a:spcPts val="4907"/>
                </a:lnSpc>
              </a:pPr>
              <a:endParaRPr lang="en-US" sz="3774" dirty="0">
                <a:solidFill>
                  <a:srgbClr val="FFFFFF"/>
                </a:solidFill>
                <a:latin typeface="HK Grotesk Bold Bold"/>
              </a:endParaRPr>
            </a:p>
            <a:p>
              <a:pPr>
                <a:lnSpc>
                  <a:spcPts val="4907"/>
                </a:lnSpc>
              </a:pPr>
              <a:r>
                <a:rPr lang="en-US" sz="3774" dirty="0">
                  <a:solidFill>
                    <a:srgbClr val="FFFFFF"/>
                  </a:solidFill>
                  <a:latin typeface="HK Grotesk Bold Bold"/>
                </a:rPr>
                <a:t>1) Create a new project and check the "create a git repository" box</a:t>
              </a:r>
            </a:p>
            <a:p>
              <a:pPr>
                <a:lnSpc>
                  <a:spcPts val="4907"/>
                </a:lnSpc>
              </a:pPr>
              <a:endParaRPr lang="en-US" sz="3774" dirty="0">
                <a:solidFill>
                  <a:srgbClr val="FFFFFF"/>
                </a:solidFill>
                <a:latin typeface="HK Grotesk Bold Bold"/>
              </a:endParaRPr>
            </a:p>
            <a:p>
              <a:pPr>
                <a:lnSpc>
                  <a:spcPts val="4907"/>
                </a:lnSpc>
              </a:pPr>
              <a:r>
                <a:rPr lang="en-US" sz="3774" dirty="0">
                  <a:solidFill>
                    <a:srgbClr val="FFFFFF"/>
                  </a:solidFill>
                  <a:latin typeface="HK Grotesk Bold Bold"/>
                </a:rPr>
                <a:t>2) Close Rstudio and re-open; you should now have a git tab in the right</a:t>
              </a:r>
            </a:p>
            <a:p>
              <a:pPr>
                <a:lnSpc>
                  <a:spcPts val="4907"/>
                </a:lnSpc>
              </a:pPr>
              <a:r>
                <a:rPr lang="en-US" sz="3774" dirty="0">
                  <a:solidFill>
                    <a:srgbClr val="FFFFFF"/>
                  </a:solidFill>
                  <a:latin typeface="HK Grotesk Bold Bold"/>
                </a:rPr>
                <a:t> hand panel</a:t>
              </a:r>
            </a:p>
            <a:p>
              <a:pPr>
                <a:lnSpc>
                  <a:spcPts val="4907"/>
                </a:lnSpc>
              </a:pPr>
              <a:endParaRPr lang="en-US" sz="3774" dirty="0">
                <a:solidFill>
                  <a:srgbClr val="FFFFFF"/>
                </a:solidFill>
                <a:latin typeface="HK Grotesk Bold Bold"/>
              </a:endParaRPr>
            </a:p>
            <a:p>
              <a:pPr>
                <a:lnSpc>
                  <a:spcPts val="4907"/>
                </a:lnSpc>
              </a:pPr>
              <a:endParaRPr lang="en-US" sz="3774" dirty="0">
                <a:solidFill>
                  <a:srgbClr val="FFFFFF"/>
                </a:solidFill>
                <a:latin typeface="HK Grotesk Bold Bold"/>
              </a:endParaRPr>
            </a:p>
            <a:p>
              <a:pPr>
                <a:lnSpc>
                  <a:spcPts val="4907"/>
                </a:lnSpc>
              </a:pPr>
              <a:endParaRPr lang="en-US" sz="3774" dirty="0">
                <a:solidFill>
                  <a:srgbClr val="FFFFFF"/>
                </a:solidFill>
                <a:latin typeface="HK Grotesk Bold Bold"/>
              </a:endParaRPr>
            </a:p>
            <a:p>
              <a:pPr>
                <a:lnSpc>
                  <a:spcPts val="4907"/>
                </a:lnSpc>
              </a:pPr>
              <a:r>
                <a:rPr lang="en-US" sz="3774" dirty="0">
                  <a:solidFill>
                    <a:srgbClr val="FFFFFF"/>
                  </a:solidFill>
                  <a:latin typeface="HK Grotesk Bold Bold"/>
                </a:rPr>
                <a:t>3) You can directly track changes (</a:t>
              </a:r>
              <a:r>
                <a:rPr lang="en-US" sz="3774" dirty="0" err="1">
                  <a:solidFill>
                    <a:srgbClr val="FFFFFF"/>
                  </a:solidFill>
                  <a:latin typeface="HK Grotesk Bold Bold"/>
                </a:rPr>
                <a:t>e.g</a:t>
              </a:r>
              <a:r>
                <a:rPr lang="en-US" sz="3774" dirty="0">
                  <a:solidFill>
                    <a:srgbClr val="FFFFFF"/>
                  </a:solidFill>
                  <a:latin typeface="HK Grotesk Bold Bold"/>
                </a:rPr>
                <a:t> push/pull) in the R studio console or</a:t>
              </a:r>
            </a:p>
            <a:p>
              <a:pPr>
                <a:lnSpc>
                  <a:spcPts val="4907"/>
                </a:lnSpc>
              </a:pPr>
              <a:r>
                <a:rPr lang="en-US" sz="3774" dirty="0">
                  <a:solidFill>
                    <a:srgbClr val="FFFFFF"/>
                  </a:solidFill>
                  <a:latin typeface="HK Grotesk Bold Bold"/>
                </a:rPr>
                <a:t>you can add the repo to your git Desktop and manage it from there </a:t>
              </a:r>
            </a:p>
            <a:p>
              <a:pPr>
                <a:lnSpc>
                  <a:spcPts val="4907"/>
                </a:lnSpc>
              </a:pPr>
              <a:endParaRPr lang="en-US" sz="3774" dirty="0">
                <a:solidFill>
                  <a:srgbClr val="FFFFFF"/>
                </a:solidFill>
                <a:latin typeface="HK Grotesk Bold Bold"/>
              </a:endParaRPr>
            </a:p>
            <a:p>
              <a:pPr>
                <a:lnSpc>
                  <a:spcPts val="4907"/>
                </a:lnSpc>
              </a:pPr>
              <a:endParaRPr lang="en-US" sz="3774" dirty="0">
                <a:solidFill>
                  <a:srgbClr val="FFFFFF"/>
                </a:solidFill>
                <a:latin typeface="HK Grotesk Bold Bold"/>
              </a:endParaRPr>
            </a:p>
            <a:p>
              <a:pPr>
                <a:lnSpc>
                  <a:spcPts val="4907"/>
                </a:lnSpc>
              </a:pPr>
              <a:endParaRPr lang="en-US" sz="3774" dirty="0">
                <a:solidFill>
                  <a:srgbClr val="FFFFFF"/>
                </a:solidFill>
                <a:latin typeface="HK Grotesk Bold Bold"/>
              </a:endParaRPr>
            </a:p>
          </p:txBody>
        </p:sp>
        <p:sp>
          <p:nvSpPr>
            <p:cNvPr id="4" name="TextBox 4"/>
            <p:cNvSpPr txBox="1"/>
            <p:nvPr/>
          </p:nvSpPr>
          <p:spPr>
            <a:xfrm>
              <a:off x="0" y="12603463"/>
              <a:ext cx="21855026" cy="560536"/>
            </a:xfrm>
            <a:prstGeom prst="rect">
              <a:avLst/>
            </a:prstGeom>
          </p:spPr>
          <p:txBody>
            <a:bodyPr lIns="0" tIns="0" rIns="0" bIns="0" rtlCol="0" anchor="t">
              <a:spAutoFit/>
            </a:bodyPr>
            <a:lstStyle/>
            <a:p>
              <a:pPr>
                <a:lnSpc>
                  <a:spcPts val="3477"/>
                </a:lnSpc>
              </a:pPr>
              <a:endParaRPr/>
            </a:p>
          </p:txBody>
        </p:sp>
      </p:grpSp>
      <p:pic>
        <p:nvPicPr>
          <p:cNvPr id="5" name="Picture 5"/>
          <p:cNvPicPr>
            <a:picLocks noChangeAspect="1"/>
          </p:cNvPicPr>
          <p:nvPr/>
        </p:nvPicPr>
        <p:blipFill>
          <a:blip r:embed="rId2"/>
          <a:srcRect/>
          <a:stretch>
            <a:fillRect/>
          </a:stretch>
        </p:blipFill>
        <p:spPr>
          <a:xfrm>
            <a:off x="9144000" y="4781552"/>
            <a:ext cx="8346530" cy="2029677"/>
          </a:xfrm>
          <a:prstGeom prst="rect">
            <a:avLst/>
          </a:prstGeom>
        </p:spPr>
      </p:pic>
      <p:sp>
        <p:nvSpPr>
          <p:cNvPr id="6" name="TextBox 6"/>
          <p:cNvSpPr txBox="1"/>
          <p:nvPr/>
        </p:nvSpPr>
        <p:spPr>
          <a:xfrm>
            <a:off x="2547819" y="416672"/>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Rstudio and Git</a:t>
            </a:r>
          </a:p>
        </p:txBody>
      </p:sp>
      <p:sp>
        <p:nvSpPr>
          <p:cNvPr id="7" name="TextBox 7"/>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63056" y="2143319"/>
            <a:ext cx="7210894" cy="6426709"/>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63193" y="3928221"/>
            <a:ext cx="4114800" cy="4114800"/>
          </a:xfrm>
          <a:prstGeom prst="rect">
            <a:avLst/>
          </a:prstGeom>
        </p:spPr>
      </p:pic>
      <p:grpSp>
        <p:nvGrpSpPr>
          <p:cNvPr id="4" name="Group 4"/>
          <p:cNvGrpSpPr/>
          <p:nvPr/>
        </p:nvGrpSpPr>
        <p:grpSpPr>
          <a:xfrm>
            <a:off x="9025041" y="2392801"/>
            <a:ext cx="9010331" cy="5927744"/>
            <a:chOff x="0" y="0"/>
            <a:chExt cx="12013774" cy="7903659"/>
          </a:xfrm>
        </p:grpSpPr>
        <p:sp>
          <p:nvSpPr>
            <p:cNvPr id="5" name="TextBox 5"/>
            <p:cNvSpPr txBox="1"/>
            <p:nvPr/>
          </p:nvSpPr>
          <p:spPr>
            <a:xfrm>
              <a:off x="0" y="-38100"/>
              <a:ext cx="12013774" cy="6270841"/>
            </a:xfrm>
            <a:prstGeom prst="rect">
              <a:avLst/>
            </a:prstGeom>
          </p:spPr>
          <p:txBody>
            <a:bodyPr lIns="0" tIns="0" rIns="0" bIns="0" rtlCol="0" anchor="t">
              <a:spAutoFit/>
            </a:bodyPr>
            <a:lstStyle/>
            <a:p>
              <a:pPr>
                <a:lnSpc>
                  <a:spcPts val="4127"/>
                </a:lnSpc>
              </a:pPr>
              <a:r>
                <a:rPr lang="en-US" sz="3174">
                  <a:solidFill>
                    <a:srgbClr val="FFFFFF"/>
                  </a:solidFill>
                  <a:latin typeface="HK Grotesk Bold"/>
                </a:rPr>
                <a:t>I glossed over a lot of details - but we can expand on this closer to the end of the semester when we're more familiar with git and will be collaborating on projects!</a:t>
              </a:r>
            </a:p>
            <a:p>
              <a:pPr>
                <a:lnSpc>
                  <a:spcPts val="4127"/>
                </a:lnSpc>
              </a:pPr>
              <a:endParaRPr lang="en-US" sz="3174">
                <a:solidFill>
                  <a:srgbClr val="FFFFFF"/>
                </a:solidFill>
                <a:latin typeface="HK Grotesk Bold"/>
              </a:endParaRPr>
            </a:p>
            <a:p>
              <a:pPr>
                <a:lnSpc>
                  <a:spcPts val="4127"/>
                </a:lnSpc>
              </a:pPr>
              <a:endParaRPr lang="en-US" sz="3174">
                <a:solidFill>
                  <a:srgbClr val="FFFFFF"/>
                </a:solidFill>
                <a:latin typeface="HK Grotesk Bold"/>
              </a:endParaRPr>
            </a:p>
            <a:p>
              <a:pPr>
                <a:lnSpc>
                  <a:spcPts val="4127"/>
                </a:lnSpc>
              </a:pPr>
              <a:r>
                <a:rPr lang="en-US" sz="3174">
                  <a:solidFill>
                    <a:srgbClr val="FFFFFF"/>
                  </a:solidFill>
                  <a:latin typeface="HK Grotesk Bold"/>
                </a:rPr>
                <a:t>Highly recommend checking out the tutorials below, especially the sections on conflicts and history. </a:t>
              </a:r>
            </a:p>
          </p:txBody>
        </p:sp>
        <p:sp>
          <p:nvSpPr>
            <p:cNvPr id="6" name="TextBox 6"/>
            <p:cNvSpPr txBox="1"/>
            <p:nvPr/>
          </p:nvSpPr>
          <p:spPr>
            <a:xfrm>
              <a:off x="0" y="7343122"/>
              <a:ext cx="12013774" cy="560536"/>
            </a:xfrm>
            <a:prstGeom prst="rect">
              <a:avLst/>
            </a:prstGeom>
          </p:spPr>
          <p:txBody>
            <a:bodyPr lIns="0" tIns="0" rIns="0" bIns="0" rtlCol="0" anchor="t">
              <a:spAutoFit/>
            </a:bodyPr>
            <a:lstStyle/>
            <a:p>
              <a:pPr>
                <a:lnSpc>
                  <a:spcPts val="3477"/>
                </a:lnSpc>
              </a:pPr>
              <a:endParaRPr/>
            </a:p>
          </p:txBody>
        </p:sp>
      </p:grpSp>
      <p:sp>
        <p:nvSpPr>
          <p:cNvPr id="7" name="TextBox 7"/>
          <p:cNvSpPr txBox="1"/>
          <p:nvPr/>
        </p:nvSpPr>
        <p:spPr>
          <a:xfrm>
            <a:off x="10306237" y="753681"/>
            <a:ext cx="5444223" cy="992800"/>
          </a:xfrm>
          <a:prstGeom prst="rect">
            <a:avLst/>
          </a:prstGeom>
        </p:spPr>
        <p:txBody>
          <a:bodyPr lIns="0" tIns="0" rIns="0" bIns="0" rtlCol="0" anchor="t">
            <a:spAutoFit/>
          </a:bodyPr>
          <a:lstStyle/>
          <a:p>
            <a:pPr>
              <a:lnSpc>
                <a:spcPts val="7615"/>
              </a:lnSpc>
            </a:pPr>
            <a:r>
              <a:rPr lang="en-US" sz="6923">
                <a:solidFill>
                  <a:srgbClr val="FFFFFF"/>
                </a:solidFill>
                <a:latin typeface="HK Grotesk Bold"/>
              </a:rPr>
              <a:t>Final note!</a:t>
            </a:r>
          </a:p>
        </p:txBody>
      </p:sp>
      <p:sp>
        <p:nvSpPr>
          <p:cNvPr id="8" name="TextBox 8"/>
          <p:cNvSpPr txBox="1"/>
          <p:nvPr/>
        </p:nvSpPr>
        <p:spPr>
          <a:xfrm>
            <a:off x="15750460"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18</a:t>
            </a:r>
          </a:p>
        </p:txBody>
      </p:sp>
      <p:sp>
        <p:nvSpPr>
          <p:cNvPr id="9" name="TextBox 9"/>
          <p:cNvSpPr txBox="1"/>
          <p:nvPr/>
        </p:nvSpPr>
        <p:spPr>
          <a:xfrm>
            <a:off x="1792712" y="8801100"/>
            <a:ext cx="16061026" cy="1154034"/>
          </a:xfrm>
          <a:prstGeom prst="rect">
            <a:avLst/>
          </a:prstGeom>
        </p:spPr>
        <p:txBody>
          <a:bodyPr lIns="0" tIns="0" rIns="0" bIns="0" rtlCol="0" anchor="t">
            <a:spAutoFit/>
          </a:bodyPr>
          <a:lstStyle/>
          <a:p>
            <a:pPr algn="ctr">
              <a:lnSpc>
                <a:spcPts val="2999"/>
              </a:lnSpc>
              <a:spcBef>
                <a:spcPct val="0"/>
              </a:spcBef>
            </a:pPr>
            <a:r>
              <a:rPr lang="en-US" sz="2499" dirty="0">
                <a:solidFill>
                  <a:srgbClr val="FFFFFF"/>
                </a:solidFill>
                <a:latin typeface="HK Grotesk Medium Bold"/>
              </a:rPr>
              <a:t>Git command shell tutorial: http://swcarpentry.github.io/git-novice/</a:t>
            </a:r>
          </a:p>
          <a:p>
            <a:pPr algn="ctr">
              <a:lnSpc>
                <a:spcPts val="2999"/>
              </a:lnSpc>
              <a:spcBef>
                <a:spcPct val="0"/>
              </a:spcBef>
            </a:pPr>
            <a:r>
              <a:rPr lang="en-US" sz="2499" dirty="0">
                <a:solidFill>
                  <a:srgbClr val="FFFFFF"/>
                </a:solidFill>
                <a:latin typeface="HK Grotesk Medium Bold"/>
              </a:rPr>
              <a:t>Git desktop tutorial: https://joshuadull.github.io/GitHub-Desktop/</a:t>
            </a:r>
          </a:p>
          <a:p>
            <a:pPr algn="ctr">
              <a:lnSpc>
                <a:spcPts val="2999"/>
              </a:lnSpc>
              <a:spcBef>
                <a:spcPct val="0"/>
              </a:spcBef>
            </a:pPr>
            <a:endParaRPr lang="en-US" sz="2499" dirty="0">
              <a:solidFill>
                <a:srgbClr val="FFFFFF"/>
              </a:solidFill>
              <a:latin typeface="HK Grotesk Medium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1369204" y="3702685"/>
            <a:ext cx="16166821" cy="2984535"/>
          </a:xfrm>
          <a:prstGeom prst="rect">
            <a:avLst/>
          </a:prstGeom>
        </p:spPr>
        <p:txBody>
          <a:bodyPr lIns="0" tIns="0" rIns="0" bIns="0" rtlCol="0" anchor="t">
            <a:spAutoFit/>
          </a:bodyPr>
          <a:lstStyle/>
          <a:p>
            <a:pPr algn="ctr">
              <a:lnSpc>
                <a:spcPts val="7699"/>
              </a:lnSpc>
            </a:pPr>
            <a:r>
              <a:rPr lang="en-US" sz="6999" dirty="0">
                <a:solidFill>
                  <a:srgbClr val="FFFFFF"/>
                </a:solidFill>
                <a:latin typeface="HK Grotesk Bold"/>
              </a:rPr>
              <a:t>Quick intro:</a:t>
            </a:r>
          </a:p>
          <a:p>
            <a:pPr algn="ctr">
              <a:lnSpc>
                <a:spcPts val="7699"/>
              </a:lnSpc>
            </a:pPr>
            <a:r>
              <a:rPr lang="en-US" sz="6999" dirty="0">
                <a:solidFill>
                  <a:srgbClr val="FFFFFF"/>
                </a:solidFill>
                <a:latin typeface="HK Grotesk Bold"/>
              </a:rPr>
              <a:t>name/supervisor/research topic/ anything else you want to add</a:t>
            </a:r>
          </a:p>
        </p:txBody>
      </p:sp>
      <p:sp>
        <p:nvSpPr>
          <p:cNvPr id="3" name="TextBox 3"/>
          <p:cNvSpPr txBox="1"/>
          <p:nvPr/>
        </p:nvSpPr>
        <p:spPr>
          <a:xfrm>
            <a:off x="15957020"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0" y="2766491"/>
            <a:ext cx="18288000" cy="7834241"/>
          </a:xfrm>
          <a:prstGeom prst="rect">
            <a:avLst/>
          </a:prstGeom>
          <a:solidFill>
            <a:srgbClr val="191824"/>
          </a:solidFill>
        </p:spPr>
      </p:sp>
      <p:sp>
        <p:nvSpPr>
          <p:cNvPr id="3" name="TextBox 3"/>
          <p:cNvSpPr txBox="1"/>
          <p:nvPr/>
        </p:nvSpPr>
        <p:spPr>
          <a:xfrm>
            <a:off x="5110643" y="1095375"/>
            <a:ext cx="8066714" cy="993775"/>
          </a:xfrm>
          <a:prstGeom prst="rect">
            <a:avLst/>
          </a:prstGeom>
        </p:spPr>
        <p:txBody>
          <a:bodyPr lIns="0" tIns="0" rIns="0" bIns="0" rtlCol="0" anchor="t">
            <a:spAutoFit/>
          </a:bodyPr>
          <a:lstStyle/>
          <a:p>
            <a:pPr algn="r">
              <a:lnSpc>
                <a:spcPts val="7699"/>
              </a:lnSpc>
            </a:pPr>
            <a:r>
              <a:rPr lang="en-US" sz="6999">
                <a:solidFill>
                  <a:srgbClr val="FFFFFF"/>
                </a:solidFill>
                <a:latin typeface="HK Grotesk Bold"/>
              </a:rPr>
              <a:t>General Lab Format </a:t>
            </a:r>
          </a:p>
        </p:txBody>
      </p:sp>
      <p:sp>
        <p:nvSpPr>
          <p:cNvPr id="4" name="TextBox 4"/>
          <p:cNvSpPr txBox="1"/>
          <p:nvPr/>
        </p:nvSpPr>
        <p:spPr>
          <a:xfrm>
            <a:off x="1799826" y="3996051"/>
            <a:ext cx="14688347" cy="3938194"/>
          </a:xfrm>
          <a:prstGeom prst="rect">
            <a:avLst/>
          </a:prstGeom>
        </p:spPr>
        <p:txBody>
          <a:bodyPr lIns="0" tIns="0" rIns="0" bIns="0" rtlCol="0" anchor="t">
            <a:spAutoFit/>
          </a:bodyPr>
          <a:lstStyle/>
          <a:p>
            <a:pPr>
              <a:lnSpc>
                <a:spcPts val="3359"/>
              </a:lnSpc>
              <a:spcBef>
                <a:spcPct val="0"/>
              </a:spcBef>
            </a:pPr>
            <a:r>
              <a:rPr lang="en-US" sz="3200" u="sng" dirty="0">
                <a:solidFill>
                  <a:srgbClr val="FFFFFF"/>
                </a:solidFill>
                <a:latin typeface="HK Grotesk Bold"/>
              </a:rPr>
              <a:t>9-915ish</a:t>
            </a:r>
            <a:r>
              <a:rPr lang="en-US" sz="3200" dirty="0">
                <a:solidFill>
                  <a:srgbClr val="FFFFFF"/>
                </a:solidFill>
                <a:latin typeface="HK Grotesk Bold"/>
              </a:rPr>
              <a:t>: Group chat - thoughts on the previous lecture. This is the space to let me know if there's anything you'd like to know more about or a topic that needs clarification. I'll try and bring relevant answers/docs to the next lab! </a:t>
            </a:r>
          </a:p>
          <a:p>
            <a:pPr>
              <a:lnSpc>
                <a:spcPts val="3359"/>
              </a:lnSpc>
              <a:spcBef>
                <a:spcPct val="0"/>
              </a:spcBef>
            </a:pPr>
            <a:endParaRPr lang="en-US" sz="3200" dirty="0">
              <a:solidFill>
                <a:srgbClr val="FFFFFF"/>
              </a:solidFill>
              <a:latin typeface="HK Grotesk Bold"/>
            </a:endParaRPr>
          </a:p>
          <a:p>
            <a:pPr>
              <a:lnSpc>
                <a:spcPts val="3359"/>
              </a:lnSpc>
              <a:spcBef>
                <a:spcPct val="0"/>
              </a:spcBef>
            </a:pPr>
            <a:endParaRPr lang="en-US" sz="3200" dirty="0">
              <a:solidFill>
                <a:srgbClr val="FFFFFF"/>
              </a:solidFill>
              <a:latin typeface="HK Grotesk Bold"/>
            </a:endParaRPr>
          </a:p>
          <a:p>
            <a:pPr>
              <a:lnSpc>
                <a:spcPts val="3359"/>
              </a:lnSpc>
              <a:spcBef>
                <a:spcPct val="0"/>
              </a:spcBef>
            </a:pPr>
            <a:endParaRPr lang="en-US" sz="3200" dirty="0">
              <a:solidFill>
                <a:srgbClr val="FFFFFF"/>
              </a:solidFill>
              <a:latin typeface="HK Grotesk Bold"/>
            </a:endParaRPr>
          </a:p>
          <a:p>
            <a:pPr>
              <a:lnSpc>
                <a:spcPts val="3359"/>
              </a:lnSpc>
              <a:spcBef>
                <a:spcPct val="0"/>
              </a:spcBef>
            </a:pPr>
            <a:endParaRPr lang="en-US" sz="3200" dirty="0">
              <a:solidFill>
                <a:srgbClr val="FFFFFF"/>
              </a:solidFill>
              <a:latin typeface="HK Grotesk Bold"/>
            </a:endParaRPr>
          </a:p>
          <a:p>
            <a:pPr>
              <a:lnSpc>
                <a:spcPts val="3359"/>
              </a:lnSpc>
              <a:spcBef>
                <a:spcPct val="0"/>
              </a:spcBef>
            </a:pPr>
            <a:r>
              <a:rPr lang="en-US" sz="3200" u="sng" dirty="0">
                <a:solidFill>
                  <a:srgbClr val="FFFFFF"/>
                </a:solidFill>
                <a:latin typeface="HK Grotesk Bold"/>
              </a:rPr>
              <a:t>915ish - 1130</a:t>
            </a:r>
            <a:r>
              <a:rPr lang="en-US" sz="3200" dirty="0">
                <a:solidFill>
                  <a:srgbClr val="FFFFFF"/>
                </a:solidFill>
                <a:latin typeface="HK Grotesk Bold"/>
              </a:rPr>
              <a:t>: Lab work - there will be a new folder in the </a:t>
            </a:r>
            <a:r>
              <a:rPr lang="en-US" sz="3200" dirty="0" err="1">
                <a:solidFill>
                  <a:srgbClr val="FFFFFF"/>
                </a:solidFill>
                <a:latin typeface="HK Grotesk Bold"/>
              </a:rPr>
              <a:t>github</a:t>
            </a:r>
            <a:r>
              <a:rPr lang="en-US" sz="3200" dirty="0">
                <a:solidFill>
                  <a:srgbClr val="FFFFFF"/>
                </a:solidFill>
                <a:latin typeface="HK Grotesk Bold"/>
              </a:rPr>
              <a:t> folder  "Lab xx" with a pdf "Lab xx.pdf" that will describe the task for the day  </a:t>
            </a:r>
          </a:p>
        </p:txBody>
      </p:sp>
      <p:sp>
        <p:nvSpPr>
          <p:cNvPr id="5" name="TextBox 5"/>
          <p:cNvSpPr txBox="1"/>
          <p:nvPr/>
        </p:nvSpPr>
        <p:spPr>
          <a:xfrm>
            <a:off x="16369824" y="92487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1369204" y="4194175"/>
            <a:ext cx="16166821" cy="1965325"/>
          </a:xfrm>
          <a:prstGeom prst="rect">
            <a:avLst/>
          </a:prstGeom>
        </p:spPr>
        <p:txBody>
          <a:bodyPr lIns="0" tIns="0" rIns="0" bIns="0" rtlCol="0" anchor="t">
            <a:spAutoFit/>
          </a:bodyPr>
          <a:lstStyle/>
          <a:p>
            <a:pPr algn="ctr">
              <a:lnSpc>
                <a:spcPts val="7699"/>
              </a:lnSpc>
            </a:pPr>
            <a:r>
              <a:rPr lang="en-US" sz="6999">
                <a:solidFill>
                  <a:srgbClr val="FFFFFF"/>
                </a:solidFill>
                <a:latin typeface="HK Grotesk Bold"/>
              </a:rPr>
              <a:t>Thoughts/questions/comments?</a:t>
            </a:r>
          </a:p>
          <a:p>
            <a:pPr algn="ctr">
              <a:lnSpc>
                <a:spcPts val="7699"/>
              </a:lnSpc>
            </a:pPr>
            <a:endParaRPr lang="en-US" sz="6999">
              <a:solidFill>
                <a:srgbClr val="FFFFFF"/>
              </a:solidFill>
              <a:latin typeface="HK Grotesk Bold"/>
            </a:endParaRPr>
          </a:p>
        </p:txBody>
      </p:sp>
      <p:sp>
        <p:nvSpPr>
          <p:cNvPr id="3" name="TextBox 3"/>
          <p:cNvSpPr txBox="1"/>
          <p:nvPr/>
        </p:nvSpPr>
        <p:spPr>
          <a:xfrm>
            <a:off x="15957020"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63056" y="2143319"/>
            <a:ext cx="7210894" cy="6426709"/>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63193" y="3928221"/>
            <a:ext cx="4114800" cy="4114800"/>
          </a:xfrm>
          <a:prstGeom prst="rect">
            <a:avLst/>
          </a:prstGeom>
        </p:spPr>
      </p:pic>
      <p:grpSp>
        <p:nvGrpSpPr>
          <p:cNvPr id="4" name="Group 4"/>
          <p:cNvGrpSpPr/>
          <p:nvPr/>
        </p:nvGrpSpPr>
        <p:grpSpPr>
          <a:xfrm>
            <a:off x="8013834" y="2664382"/>
            <a:ext cx="10274166" cy="5378638"/>
            <a:chOff x="-313513" y="-138232"/>
            <a:chExt cx="13089287" cy="7171517"/>
          </a:xfrm>
        </p:grpSpPr>
        <p:sp>
          <p:nvSpPr>
            <p:cNvPr id="5" name="TextBox 5"/>
            <p:cNvSpPr txBox="1"/>
            <p:nvPr/>
          </p:nvSpPr>
          <p:spPr>
            <a:xfrm>
              <a:off x="-313513" y="-138232"/>
              <a:ext cx="13089287" cy="4727618"/>
            </a:xfrm>
            <a:prstGeom prst="rect">
              <a:avLst/>
            </a:prstGeom>
          </p:spPr>
          <p:txBody>
            <a:bodyPr wrap="square" lIns="0" tIns="0" rIns="0" bIns="0" rtlCol="0" anchor="t">
              <a:spAutoFit/>
            </a:bodyPr>
            <a:lstStyle/>
            <a:p>
              <a:pPr>
                <a:lnSpc>
                  <a:spcPts val="4647"/>
                </a:lnSpc>
              </a:pPr>
              <a:endParaRPr sz="4000" dirty="0"/>
            </a:p>
            <a:p>
              <a:pPr>
                <a:lnSpc>
                  <a:spcPts val="4647"/>
                </a:lnSpc>
              </a:pPr>
              <a:r>
                <a:rPr lang="en-US" sz="4000" dirty="0">
                  <a:solidFill>
                    <a:srgbClr val="FFFFFF"/>
                  </a:solidFill>
                  <a:latin typeface="HK Grotesk Bold"/>
                </a:rPr>
                <a:t>1) Group chat: thoughts on first lecture?</a:t>
              </a:r>
            </a:p>
            <a:p>
              <a:pPr>
                <a:lnSpc>
                  <a:spcPts val="4647"/>
                </a:lnSpc>
              </a:pPr>
              <a:endParaRPr lang="en-US" sz="4000" dirty="0">
                <a:solidFill>
                  <a:srgbClr val="FFFFFF"/>
                </a:solidFill>
                <a:latin typeface="HK Grotesk Bold"/>
              </a:endParaRPr>
            </a:p>
            <a:p>
              <a:pPr>
                <a:lnSpc>
                  <a:spcPts val="4647"/>
                </a:lnSpc>
              </a:pPr>
              <a:endParaRPr lang="en-US" sz="4000" dirty="0">
                <a:solidFill>
                  <a:srgbClr val="FFFFFF"/>
                </a:solidFill>
                <a:latin typeface="HK Grotesk Bold"/>
              </a:endParaRPr>
            </a:p>
            <a:p>
              <a:pPr>
                <a:lnSpc>
                  <a:spcPts val="4647"/>
                </a:lnSpc>
              </a:pPr>
              <a:r>
                <a:rPr lang="en-US" sz="4000" dirty="0">
                  <a:solidFill>
                    <a:srgbClr val="FFFFFF"/>
                  </a:solidFill>
                  <a:latin typeface="HK Grotesk Bold"/>
                </a:rPr>
                <a:t>2) A bit different today, quick intro to </a:t>
              </a:r>
              <a:r>
                <a:rPr lang="en-US" sz="4000" dirty="0" err="1">
                  <a:solidFill>
                    <a:srgbClr val="FFFFFF"/>
                  </a:solidFill>
                  <a:latin typeface="HK Grotesk Bold"/>
                </a:rPr>
                <a:t>github</a:t>
              </a:r>
              <a:r>
                <a:rPr lang="en-US" sz="4000" dirty="0">
                  <a:solidFill>
                    <a:srgbClr val="FFFFFF"/>
                  </a:solidFill>
                  <a:latin typeface="HK Grotesk Bold"/>
                </a:rPr>
                <a:t> desktop</a:t>
              </a:r>
            </a:p>
          </p:txBody>
        </p:sp>
        <p:sp>
          <p:nvSpPr>
            <p:cNvPr id="6" name="TextBox 6"/>
            <p:cNvSpPr txBox="1"/>
            <p:nvPr/>
          </p:nvSpPr>
          <p:spPr>
            <a:xfrm>
              <a:off x="0" y="6472749"/>
              <a:ext cx="12013774" cy="560536"/>
            </a:xfrm>
            <a:prstGeom prst="rect">
              <a:avLst/>
            </a:prstGeom>
          </p:spPr>
          <p:txBody>
            <a:bodyPr lIns="0" tIns="0" rIns="0" bIns="0" rtlCol="0" anchor="t">
              <a:spAutoFit/>
            </a:bodyPr>
            <a:lstStyle/>
            <a:p>
              <a:pPr>
                <a:lnSpc>
                  <a:spcPts val="3477"/>
                </a:lnSpc>
              </a:pPr>
              <a:endParaRPr/>
            </a:p>
          </p:txBody>
        </p:sp>
      </p:grpSp>
      <p:sp>
        <p:nvSpPr>
          <p:cNvPr id="7" name="TextBox 7"/>
          <p:cNvSpPr txBox="1"/>
          <p:nvPr/>
        </p:nvSpPr>
        <p:spPr>
          <a:xfrm>
            <a:off x="11082309" y="753681"/>
            <a:ext cx="3047434" cy="987959"/>
          </a:xfrm>
          <a:prstGeom prst="rect">
            <a:avLst/>
          </a:prstGeom>
        </p:spPr>
        <p:txBody>
          <a:bodyPr lIns="0" tIns="0" rIns="0" bIns="0" rtlCol="0" anchor="t">
            <a:spAutoFit/>
          </a:bodyPr>
          <a:lstStyle/>
          <a:p>
            <a:pPr>
              <a:lnSpc>
                <a:spcPts val="7615"/>
              </a:lnSpc>
            </a:pPr>
            <a:r>
              <a:rPr lang="en-US" sz="6923">
                <a:solidFill>
                  <a:srgbClr val="FFFFFF"/>
                </a:solidFill>
                <a:latin typeface="HK Grotesk Bold"/>
              </a:rPr>
              <a:t>LAB 1 </a:t>
            </a:r>
          </a:p>
        </p:txBody>
      </p:sp>
      <p:sp>
        <p:nvSpPr>
          <p:cNvPr id="8" name="TextBox 8"/>
          <p:cNvSpPr txBox="1"/>
          <p:nvPr/>
        </p:nvSpPr>
        <p:spPr>
          <a:xfrm>
            <a:off x="15750460" y="1019175"/>
            <a:ext cx="1273705" cy="390297"/>
          </a:xfrm>
          <a:prstGeom prst="rect">
            <a:avLst/>
          </a:prstGeom>
        </p:spPr>
        <p:txBody>
          <a:bodyPr lIns="0" tIns="0" rIns="0" bIns="0" rtlCol="0" anchor="t">
            <a:spAutoFit/>
          </a:bodyPr>
          <a:lstStyle/>
          <a:p>
            <a:pPr algn="r">
              <a:lnSpc>
                <a:spcPts val="3000"/>
              </a:lnSpc>
            </a:pPr>
            <a:r>
              <a:rPr lang="en-US" sz="2500">
                <a:solidFill>
                  <a:srgbClr val="FFFFFF"/>
                </a:solidFill>
                <a:latin typeface="HK Grotesk Medium"/>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1369204" y="4679950"/>
            <a:ext cx="16166821" cy="993775"/>
          </a:xfrm>
          <a:prstGeom prst="rect">
            <a:avLst/>
          </a:prstGeom>
        </p:spPr>
        <p:txBody>
          <a:bodyPr lIns="0" tIns="0" rIns="0" bIns="0" rtlCol="0" anchor="t">
            <a:spAutoFit/>
          </a:bodyPr>
          <a:lstStyle/>
          <a:p>
            <a:pPr algn="ctr">
              <a:lnSpc>
                <a:spcPts val="7699"/>
              </a:lnSpc>
            </a:pPr>
            <a:r>
              <a:rPr lang="en-US" sz="6999">
                <a:solidFill>
                  <a:srgbClr val="FFFFFF"/>
                </a:solidFill>
                <a:latin typeface="HK Grotesk Bold"/>
              </a:rPr>
              <a:t>Lecture 1 chat!</a:t>
            </a:r>
          </a:p>
        </p:txBody>
      </p:sp>
      <p:sp>
        <p:nvSpPr>
          <p:cNvPr id="3" name="TextBox 3"/>
          <p:cNvSpPr txBox="1"/>
          <p:nvPr/>
        </p:nvSpPr>
        <p:spPr>
          <a:xfrm>
            <a:off x="15957020"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824"/>
        </a:solidFill>
        <a:effectLst/>
      </p:bgPr>
    </p:bg>
    <p:spTree>
      <p:nvGrpSpPr>
        <p:cNvPr id="1" name=""/>
        <p:cNvGrpSpPr/>
        <p:nvPr/>
      </p:nvGrpSpPr>
      <p:grpSpPr>
        <a:xfrm>
          <a:off x="0" y="0"/>
          <a:ext cx="0" cy="0"/>
          <a:chOff x="0" y="0"/>
          <a:chExt cx="0" cy="0"/>
        </a:xfrm>
      </p:grpSpPr>
      <p:sp>
        <p:nvSpPr>
          <p:cNvPr id="2" name="TextBox 2"/>
          <p:cNvSpPr txBox="1"/>
          <p:nvPr/>
        </p:nvSpPr>
        <p:spPr>
          <a:xfrm>
            <a:off x="2564332" y="941647"/>
            <a:ext cx="13744384" cy="992800"/>
          </a:xfrm>
          <a:prstGeom prst="rect">
            <a:avLst/>
          </a:prstGeom>
        </p:spPr>
        <p:txBody>
          <a:bodyPr lIns="0" tIns="0" rIns="0" bIns="0" rtlCol="0" anchor="t">
            <a:spAutoFit/>
          </a:bodyPr>
          <a:lstStyle/>
          <a:p>
            <a:pPr algn="ctr">
              <a:lnSpc>
                <a:spcPts val="7615"/>
              </a:lnSpc>
            </a:pPr>
            <a:r>
              <a:rPr lang="en-US" sz="6923">
                <a:solidFill>
                  <a:srgbClr val="FFFFFF"/>
                </a:solidFill>
                <a:latin typeface="HK Grotesk Bold"/>
              </a:rPr>
              <a:t>First, a few definitions</a:t>
            </a:r>
          </a:p>
        </p:txBody>
      </p:sp>
      <p:grpSp>
        <p:nvGrpSpPr>
          <p:cNvPr id="3" name="Group 3"/>
          <p:cNvGrpSpPr/>
          <p:nvPr/>
        </p:nvGrpSpPr>
        <p:grpSpPr>
          <a:xfrm>
            <a:off x="1038225" y="2404008"/>
            <a:ext cx="16391270" cy="7432218"/>
            <a:chOff x="0" y="-47625"/>
            <a:chExt cx="21855026" cy="9909624"/>
          </a:xfrm>
        </p:grpSpPr>
        <p:sp>
          <p:nvSpPr>
            <p:cNvPr id="4" name="TextBox 4"/>
            <p:cNvSpPr txBox="1"/>
            <p:nvPr/>
          </p:nvSpPr>
          <p:spPr>
            <a:xfrm>
              <a:off x="0" y="-47625"/>
              <a:ext cx="21855026" cy="8362376"/>
            </a:xfrm>
            <a:prstGeom prst="rect">
              <a:avLst/>
            </a:prstGeom>
          </p:spPr>
          <p:txBody>
            <a:bodyPr lIns="0" tIns="0" rIns="0" bIns="0" rtlCol="0" anchor="t">
              <a:spAutoFit/>
            </a:bodyPr>
            <a:lstStyle/>
            <a:p>
              <a:pPr>
                <a:lnSpc>
                  <a:spcPts val="4907"/>
                </a:lnSpc>
              </a:pPr>
              <a:r>
                <a:rPr lang="en-US" sz="3774" dirty="0">
                  <a:solidFill>
                    <a:srgbClr val="B2B798"/>
                  </a:solidFill>
                  <a:latin typeface="HK Grotesk Bold"/>
                </a:rPr>
                <a:t>Version control</a:t>
              </a:r>
              <a:r>
                <a:rPr lang="en-US" sz="3774" dirty="0">
                  <a:solidFill>
                    <a:srgbClr val="FFFFFF"/>
                  </a:solidFill>
                  <a:latin typeface="HK Grotesk Bold"/>
                </a:rPr>
                <a:t>: the task of keeping a software system consisting of many versions and configurations well organized</a:t>
              </a:r>
            </a:p>
            <a:p>
              <a:pPr>
                <a:lnSpc>
                  <a:spcPts val="4907"/>
                </a:lnSpc>
              </a:pPr>
              <a:endParaRPr lang="en-US" sz="3774" dirty="0">
                <a:solidFill>
                  <a:srgbClr val="FFFFFF"/>
                </a:solidFill>
                <a:latin typeface="HK Grotesk Bold"/>
              </a:endParaRPr>
            </a:p>
            <a:p>
              <a:pPr>
                <a:lnSpc>
                  <a:spcPts val="4907"/>
                </a:lnSpc>
              </a:pPr>
              <a:r>
                <a:rPr lang="en-US" sz="3774" dirty="0">
                  <a:solidFill>
                    <a:srgbClr val="B2B798"/>
                  </a:solidFill>
                  <a:latin typeface="HK Grotesk Bold"/>
                </a:rPr>
                <a:t>Git</a:t>
              </a:r>
              <a:r>
                <a:rPr lang="en-US" sz="3774" dirty="0">
                  <a:solidFill>
                    <a:srgbClr val="FFFFFF"/>
                  </a:solidFill>
                  <a:latin typeface="HK Grotesk Bold"/>
                </a:rPr>
                <a:t>:  software for tracking changes in any set of files</a:t>
              </a:r>
            </a:p>
            <a:p>
              <a:pPr>
                <a:lnSpc>
                  <a:spcPts val="4907"/>
                </a:lnSpc>
              </a:pPr>
              <a:endParaRPr lang="en-US" sz="3774" dirty="0">
                <a:solidFill>
                  <a:srgbClr val="FFFFFF"/>
                </a:solidFill>
                <a:latin typeface="HK Grotesk Bold"/>
              </a:endParaRPr>
            </a:p>
            <a:p>
              <a:pPr>
                <a:lnSpc>
                  <a:spcPts val="4907"/>
                </a:lnSpc>
              </a:pPr>
              <a:r>
                <a:rPr lang="en-US" sz="3774" dirty="0" err="1">
                  <a:solidFill>
                    <a:srgbClr val="B2B798"/>
                  </a:solidFill>
                  <a:latin typeface="HK Grotesk Bold"/>
                </a:rPr>
                <a:t>Github</a:t>
              </a:r>
              <a:r>
                <a:rPr lang="en-US" sz="3774" dirty="0">
                  <a:solidFill>
                    <a:srgbClr val="FFFFFF"/>
                  </a:solidFill>
                  <a:latin typeface="HK Grotesk Bold"/>
                </a:rPr>
                <a:t>: a cloud-based hosting service that lets you manage Git repositories</a:t>
              </a:r>
            </a:p>
            <a:p>
              <a:pPr>
                <a:lnSpc>
                  <a:spcPts val="4907"/>
                </a:lnSpc>
              </a:pPr>
              <a:endParaRPr lang="en-US" sz="3774" dirty="0">
                <a:solidFill>
                  <a:srgbClr val="FFFFFF"/>
                </a:solidFill>
                <a:latin typeface="HK Grotesk Bold"/>
              </a:endParaRPr>
            </a:p>
            <a:p>
              <a:pPr>
                <a:lnSpc>
                  <a:spcPts val="4907"/>
                </a:lnSpc>
              </a:pPr>
              <a:r>
                <a:rPr lang="en-US" sz="3774" dirty="0" err="1">
                  <a:solidFill>
                    <a:srgbClr val="B2B798"/>
                  </a:solidFill>
                  <a:latin typeface="HK Grotesk Bold"/>
                </a:rPr>
                <a:t>Github</a:t>
              </a:r>
              <a:r>
                <a:rPr lang="en-US" sz="3774" dirty="0">
                  <a:solidFill>
                    <a:srgbClr val="B2B798"/>
                  </a:solidFill>
                  <a:latin typeface="HK Grotesk Bold"/>
                </a:rPr>
                <a:t> Desktop</a:t>
              </a:r>
              <a:r>
                <a:rPr lang="en-US" sz="3774" dirty="0">
                  <a:solidFill>
                    <a:srgbClr val="FFFFFF"/>
                  </a:solidFill>
                  <a:latin typeface="HK Grotesk Bold"/>
                </a:rPr>
                <a:t>: a more user-friendly interface than the basic git command shell (we'll be using this!) </a:t>
              </a:r>
            </a:p>
            <a:p>
              <a:pPr>
                <a:lnSpc>
                  <a:spcPts val="4907"/>
                </a:lnSpc>
              </a:pPr>
              <a:endParaRPr lang="en-US" sz="3774" dirty="0">
                <a:solidFill>
                  <a:srgbClr val="FFFFFF"/>
                </a:solidFill>
                <a:latin typeface="HK Grotesk Bold"/>
              </a:endParaRPr>
            </a:p>
          </p:txBody>
        </p:sp>
        <p:sp>
          <p:nvSpPr>
            <p:cNvPr id="5" name="TextBox 5"/>
            <p:cNvSpPr txBox="1"/>
            <p:nvPr/>
          </p:nvSpPr>
          <p:spPr>
            <a:xfrm>
              <a:off x="0" y="9301463"/>
              <a:ext cx="21855026" cy="560536"/>
            </a:xfrm>
            <a:prstGeom prst="rect">
              <a:avLst/>
            </a:prstGeom>
          </p:spPr>
          <p:txBody>
            <a:bodyPr lIns="0" tIns="0" rIns="0" bIns="0" rtlCol="0" anchor="t">
              <a:spAutoFit/>
            </a:bodyPr>
            <a:lstStyle/>
            <a:p>
              <a:pPr>
                <a:lnSpc>
                  <a:spcPts val="3477"/>
                </a:lnSpc>
              </a:pPr>
              <a:endParaRPr/>
            </a:p>
          </p:txBody>
        </p:sp>
      </p:grpSp>
      <p:sp>
        <p:nvSpPr>
          <p:cNvPr id="6" name="TextBox 6"/>
          <p:cNvSpPr txBox="1"/>
          <p:nvPr/>
        </p:nvSpPr>
        <p:spPr>
          <a:xfrm>
            <a:off x="15985595"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53042" y="2338185"/>
            <a:ext cx="6481118" cy="6338002"/>
          </a:xfrm>
          <a:prstGeom prst="rect">
            <a:avLst/>
          </a:prstGeom>
        </p:spPr>
      </p:pic>
      <p:grpSp>
        <p:nvGrpSpPr>
          <p:cNvPr id="3" name="Group 3"/>
          <p:cNvGrpSpPr/>
          <p:nvPr/>
        </p:nvGrpSpPr>
        <p:grpSpPr>
          <a:xfrm>
            <a:off x="323129" y="2338185"/>
            <a:ext cx="9010331" cy="8023244"/>
            <a:chOff x="0" y="0"/>
            <a:chExt cx="12013774" cy="10697659"/>
          </a:xfrm>
        </p:grpSpPr>
        <p:sp>
          <p:nvSpPr>
            <p:cNvPr id="4" name="TextBox 4"/>
            <p:cNvSpPr txBox="1"/>
            <p:nvPr/>
          </p:nvSpPr>
          <p:spPr>
            <a:xfrm>
              <a:off x="0" y="-38100"/>
              <a:ext cx="12013774" cy="9064841"/>
            </a:xfrm>
            <a:prstGeom prst="rect">
              <a:avLst/>
            </a:prstGeom>
          </p:spPr>
          <p:txBody>
            <a:bodyPr lIns="0" tIns="0" rIns="0" bIns="0" rtlCol="0" anchor="t">
              <a:spAutoFit/>
            </a:bodyPr>
            <a:lstStyle/>
            <a:p>
              <a:pPr>
                <a:lnSpc>
                  <a:spcPts val="4127"/>
                </a:lnSpc>
              </a:pPr>
              <a:endParaRPr dirty="0"/>
            </a:p>
            <a:p>
              <a:pPr marL="685433" lvl="1" indent="-342717">
                <a:lnSpc>
                  <a:spcPts val="4127"/>
                </a:lnSpc>
                <a:buFont typeface="Arial"/>
                <a:buChar char="•"/>
              </a:pPr>
              <a:r>
                <a:rPr lang="en-US" sz="3174" dirty="0">
                  <a:solidFill>
                    <a:srgbClr val="FFFFFF"/>
                  </a:solidFill>
                  <a:latin typeface="HK Grotesk Bold"/>
                </a:rPr>
                <a:t>git command shell can be a bit daunting for non-programmers</a:t>
              </a:r>
            </a:p>
            <a:p>
              <a:pPr>
                <a:lnSpc>
                  <a:spcPts val="4127"/>
                </a:lnSpc>
              </a:pPr>
              <a:endParaRPr lang="en-US" sz="3174" dirty="0">
                <a:solidFill>
                  <a:srgbClr val="FFFFFF"/>
                </a:solidFill>
                <a:latin typeface="HK Grotesk Bold"/>
              </a:endParaRPr>
            </a:p>
            <a:p>
              <a:pPr marL="685433" lvl="1" indent="-342717">
                <a:lnSpc>
                  <a:spcPts val="4127"/>
                </a:lnSpc>
                <a:buFont typeface="Arial"/>
                <a:buChar char="•"/>
              </a:pPr>
              <a:r>
                <a:rPr lang="en-US" sz="3174" dirty="0" err="1">
                  <a:solidFill>
                    <a:srgbClr val="FFFFFF"/>
                  </a:solidFill>
                  <a:latin typeface="HK Grotesk Bold"/>
                </a:rPr>
                <a:t>github</a:t>
              </a:r>
              <a:r>
                <a:rPr lang="en-US" sz="3174" dirty="0">
                  <a:solidFill>
                    <a:srgbClr val="FFFFFF"/>
                  </a:solidFill>
                  <a:latin typeface="HK Grotesk Bold"/>
                </a:rPr>
                <a:t> Desktop prompts your workflow; really great to help avoid errors</a:t>
              </a:r>
            </a:p>
            <a:p>
              <a:pPr>
                <a:lnSpc>
                  <a:spcPts val="4127"/>
                </a:lnSpc>
              </a:pPr>
              <a:endParaRPr lang="en-US" sz="3174" dirty="0">
                <a:solidFill>
                  <a:srgbClr val="FFFFFF"/>
                </a:solidFill>
                <a:latin typeface="HK Grotesk Bold"/>
              </a:endParaRPr>
            </a:p>
            <a:p>
              <a:pPr marL="685433" lvl="1" indent="-342717">
                <a:lnSpc>
                  <a:spcPts val="4127"/>
                </a:lnSpc>
                <a:buFont typeface="Arial"/>
                <a:buChar char="•"/>
              </a:pPr>
              <a:r>
                <a:rPr lang="en-US" sz="3174" dirty="0">
                  <a:solidFill>
                    <a:srgbClr val="FFFFFF"/>
                  </a:solidFill>
                  <a:latin typeface="HK Grotesk Bold"/>
                </a:rPr>
                <a:t>no pressure to use </a:t>
              </a:r>
              <a:r>
                <a:rPr lang="en-US" sz="3174" dirty="0" err="1">
                  <a:solidFill>
                    <a:srgbClr val="FFFFFF"/>
                  </a:solidFill>
                  <a:latin typeface="HK Grotesk Bold"/>
                </a:rPr>
                <a:t>github</a:t>
              </a:r>
              <a:r>
                <a:rPr lang="en-US" sz="3174" dirty="0">
                  <a:solidFill>
                    <a:srgbClr val="FFFFFF"/>
                  </a:solidFill>
                  <a:latin typeface="HK Grotesk Bold"/>
                </a:rPr>
                <a:t> Desktop if you're familiar with the command shell - the end result will be the same! </a:t>
              </a:r>
            </a:p>
            <a:p>
              <a:pPr>
                <a:lnSpc>
                  <a:spcPts val="4127"/>
                </a:lnSpc>
              </a:pPr>
              <a:endParaRPr lang="en-US" sz="3174" dirty="0">
                <a:solidFill>
                  <a:srgbClr val="FFFFFF"/>
                </a:solidFill>
                <a:latin typeface="HK Grotesk Bold"/>
              </a:endParaRPr>
            </a:p>
            <a:p>
              <a:pPr>
                <a:lnSpc>
                  <a:spcPts val="4127"/>
                </a:lnSpc>
              </a:pPr>
              <a:endParaRPr lang="en-US" sz="3174" dirty="0">
                <a:solidFill>
                  <a:srgbClr val="FFFFFF"/>
                </a:solidFill>
                <a:latin typeface="HK Grotesk Bold"/>
              </a:endParaRPr>
            </a:p>
            <a:p>
              <a:pPr>
                <a:lnSpc>
                  <a:spcPts val="4127"/>
                </a:lnSpc>
              </a:pPr>
              <a:endParaRPr lang="en-US" sz="3174" dirty="0">
                <a:solidFill>
                  <a:srgbClr val="FFFFFF"/>
                </a:solidFill>
                <a:latin typeface="HK Grotesk Bold"/>
              </a:endParaRPr>
            </a:p>
          </p:txBody>
        </p:sp>
        <p:sp>
          <p:nvSpPr>
            <p:cNvPr id="5" name="TextBox 5"/>
            <p:cNvSpPr txBox="1"/>
            <p:nvPr/>
          </p:nvSpPr>
          <p:spPr>
            <a:xfrm>
              <a:off x="0" y="10137122"/>
              <a:ext cx="12013774" cy="560536"/>
            </a:xfrm>
            <a:prstGeom prst="rect">
              <a:avLst/>
            </a:prstGeom>
          </p:spPr>
          <p:txBody>
            <a:bodyPr lIns="0" tIns="0" rIns="0" bIns="0" rtlCol="0" anchor="t">
              <a:spAutoFit/>
            </a:bodyPr>
            <a:lstStyle/>
            <a:p>
              <a:pPr>
                <a:lnSpc>
                  <a:spcPts val="3477"/>
                </a:lnSpc>
              </a:pPr>
              <a:endParaRPr/>
            </a:p>
          </p:txBody>
        </p:sp>
      </p:grpSp>
      <p:sp>
        <p:nvSpPr>
          <p:cNvPr id="6" name="TextBox 6"/>
          <p:cNvSpPr txBox="1"/>
          <p:nvPr/>
        </p:nvSpPr>
        <p:spPr>
          <a:xfrm>
            <a:off x="5005831" y="751261"/>
            <a:ext cx="10494422" cy="992800"/>
          </a:xfrm>
          <a:prstGeom prst="rect">
            <a:avLst/>
          </a:prstGeom>
        </p:spPr>
        <p:txBody>
          <a:bodyPr lIns="0" tIns="0" rIns="0" bIns="0" rtlCol="0" anchor="t">
            <a:spAutoFit/>
          </a:bodyPr>
          <a:lstStyle/>
          <a:p>
            <a:pPr>
              <a:lnSpc>
                <a:spcPts val="7615"/>
              </a:lnSpc>
            </a:pPr>
            <a:r>
              <a:rPr lang="en-US" sz="6923" dirty="0">
                <a:solidFill>
                  <a:srgbClr val="FFFFFF"/>
                </a:solidFill>
                <a:latin typeface="HK Grotesk Bold"/>
              </a:rPr>
              <a:t>Why </a:t>
            </a:r>
            <a:r>
              <a:rPr lang="en-US" sz="6923" dirty="0" err="1">
                <a:solidFill>
                  <a:srgbClr val="FFFFFF"/>
                </a:solidFill>
                <a:latin typeface="HK Grotesk Bold"/>
              </a:rPr>
              <a:t>github</a:t>
            </a:r>
            <a:r>
              <a:rPr lang="en-US" sz="6923" dirty="0">
                <a:solidFill>
                  <a:srgbClr val="FFFFFF"/>
                </a:solidFill>
                <a:latin typeface="HK Grotesk Bold"/>
              </a:rPr>
              <a:t> Desktop?</a:t>
            </a:r>
          </a:p>
        </p:txBody>
      </p:sp>
      <p:sp>
        <p:nvSpPr>
          <p:cNvPr id="7" name="TextBox 7"/>
          <p:cNvSpPr txBox="1"/>
          <p:nvPr/>
        </p:nvSpPr>
        <p:spPr>
          <a:xfrm>
            <a:off x="15750460" y="1019175"/>
            <a:ext cx="1273705"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2B798"/>
        </a:solidFill>
        <a:effectLst/>
      </p:bgPr>
    </p:bg>
    <p:spTree>
      <p:nvGrpSpPr>
        <p:cNvPr id="1" name=""/>
        <p:cNvGrpSpPr/>
        <p:nvPr/>
      </p:nvGrpSpPr>
      <p:grpSpPr>
        <a:xfrm>
          <a:off x="0" y="0"/>
          <a:ext cx="0" cy="0"/>
          <a:chOff x="0" y="0"/>
          <a:chExt cx="0" cy="0"/>
        </a:xfrm>
      </p:grpSpPr>
      <p:sp>
        <p:nvSpPr>
          <p:cNvPr id="2" name="AutoShape 2"/>
          <p:cNvSpPr/>
          <p:nvPr/>
        </p:nvSpPr>
        <p:spPr>
          <a:xfrm>
            <a:off x="9525" y="2568345"/>
            <a:ext cx="18288000" cy="8032387"/>
          </a:xfrm>
          <a:prstGeom prst="rect">
            <a:avLst/>
          </a:prstGeom>
          <a:solidFill>
            <a:srgbClr val="191824"/>
          </a:solidFill>
        </p:spPr>
      </p:sp>
      <p:pic>
        <p:nvPicPr>
          <p:cNvPr id="3" name="Picture 3"/>
          <p:cNvPicPr>
            <a:picLocks noChangeAspect="1"/>
          </p:cNvPicPr>
          <p:nvPr/>
        </p:nvPicPr>
        <p:blipFill>
          <a:blip r:embed="rId3"/>
          <a:srcRect/>
          <a:stretch>
            <a:fillRect/>
          </a:stretch>
        </p:blipFill>
        <p:spPr>
          <a:xfrm>
            <a:off x="9508385" y="2986246"/>
            <a:ext cx="8345353" cy="6272054"/>
          </a:xfrm>
          <a:prstGeom prst="rect">
            <a:avLst/>
          </a:prstGeom>
        </p:spPr>
      </p:pic>
      <p:sp>
        <p:nvSpPr>
          <p:cNvPr id="4" name="TextBox 4"/>
          <p:cNvSpPr txBox="1"/>
          <p:nvPr/>
        </p:nvSpPr>
        <p:spPr>
          <a:xfrm>
            <a:off x="3657572" y="1095375"/>
            <a:ext cx="10378418" cy="993775"/>
          </a:xfrm>
          <a:prstGeom prst="rect">
            <a:avLst/>
          </a:prstGeom>
        </p:spPr>
        <p:txBody>
          <a:bodyPr lIns="0" tIns="0" rIns="0" bIns="0" rtlCol="0" anchor="t">
            <a:spAutoFit/>
          </a:bodyPr>
          <a:lstStyle/>
          <a:p>
            <a:pPr algn="r">
              <a:lnSpc>
                <a:spcPts val="7699"/>
              </a:lnSpc>
            </a:pPr>
            <a:r>
              <a:rPr lang="en-US" sz="6999">
                <a:solidFill>
                  <a:srgbClr val="FFFFFF"/>
                </a:solidFill>
                <a:latin typeface="HK Grotesk Bold"/>
              </a:rPr>
              <a:t>Why use version control?</a:t>
            </a:r>
          </a:p>
        </p:txBody>
      </p:sp>
      <p:sp>
        <p:nvSpPr>
          <p:cNvPr id="5" name="TextBox 5"/>
          <p:cNvSpPr txBox="1"/>
          <p:nvPr/>
        </p:nvSpPr>
        <p:spPr>
          <a:xfrm>
            <a:off x="1141952" y="9626487"/>
            <a:ext cx="362923" cy="390297"/>
          </a:xfrm>
          <a:prstGeom prst="rect">
            <a:avLst/>
          </a:prstGeom>
        </p:spPr>
        <p:txBody>
          <a:bodyPr lIns="0" tIns="0" rIns="0" bIns="0" rtlCol="0" anchor="t">
            <a:spAutoFit/>
          </a:bodyPr>
          <a:lstStyle/>
          <a:p>
            <a:pPr algn="r">
              <a:lnSpc>
                <a:spcPts val="3000"/>
              </a:lnSpc>
            </a:pPr>
            <a:r>
              <a:rPr lang="en-US" sz="2500" dirty="0">
                <a:solidFill>
                  <a:srgbClr val="FFFFFF"/>
                </a:solidFill>
                <a:latin typeface="HK Grotesk Medium"/>
              </a:rPr>
              <a:t>09</a:t>
            </a:r>
          </a:p>
        </p:txBody>
      </p:sp>
      <p:sp>
        <p:nvSpPr>
          <p:cNvPr id="6" name="TextBox 6"/>
          <p:cNvSpPr txBox="1"/>
          <p:nvPr/>
        </p:nvSpPr>
        <p:spPr>
          <a:xfrm>
            <a:off x="10339293" y="9280410"/>
            <a:ext cx="6920007" cy="355601"/>
          </a:xfrm>
          <a:prstGeom prst="rect">
            <a:avLst/>
          </a:prstGeom>
        </p:spPr>
        <p:txBody>
          <a:bodyPr lIns="0" tIns="0" rIns="0" bIns="0" rtlCol="0" anchor="t">
            <a:spAutoFit/>
          </a:bodyPr>
          <a:lstStyle/>
          <a:p>
            <a:pPr algn="ctr">
              <a:lnSpc>
                <a:spcPts val="2750"/>
              </a:lnSpc>
            </a:pPr>
            <a:r>
              <a:rPr lang="en-US" sz="2500">
                <a:solidFill>
                  <a:srgbClr val="FFFFFF"/>
                </a:solidFill>
                <a:latin typeface="HK Grotesk Medium"/>
              </a:rPr>
              <a:t>Actual footage from my Master's degree 2019</a:t>
            </a:r>
          </a:p>
        </p:txBody>
      </p:sp>
      <p:sp>
        <p:nvSpPr>
          <p:cNvPr id="7" name="TextBox 7"/>
          <p:cNvSpPr txBox="1"/>
          <p:nvPr/>
        </p:nvSpPr>
        <p:spPr>
          <a:xfrm>
            <a:off x="971522" y="3268376"/>
            <a:ext cx="7967808" cy="6286500"/>
          </a:xfrm>
          <a:prstGeom prst="rect">
            <a:avLst/>
          </a:prstGeom>
        </p:spPr>
        <p:txBody>
          <a:bodyPr lIns="0" tIns="0" rIns="0" bIns="0" rtlCol="0" anchor="t">
            <a:spAutoFit/>
          </a:bodyPr>
          <a:lstStyle/>
          <a:p>
            <a:pPr marL="604518" lvl="1" indent="-302259">
              <a:lnSpc>
                <a:spcPts val="3359"/>
              </a:lnSpc>
              <a:buFont typeface="Arial"/>
              <a:buChar char="•"/>
            </a:pPr>
            <a:r>
              <a:rPr lang="en-US" sz="2799" dirty="0">
                <a:solidFill>
                  <a:srgbClr val="FFFFFF"/>
                </a:solidFill>
                <a:latin typeface="HK Grotesk Bold"/>
              </a:rPr>
              <a:t>Accidentally adding edits to an old version of a paper/code is annoying and often a waste of time </a:t>
            </a:r>
          </a:p>
          <a:p>
            <a:pPr algn="ctr">
              <a:lnSpc>
                <a:spcPts val="3359"/>
              </a:lnSpc>
            </a:pPr>
            <a:endParaRPr lang="en-US" sz="2799" dirty="0">
              <a:solidFill>
                <a:srgbClr val="FFFFFF"/>
              </a:solidFill>
              <a:latin typeface="HK Grotesk Bold"/>
            </a:endParaRPr>
          </a:p>
          <a:p>
            <a:pPr marL="604518" lvl="1" indent="-302259">
              <a:lnSpc>
                <a:spcPts val="3359"/>
              </a:lnSpc>
              <a:buFont typeface="Arial"/>
              <a:buChar char="•"/>
            </a:pPr>
            <a:r>
              <a:rPr lang="en-US" sz="2799" dirty="0">
                <a:solidFill>
                  <a:srgbClr val="FFFFFF"/>
                </a:solidFill>
                <a:latin typeface="HK Grotesk Bold"/>
              </a:rPr>
              <a:t>Even harder to keep track of when multiple people are working on the same document</a:t>
            </a:r>
          </a:p>
          <a:p>
            <a:pPr>
              <a:lnSpc>
                <a:spcPts val="3359"/>
              </a:lnSpc>
            </a:pPr>
            <a:endParaRPr lang="en-US" sz="2799" dirty="0">
              <a:solidFill>
                <a:srgbClr val="FFFFFF"/>
              </a:solidFill>
              <a:latin typeface="HK Grotesk Bold"/>
            </a:endParaRPr>
          </a:p>
          <a:p>
            <a:pPr marL="604518" lvl="1" indent="-302259">
              <a:lnSpc>
                <a:spcPts val="3359"/>
              </a:lnSpc>
              <a:buFont typeface="Arial"/>
              <a:buChar char="•"/>
            </a:pPr>
            <a:r>
              <a:rPr lang="en-US" sz="2799" dirty="0">
                <a:solidFill>
                  <a:srgbClr val="FFFFFF"/>
                </a:solidFill>
                <a:latin typeface="HK Grotesk Bold"/>
              </a:rPr>
              <a:t>Sometimes want to explore effect of small change in code on output, but accidentally break everything and can't get original model to run again (this has happened to me more times than I'd like to admit!!)</a:t>
            </a:r>
          </a:p>
          <a:p>
            <a:pPr>
              <a:lnSpc>
                <a:spcPts val="3359"/>
              </a:lnSpc>
            </a:pPr>
            <a:endParaRPr lang="en-US" sz="2799" dirty="0">
              <a:solidFill>
                <a:srgbClr val="FFFFFF"/>
              </a:solidFill>
              <a:latin typeface="HK Grotesk Bold"/>
            </a:endParaRPr>
          </a:p>
          <a:p>
            <a:pPr>
              <a:lnSpc>
                <a:spcPts val="3359"/>
              </a:lnSpc>
            </a:pPr>
            <a:endParaRPr lang="en-US" sz="2799" dirty="0">
              <a:solidFill>
                <a:srgbClr val="FFFFFF"/>
              </a:solidFill>
              <a:latin typeface="HK Grotesk Bold"/>
            </a:endParaRPr>
          </a:p>
          <a:p>
            <a:pPr algn="ctr">
              <a:lnSpc>
                <a:spcPts val="3359"/>
              </a:lnSpc>
              <a:spcBef>
                <a:spcPct val="0"/>
              </a:spcBef>
            </a:pPr>
            <a:endParaRPr lang="en-US" sz="2799" dirty="0">
              <a:solidFill>
                <a:srgbClr val="FFFFFF"/>
              </a:solidFill>
              <a:latin typeface="HK Grotesk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TotalTime>
  <Words>870</Words>
  <Application>Microsoft Office PowerPoint</Application>
  <PresentationFormat>Custom</PresentationFormat>
  <Paragraphs>114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HK Grotesk Medium</vt:lpstr>
      <vt:lpstr>HK Grotesk Medium Bold</vt:lpstr>
      <vt:lpstr>Calibri</vt:lpstr>
      <vt:lpstr>HK Grotesk Bold Bold</vt:lpstr>
      <vt:lpstr>Arial</vt:lpstr>
      <vt:lpstr>HK Grotesk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Red Geometric Technology Keynote Presentation</dc:title>
  <dc:creator>Andrea Perreault</dc:creator>
  <cp:lastModifiedBy>Andrea Perreault</cp:lastModifiedBy>
  <cp:revision>18</cp:revision>
  <dcterms:created xsi:type="dcterms:W3CDTF">2006-08-16T00:00:00Z</dcterms:created>
  <dcterms:modified xsi:type="dcterms:W3CDTF">2021-09-15T16:05:35Z</dcterms:modified>
  <dc:identifier>DAEpJv4djbw</dc:identifier>
</cp:coreProperties>
</file>