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2"/>
  </p:notesMasterIdLst>
  <p:handoutMasterIdLst>
    <p:handoutMasterId r:id="rId13"/>
  </p:handoutMasterIdLst>
  <p:sldIdLst>
    <p:sldId id="2762" r:id="rId3"/>
    <p:sldId id="2771" r:id="rId4"/>
    <p:sldId id="2772" r:id="rId5"/>
    <p:sldId id="2773" r:id="rId6"/>
    <p:sldId id="2774" r:id="rId7"/>
    <p:sldId id="2775" r:id="rId8"/>
    <p:sldId id="2776" r:id="rId9"/>
    <p:sldId id="2777" r:id="rId10"/>
    <p:sldId id="2653" r:id="rId1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ondary Queue的拓展" id="{988158CE-66EE-4CD1-BE27-E0C9591A07C7}">
          <p14:sldIdLst>
            <p14:sldId id="2762"/>
            <p14:sldId id="2771"/>
            <p14:sldId id="2772"/>
            <p14:sldId id="2773"/>
          </p14:sldIdLst>
        </p14:section>
        <p14:section name="MutexEE的改进" id="{5AAEC8FA-8A00-4A8B-A5D4-DDEF65026D4F}">
          <p14:sldIdLst>
            <p14:sldId id="2774"/>
            <p14:sldId id="2775"/>
            <p14:sldId id="2776"/>
            <p14:sldId id="2777"/>
          </p14:sldIdLst>
        </p14:section>
        <p14:section name="无标题节" id="{218B1617-65FE-4F78-ADA2-963EB1776F63}">
          <p14:sldIdLst>
            <p14:sldId id="26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 致远" initials="董" lastIdx="2" clrIdx="0">
    <p:extLst>
      <p:ext uri="{19B8F6BF-5375-455C-9EA6-DF929625EA0E}">
        <p15:presenceInfo xmlns:p15="http://schemas.microsoft.com/office/powerpoint/2012/main" userId="0563584b92f0a1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41100"/>
    <a:srgbClr val="FFFFFF"/>
    <a:srgbClr val="69878F"/>
    <a:srgbClr val="C5E1B4"/>
    <a:srgbClr val="F9CAAD"/>
    <a:srgbClr val="A7B7D6"/>
    <a:srgbClr val="0432FF"/>
    <a:srgbClr val="FF2F92"/>
    <a:srgbClr val="73FE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7863" autoAdjust="0"/>
  </p:normalViewPr>
  <p:slideViewPr>
    <p:cSldViewPr>
      <p:cViewPr varScale="1">
        <p:scale>
          <a:sx n="86" d="100"/>
          <a:sy n="86" d="100"/>
        </p:scale>
        <p:origin x="1190" y="53"/>
      </p:cViewPr>
      <p:guideLst/>
    </p:cSldViewPr>
  </p:slideViewPr>
  <p:outlineViewPr>
    <p:cViewPr>
      <p:scale>
        <a:sx n="33" d="100"/>
        <a:sy n="33" d="100"/>
      </p:scale>
      <p:origin x="0" y="-572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2022/11/9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a:t>
            </a:fld>
            <a:endParaRPr lang="zh-CN" altLang="en-US"/>
          </a:p>
        </p:txBody>
      </p:sp>
    </p:spTree>
    <p:extLst>
      <p:ext uri="{BB962C8B-B14F-4D97-AF65-F5344CB8AC3E}">
        <p14:creationId xmlns:p14="http://schemas.microsoft.com/office/powerpoint/2010/main" val="354432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2</a:t>
            </a:fld>
            <a:endParaRPr lang="zh-CN" altLang="en-US"/>
          </a:p>
        </p:txBody>
      </p:sp>
    </p:spTree>
    <p:extLst>
      <p:ext uri="{BB962C8B-B14F-4D97-AF65-F5344CB8AC3E}">
        <p14:creationId xmlns:p14="http://schemas.microsoft.com/office/powerpoint/2010/main" val="2915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3</a:t>
            </a:fld>
            <a:endParaRPr lang="zh-CN" altLang="en-US"/>
          </a:p>
        </p:txBody>
      </p:sp>
    </p:spTree>
    <p:extLst>
      <p:ext uri="{BB962C8B-B14F-4D97-AF65-F5344CB8AC3E}">
        <p14:creationId xmlns:p14="http://schemas.microsoft.com/office/powerpoint/2010/main" val="47881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4</a:t>
            </a:fld>
            <a:endParaRPr lang="zh-CN" altLang="en-US"/>
          </a:p>
        </p:txBody>
      </p:sp>
    </p:spTree>
    <p:extLst>
      <p:ext uri="{BB962C8B-B14F-4D97-AF65-F5344CB8AC3E}">
        <p14:creationId xmlns:p14="http://schemas.microsoft.com/office/powerpoint/2010/main" val="233095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5</a:t>
            </a:fld>
            <a:endParaRPr lang="zh-CN" altLang="en-US"/>
          </a:p>
        </p:txBody>
      </p:sp>
    </p:spTree>
    <p:extLst>
      <p:ext uri="{BB962C8B-B14F-4D97-AF65-F5344CB8AC3E}">
        <p14:creationId xmlns:p14="http://schemas.microsoft.com/office/powerpoint/2010/main" val="355985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6</a:t>
            </a:fld>
            <a:endParaRPr lang="zh-CN" altLang="en-US"/>
          </a:p>
        </p:txBody>
      </p:sp>
    </p:spTree>
    <p:extLst>
      <p:ext uri="{BB962C8B-B14F-4D97-AF65-F5344CB8AC3E}">
        <p14:creationId xmlns:p14="http://schemas.microsoft.com/office/powerpoint/2010/main" val="28770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7</a:t>
            </a:fld>
            <a:endParaRPr lang="zh-CN" altLang="en-US"/>
          </a:p>
        </p:txBody>
      </p:sp>
    </p:spTree>
    <p:extLst>
      <p:ext uri="{BB962C8B-B14F-4D97-AF65-F5344CB8AC3E}">
        <p14:creationId xmlns:p14="http://schemas.microsoft.com/office/powerpoint/2010/main" val="141956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41251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406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260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4317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400" b="1" i="0">
                <a:latin typeface="+mn-lt"/>
                <a:ea typeface="微软雅黑" panose="020B0503020204020204" pitchFamily="34" charset="-122"/>
                <a:cs typeface="微软雅黑" panose="020B0503020204020204" pitchFamily="34" charset="-122"/>
              </a:defRPr>
            </a:lvl1pPr>
            <a:lvl2pPr>
              <a:lnSpc>
                <a:spcPct val="120000"/>
              </a:lnSpc>
              <a:defRPr sz="20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5404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62932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93204"/>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2553817" y="5305772"/>
            <a:ext cx="3962399" cy="304271"/>
          </a:xfrm>
          <a:prstGeom prst="rect">
            <a:avLst/>
          </a:prstGeom>
        </p:spPr>
        <p:txBody>
          <a:bodyPr/>
          <a:lstStyle>
            <a:lvl1pPr algn="ctr">
              <a:defRPr sz="110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1"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8611866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fontScale="92500" lnSpcReduction="10000"/>
          </a:bodyPr>
          <a:lstStyle/>
          <a:p>
            <a:r>
              <a:rPr lang="en-US" altLang="zh-CN" dirty="0"/>
              <a:t>Multi-Queue + </a:t>
            </a:r>
            <a:r>
              <a:rPr lang="zh-CN" altLang="en-US" dirty="0"/>
              <a:t>新的优先级指标</a:t>
            </a:r>
            <a:endParaRPr lang="en-US" altLang="zh-CN" dirty="0"/>
          </a:p>
          <a:p>
            <a:r>
              <a:rPr lang="zh-CN" altLang="en-US" dirty="0">
                <a:solidFill>
                  <a:srgbClr val="941100"/>
                </a:solidFill>
              </a:rPr>
              <a:t>设一共</a:t>
            </a:r>
            <a:r>
              <a:rPr lang="en-US" altLang="zh-CN" dirty="0">
                <a:solidFill>
                  <a:srgbClr val="941100"/>
                </a:solidFill>
              </a:rPr>
              <a:t>n</a:t>
            </a:r>
            <a:r>
              <a:rPr lang="zh-CN" altLang="en-US" dirty="0">
                <a:solidFill>
                  <a:srgbClr val="941100"/>
                </a:solidFill>
              </a:rPr>
              <a:t>个核心，那么就创建一个长度为</a:t>
            </a:r>
            <a:r>
              <a:rPr lang="en-US" altLang="zh-CN" dirty="0">
                <a:solidFill>
                  <a:srgbClr val="941100"/>
                </a:solidFill>
              </a:rPr>
              <a:t>n</a:t>
            </a:r>
            <a:r>
              <a:rPr lang="zh-CN" altLang="en-US" dirty="0">
                <a:solidFill>
                  <a:srgbClr val="941100"/>
                </a:solidFill>
              </a:rPr>
              <a:t>的全局数组</a:t>
            </a:r>
            <a:endParaRPr lang="en-US" altLang="zh-CN" dirty="0">
              <a:solidFill>
                <a:srgbClr val="941100"/>
              </a:solidFill>
            </a:endParaRPr>
          </a:p>
          <a:p>
            <a:r>
              <a:rPr lang="zh-CN" altLang="en-US" dirty="0">
                <a:solidFill>
                  <a:srgbClr val="941100"/>
                </a:solidFill>
              </a:rPr>
              <a:t>创建</a:t>
            </a:r>
            <a:r>
              <a:rPr lang="en-US" altLang="zh-CN" dirty="0">
                <a:solidFill>
                  <a:srgbClr val="941100"/>
                </a:solidFill>
              </a:rPr>
              <a:t>n</a:t>
            </a:r>
            <a:r>
              <a:rPr lang="zh-CN" altLang="en-US" dirty="0">
                <a:solidFill>
                  <a:srgbClr val="941100"/>
                </a:solidFill>
              </a:rPr>
              <a:t>个链表，每个链表的首尾节点存在数组相应位置</a:t>
            </a:r>
            <a:endParaRPr lang="en-US" altLang="zh-CN" dirty="0">
              <a:solidFill>
                <a:srgbClr val="941100"/>
              </a:solidFill>
            </a:endParaRPr>
          </a:p>
          <a:p>
            <a:r>
              <a:rPr lang="zh-CN" altLang="en-US" dirty="0">
                <a:solidFill>
                  <a:srgbClr val="941100"/>
                </a:solidFill>
              </a:rPr>
              <a:t>进入阻塞态的线程自动到自己所在核的链表末尾</a:t>
            </a:r>
            <a:endParaRPr lang="en-US" altLang="zh-CN" dirty="0">
              <a:solidFill>
                <a:srgbClr val="941100"/>
              </a:solidFill>
            </a:endParaRPr>
          </a:p>
          <a:p>
            <a:r>
              <a:rPr lang="zh-CN" altLang="en-US" dirty="0">
                <a:solidFill>
                  <a:srgbClr val="941100"/>
                </a:solidFill>
              </a:rPr>
              <a:t>持有锁的线程放锁时，从合适的</a:t>
            </a:r>
            <a:r>
              <a:rPr lang="en-US" altLang="zh-CN" dirty="0">
                <a:solidFill>
                  <a:srgbClr val="941100"/>
                </a:solidFill>
              </a:rPr>
              <a:t>CPU</a:t>
            </a:r>
            <a:r>
              <a:rPr lang="zh-CN" altLang="en-US" dirty="0">
                <a:solidFill>
                  <a:srgbClr val="941100"/>
                </a:solidFill>
              </a:rPr>
              <a:t>号的链表中唤醒节点</a:t>
            </a:r>
            <a:endParaRPr lang="en-US" altLang="zh-CN" dirty="0">
              <a:solidFill>
                <a:srgbClr val="941100"/>
              </a:solidFill>
            </a:endParaRPr>
          </a:p>
          <a:p>
            <a:r>
              <a:rPr lang="zh-CN" altLang="en-US" dirty="0">
                <a:solidFill>
                  <a:srgbClr val="941100"/>
                </a:solidFill>
              </a:rPr>
              <a:t>主链表维护一个</a:t>
            </a:r>
            <a:r>
              <a:rPr lang="en-US" altLang="zh-CN" dirty="0">
                <a:solidFill>
                  <a:srgbClr val="941100"/>
                </a:solidFill>
              </a:rPr>
              <a:t>Bitmap</a:t>
            </a:r>
            <a:r>
              <a:rPr lang="zh-CN" altLang="en-US" dirty="0">
                <a:solidFill>
                  <a:srgbClr val="941100"/>
                </a:solidFill>
              </a:rPr>
              <a:t>，用来查找当前空闲的</a:t>
            </a:r>
            <a:r>
              <a:rPr lang="en-US" altLang="zh-CN" dirty="0">
                <a:solidFill>
                  <a:srgbClr val="941100"/>
                </a:solidFill>
              </a:rPr>
              <a:t>CPU</a:t>
            </a:r>
            <a:r>
              <a:rPr lang="zh-CN" altLang="en-US" dirty="0">
                <a:solidFill>
                  <a:srgbClr val="941100"/>
                </a:solidFill>
              </a:rPr>
              <a:t>号</a:t>
            </a:r>
            <a:endParaRPr lang="en-US" altLang="zh-CN" dirty="0">
              <a:solidFill>
                <a:srgbClr val="941100"/>
              </a:solidFill>
            </a:endParaRPr>
          </a:p>
          <a:p>
            <a:r>
              <a:rPr lang="zh-CN" altLang="en-US" dirty="0">
                <a:solidFill>
                  <a:srgbClr val="941100"/>
                </a:solidFill>
              </a:rPr>
              <a:t>至于到底选择哪个核心，需要新的优先级算法</a:t>
            </a:r>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1. Secondary Queue</a:t>
            </a:r>
            <a:r>
              <a:rPr lang="zh-CN" altLang="en-US" dirty="0"/>
              <a:t>的扩展</a:t>
            </a:r>
          </a:p>
        </p:txBody>
      </p:sp>
    </p:spTree>
    <p:extLst>
      <p:ext uri="{BB962C8B-B14F-4D97-AF65-F5344CB8AC3E}">
        <p14:creationId xmlns:p14="http://schemas.microsoft.com/office/powerpoint/2010/main" val="16777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pPr/>
              <a:t>2</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19989"/>
            <a:ext cx="8229600" cy="900442"/>
          </a:xfrm>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347706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3</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25958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4</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33566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特性</a:t>
            </a:r>
            <a:endParaRPr lang="zh-CN" altLang="en-US" dirty="0">
              <a:solidFill>
                <a:srgbClr val="941100"/>
              </a:solidFill>
            </a:endParaRPr>
          </a:p>
          <a:p>
            <a:pPr lvl="1"/>
            <a:r>
              <a:rPr lang="zh-CN" altLang="en-US" dirty="0">
                <a:solidFill>
                  <a:srgbClr val="941100"/>
                </a:solidFill>
              </a:rPr>
              <a:t>入睡前等待</a:t>
            </a:r>
            <a:r>
              <a:rPr lang="en-US" altLang="zh-CN" dirty="0">
                <a:solidFill>
                  <a:srgbClr val="941100"/>
                </a:solidFill>
              </a:rPr>
              <a:t>8000</a:t>
            </a:r>
            <a:r>
              <a:rPr lang="zh-CN" altLang="en-US" dirty="0">
                <a:solidFill>
                  <a:srgbClr val="941100"/>
                </a:solidFill>
              </a:rPr>
              <a:t>个时钟周期；</a:t>
            </a:r>
          </a:p>
          <a:p>
            <a:pPr lvl="1"/>
            <a:r>
              <a:rPr lang="zh-CN" altLang="en-US" dirty="0">
                <a:solidFill>
                  <a:srgbClr val="941100"/>
                </a:solidFill>
              </a:rPr>
              <a:t>使用</a:t>
            </a:r>
            <a:r>
              <a:rPr lang="en-US" altLang="zh-CN" dirty="0" err="1">
                <a:solidFill>
                  <a:srgbClr val="941100"/>
                </a:solidFill>
              </a:rPr>
              <a:t>mfence</a:t>
            </a:r>
            <a:r>
              <a:rPr lang="zh-CN" altLang="en-US" dirty="0">
                <a:solidFill>
                  <a:srgbClr val="941100"/>
                </a:solidFill>
              </a:rPr>
              <a:t>内存屏障串行，用来降低因为乱序执行带来的功耗；</a:t>
            </a:r>
          </a:p>
          <a:p>
            <a:pPr lvl="1"/>
            <a:r>
              <a:rPr lang="zh-CN" altLang="en-US" dirty="0">
                <a:solidFill>
                  <a:srgbClr val="941100"/>
                </a:solidFill>
              </a:rPr>
              <a:t>在放锁后会等待一段时间，检测锁是否被用户态另一个线程获取，如果是的话就不执行</a:t>
            </a:r>
            <a:r>
              <a:rPr lang="en-US" altLang="zh-CN" dirty="0" err="1">
                <a:solidFill>
                  <a:srgbClr val="941100"/>
                </a:solidFill>
              </a:rPr>
              <a:t>futex</a:t>
            </a:r>
            <a:r>
              <a:rPr lang="zh-CN" altLang="en-US" dirty="0">
                <a:solidFill>
                  <a:srgbClr val="941100"/>
                </a:solidFill>
              </a:rPr>
              <a:t>唤醒；</a:t>
            </a:r>
          </a:p>
          <a:p>
            <a:r>
              <a:rPr lang="zh-CN" altLang="en-US" dirty="0"/>
              <a:t>问题</a:t>
            </a:r>
            <a:endParaRPr lang="zh-CN" altLang="en-US" dirty="0">
              <a:solidFill>
                <a:srgbClr val="941100"/>
              </a:solidFill>
            </a:endParaRPr>
          </a:p>
          <a:p>
            <a:pPr lvl="1"/>
            <a:r>
              <a:rPr lang="zh-CN" altLang="en-US" dirty="0">
                <a:solidFill>
                  <a:srgbClr val="941100"/>
                </a:solidFill>
              </a:rPr>
              <a:t>公平性依旧得不到保证；</a:t>
            </a:r>
            <a:endParaRPr lang="en-US" altLang="zh-CN" dirty="0">
              <a:solidFill>
                <a:srgbClr val="941100"/>
              </a:solidFill>
            </a:endParaRPr>
          </a:p>
          <a:p>
            <a:pPr lvl="1"/>
            <a:r>
              <a:rPr lang="zh-CN" altLang="en-US" dirty="0">
                <a:solidFill>
                  <a:srgbClr val="941100"/>
                </a:solidFill>
              </a:rPr>
              <a:t>一般只适用于临界区较短的情形。</a:t>
            </a: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5</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2. </a:t>
            </a:r>
            <a:r>
              <a:rPr lang="en-US" altLang="zh-CN" dirty="0" err="1"/>
              <a:t>MutexEE</a:t>
            </a:r>
            <a:r>
              <a:rPr lang="zh-CN" altLang="en-US" dirty="0"/>
              <a:t>的改进</a:t>
            </a:r>
          </a:p>
        </p:txBody>
      </p:sp>
    </p:spTree>
    <p:extLst>
      <p:ext uri="{BB962C8B-B14F-4D97-AF65-F5344CB8AC3E}">
        <p14:creationId xmlns:p14="http://schemas.microsoft.com/office/powerpoint/2010/main" val="298117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6</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210912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7</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每个线程维护一个优先级数字，公平性由优先级保证</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93520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8</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17358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a:bodyPr>
          <a:lstStyle/>
          <a:p>
            <a:pPr>
              <a:lnSpc>
                <a:spcPct val="110000"/>
              </a:lnSpc>
            </a:pPr>
            <a:r>
              <a:rPr kumimoji="1" lang="zh-CN" altLang="en-US" sz="4800" dirty="0"/>
              <a:t>谢谢评审！</a:t>
            </a:r>
          </a:p>
        </p:txBody>
      </p:sp>
      <p:sp>
        <p:nvSpPr>
          <p:cNvPr id="7" name="副标题 2">
            <a:extLst>
              <a:ext uri="{FF2B5EF4-FFF2-40B4-BE49-F238E27FC236}">
                <a16:creationId xmlns:a16="http://schemas.microsoft.com/office/drawing/2014/main" id="{E2120B98-7095-B94B-B13B-75606426BFB4}"/>
              </a:ext>
            </a:extLst>
          </p:cNvPr>
          <p:cNvSpPr txBox="1">
            <a:spLocks/>
          </p:cNvSpPr>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ea"/>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ea"/>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ea"/>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Arial" panose="020B0604020202020204"/>
              </a:rPr>
              <a:t>RISC-V </a:t>
            </a:r>
            <a:r>
              <a:rPr lang="zh-CN" altLang="en-US" sz="1400" dirty="0">
                <a:solidFill>
                  <a:srgbClr val="000000">
                    <a:lumMod val="75000"/>
                    <a:lumOff val="25000"/>
                  </a:srgbClr>
                </a:solidFill>
                <a:latin typeface="Arial" panose="020B0604020202020204"/>
              </a:rPr>
              <a:t>暑期实习</a:t>
            </a:r>
          </a:p>
        </p:txBody>
      </p:sp>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64288" y="282539"/>
            <a:ext cx="1642840" cy="43204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DD460AB8-5EBC-47B1-A098-2F377B540024}"/>
              </a:ext>
            </a:extLst>
          </p:cNvPr>
          <p:cNvSpPr>
            <a:spLocks noGrp="1"/>
          </p:cNvSpPr>
          <p:nvPr>
            <p:ph type="subTitle" idx="1"/>
          </p:nvPr>
        </p:nvSpPr>
        <p:spPr/>
        <p:txBody>
          <a:bodyPr/>
          <a:lstStyle/>
          <a:p>
            <a:r>
              <a:rPr lang="en-US" altLang="zh-CN" dirty="0"/>
              <a:t>2019-</a:t>
            </a:r>
            <a:r>
              <a:rPr lang="zh-CN" altLang="en-US" dirty="0"/>
              <a:t>软件工程</a:t>
            </a:r>
            <a:r>
              <a:rPr lang="en-US" altLang="zh-CN" dirty="0"/>
              <a:t>-</a:t>
            </a:r>
            <a:r>
              <a:rPr lang="zh-CN" altLang="en-US" dirty="0"/>
              <a:t>章子杨</a:t>
            </a:r>
          </a:p>
          <a:p>
            <a:endParaRPr lang="zh-CN" altLang="en-US" dirty="0"/>
          </a:p>
        </p:txBody>
      </p:sp>
    </p:spTree>
    <p:extLst>
      <p:ext uri="{BB962C8B-B14F-4D97-AF65-F5344CB8AC3E}">
        <p14:creationId xmlns:p14="http://schemas.microsoft.com/office/powerpoint/2010/main" val="115078829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53788</TotalTime>
  <Words>575</Words>
  <Application>Microsoft Office PowerPoint</Application>
  <PresentationFormat>全屏显示(16:10)</PresentationFormat>
  <Paragraphs>102</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DengXian</vt:lpstr>
      <vt:lpstr>宋体</vt:lpstr>
      <vt:lpstr>微软雅黑</vt:lpstr>
      <vt:lpstr>微软雅黑 Light</vt:lpstr>
      <vt:lpstr>Arial</vt:lpstr>
      <vt:lpstr>Calibri</vt:lpstr>
      <vt:lpstr>Office 主题​​</vt:lpstr>
      <vt:lpstr>1_Office 主题​​</vt:lpstr>
      <vt:lpstr>1. Secondary Queue的扩展</vt:lpstr>
      <vt:lpstr>Multi-Queue</vt:lpstr>
      <vt:lpstr>Multi-Queue</vt:lpstr>
      <vt:lpstr>Multi-Queue</vt:lpstr>
      <vt:lpstr>2. MutexEE的改进</vt:lpstr>
      <vt:lpstr>Multi-Queue</vt:lpstr>
      <vt:lpstr>Multi-Queue</vt:lpstr>
      <vt:lpstr>Multi-Queue</vt:lpstr>
      <vt:lpstr>谢谢评审！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Functioner</cp:lastModifiedBy>
  <cp:revision>2740</cp:revision>
  <cp:lastPrinted>2020-03-02T13:38:09Z</cp:lastPrinted>
  <dcterms:created xsi:type="dcterms:W3CDTF">2017-11-24T09:35:45Z</dcterms:created>
  <dcterms:modified xsi:type="dcterms:W3CDTF">2022-11-09T02:47:17Z</dcterms:modified>
</cp:coreProperties>
</file>