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490" r:id="rId2"/>
    <p:sldId id="1491" r:id="rId3"/>
    <p:sldId id="1450" r:id="rId4"/>
    <p:sldId id="1472" r:id="rId5"/>
    <p:sldId id="1477" r:id="rId6"/>
    <p:sldId id="1478" r:id="rId7"/>
    <p:sldId id="1479" r:id="rId8"/>
    <p:sldId id="1480" r:id="rId9"/>
    <p:sldId id="1481" r:id="rId10"/>
    <p:sldId id="1482" r:id="rId11"/>
    <p:sldId id="1483" r:id="rId12"/>
    <p:sldId id="1484" r:id="rId13"/>
    <p:sldId id="1485" r:id="rId14"/>
    <p:sldId id="1486" r:id="rId15"/>
    <p:sldId id="1487" r:id="rId16"/>
    <p:sldId id="1488" r:id="rId17"/>
    <p:sldId id="1492" r:id="rId18"/>
    <p:sldId id="1493" r:id="rId19"/>
    <p:sldId id="1489" r:id="rId2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00FB92"/>
    <a:srgbClr val="941100"/>
    <a:srgbClr val="212121"/>
    <a:srgbClr val="005493"/>
    <a:srgbClr val="9437FF"/>
    <a:srgbClr val="73FEFF"/>
    <a:srgbClr val="ED3C64"/>
    <a:srgbClr val="FF93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5" autoAdjust="0"/>
    <p:restoredTop sz="78973" autoAdjust="0"/>
  </p:normalViewPr>
  <p:slideViewPr>
    <p:cSldViewPr>
      <p:cViewPr varScale="1">
        <p:scale>
          <a:sx n="108" d="100"/>
          <a:sy n="108" d="100"/>
        </p:scale>
        <p:origin x="2094" y="90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0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2022/10/19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5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96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6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6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36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3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32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8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8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42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5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2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6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3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1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1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3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完全解决竞争不现实：</a:t>
            </a:r>
            <a:endParaRPr lang="en-US" altLang="zh-CN" dirty="0"/>
          </a:p>
          <a:p>
            <a:r>
              <a:rPr lang="zh-CN" altLang="en-US" dirty="0"/>
              <a:t>将其移到关键路径之外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FA25068-95BE-F84A-896E-9E89F943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6608DAFC-F7CB-BF45-A12C-3E5B3C748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222B87CB-0BF3-3A40-9555-EFDE39840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4DC863AB-1CA3-014A-96B6-C1A16FEA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：针对</a:t>
            </a:r>
            <a:r>
              <a:rPr lang="en-US" altLang="zh-CN" dirty="0"/>
              <a:t>over-subscription</a:t>
            </a:r>
            <a:r>
              <a:rPr lang="zh-CN" altLang="en-US" dirty="0"/>
              <a:t>设计的阻塞锁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17" name="文本框 1216">
            <a:extLst>
              <a:ext uri="{FF2B5EF4-FFF2-40B4-BE49-F238E27FC236}">
                <a16:creationId xmlns:a16="http://schemas.microsoft.com/office/drawing/2014/main" id="{91BA7ED1-31A0-1ACF-F96C-2D181ED1E391}"/>
              </a:ext>
            </a:extLst>
          </p:cNvPr>
          <p:cNvSpPr txBox="1"/>
          <p:nvPr/>
        </p:nvSpPr>
        <p:spPr>
          <a:xfrm>
            <a:off x="457200" y="1345332"/>
            <a:ext cx="72831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争对获取临界区资源的线程数远大于核心数的场景（称为</a:t>
            </a:r>
            <a:r>
              <a:rPr lang="en-US" altLang="zh-CN" dirty="0"/>
              <a:t>over-subscription)</a:t>
            </a:r>
            <a:r>
              <a:rPr lang="zh-CN" altLang="en-US" dirty="0"/>
              <a:t>，在现有的锁策略中，没有能够</a:t>
            </a:r>
            <a:r>
              <a:rPr lang="zh-CN" altLang="en-US" dirty="0">
                <a:solidFill>
                  <a:schemeClr val="accent1"/>
                </a:solidFill>
              </a:rPr>
              <a:t>同时保证吞吐量、公平性与时延</a:t>
            </a:r>
            <a:r>
              <a:rPr lang="zh-CN" altLang="en-US" dirty="0"/>
              <a:t>的锁。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常用的</a:t>
            </a:r>
            <a:r>
              <a:rPr lang="en-US" altLang="zh-CN" dirty="0" err="1"/>
              <a:t>pthread</a:t>
            </a:r>
            <a:r>
              <a:rPr lang="zh-CN" altLang="en-US" dirty="0"/>
              <a:t>锁通过简单的</a:t>
            </a:r>
            <a:r>
              <a:rPr lang="en-US" altLang="zh-CN" dirty="0" err="1"/>
              <a:t>spin_then_park</a:t>
            </a:r>
            <a:r>
              <a:rPr lang="zh-CN" altLang="en-US" dirty="0"/>
              <a:t>方式，自旋的去获取锁一段时间，失败则睡眠等待唤醒，这样的方式</a:t>
            </a:r>
            <a:r>
              <a:rPr lang="zh-CN" altLang="en-US" dirty="0">
                <a:solidFill>
                  <a:schemeClr val="accent1"/>
                </a:solidFill>
              </a:rPr>
              <a:t>开销小</a:t>
            </a:r>
            <a:r>
              <a:rPr lang="zh-CN" altLang="en-US" dirty="0"/>
              <a:t>保证了吞吐量，但是时延难以得到保证，可能一个线程迟迟无法获取锁。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而保证了时延和公平性的</a:t>
            </a:r>
            <a:r>
              <a:rPr lang="en-US" altLang="zh-CN" dirty="0"/>
              <a:t>MCS</a:t>
            </a:r>
            <a:r>
              <a:rPr lang="zh-CN" altLang="en-US" dirty="0"/>
              <a:t>锁在</a:t>
            </a:r>
            <a:r>
              <a:rPr lang="zh-CN" altLang="en-US" dirty="0">
                <a:solidFill>
                  <a:schemeClr val="accent1"/>
                </a:solidFill>
              </a:rPr>
              <a:t>关键路径上引入</a:t>
            </a:r>
            <a:r>
              <a:rPr lang="zh-CN" altLang="en-US" dirty="0"/>
              <a:t>了唤醒线程的</a:t>
            </a:r>
            <a:r>
              <a:rPr lang="zh-CN" altLang="en-US" dirty="0">
                <a:solidFill>
                  <a:schemeClr val="accent1"/>
                </a:solidFill>
              </a:rPr>
              <a:t>开销</a:t>
            </a:r>
            <a:r>
              <a:rPr lang="zh-CN" altLang="en-US" dirty="0"/>
              <a:t>，导致吞吐率大幅下降</a:t>
            </a:r>
            <a:endParaRPr lang="en-US" altLang="zh-CN" dirty="0"/>
          </a:p>
          <a:p>
            <a:r>
              <a:rPr lang="zh-CN" altLang="en-US" dirty="0"/>
              <a:t>能否找到一种锁策略，能够保证一定的公平性和时延，并且吞吐率表现良好？</a:t>
            </a:r>
          </a:p>
        </p:txBody>
      </p:sp>
    </p:spTree>
    <p:extLst>
      <p:ext uri="{BB962C8B-B14F-4D97-AF65-F5344CB8AC3E}">
        <p14:creationId xmlns:p14="http://schemas.microsoft.com/office/powerpoint/2010/main" val="45400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：锁持有者传递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65" y="2374457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3711022" y="29382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4019537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4314878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4603758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5203814" y="292625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5512329" y="292625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5807670" y="292871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6096550" y="292625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4782957" y="307738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6729428" y="29339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7037943" y="293396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7333284" y="293642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7622164" y="293396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6391891" y="2025548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cxnSpLocks/>
            <a:stCxn id="1206" idx="2"/>
          </p:cNvCxnSpPr>
          <p:nvPr/>
        </p:nvCxnSpPr>
        <p:spPr>
          <a:xfrm>
            <a:off x="6877335" y="2543492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DA1530-1755-394D-5DDB-19FD022BAB9E}"/>
              </a:ext>
            </a:extLst>
          </p:cNvPr>
          <p:cNvSpPr txBox="1"/>
          <p:nvPr/>
        </p:nvSpPr>
        <p:spPr>
          <a:xfrm>
            <a:off x="3766813" y="3305985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3289F-C70C-4B23-94BC-A2AD0863076B}"/>
              </a:ext>
            </a:extLst>
          </p:cNvPr>
          <p:cNvSpPr txBox="1"/>
          <p:nvPr/>
        </p:nvSpPr>
        <p:spPr>
          <a:xfrm>
            <a:off x="5399883" y="3276421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86467-2DC9-8881-6BF2-8AFC948F0E93}"/>
              </a:ext>
            </a:extLst>
          </p:cNvPr>
          <p:cNvSpPr txBox="1"/>
          <p:nvPr/>
        </p:nvSpPr>
        <p:spPr>
          <a:xfrm>
            <a:off x="6904534" y="3231724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t6</a:t>
            </a:r>
            <a:r>
              <a:rPr lang="zh-CN" altLang="en-US" dirty="0"/>
              <a:t>执行完临界区后传递给</a:t>
            </a:r>
            <a:r>
              <a:rPr lang="en-US" altLang="zh-CN" dirty="0"/>
              <a:t>t7, t7</a:t>
            </a:r>
            <a:r>
              <a:rPr lang="zh-CN" altLang="en-US" dirty="0"/>
              <a:t>同样顺利执行临界区后传递给</a:t>
            </a:r>
            <a:r>
              <a:rPr lang="en-US" altLang="zh-CN" dirty="0"/>
              <a:t>t8, secondary</a:t>
            </a:r>
            <a:r>
              <a:rPr lang="zh-CN" altLang="en-US" dirty="0"/>
              <a:t>队列存在时，获取锁的节点</a:t>
            </a:r>
            <a:r>
              <a:rPr lang="en-US" altLang="zh-CN" dirty="0"/>
              <a:t> </a:t>
            </a:r>
            <a:r>
              <a:rPr lang="zh-CN" altLang="en-US" dirty="0"/>
              <a:t>永远指向</a:t>
            </a:r>
            <a:r>
              <a:rPr lang="en-US" altLang="zh-CN" dirty="0"/>
              <a:t>secondary</a:t>
            </a:r>
            <a:r>
              <a:rPr lang="zh-CN" altLang="en-US" dirty="0"/>
              <a:t>队列队首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5D9BA-4D14-EB22-327B-8FDE7E965B46}"/>
              </a:ext>
            </a:extLst>
          </p:cNvPr>
          <p:cNvSpPr/>
          <p:nvPr/>
        </p:nvSpPr>
        <p:spPr>
          <a:xfrm>
            <a:off x="626905" y="41969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2C4907-1F2A-0CAB-156A-C2DE39E78507}"/>
              </a:ext>
            </a:extLst>
          </p:cNvPr>
          <p:cNvSpPr/>
          <p:nvPr/>
        </p:nvSpPr>
        <p:spPr>
          <a:xfrm>
            <a:off x="935420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23F86B-5CCC-529B-E882-3FABE257B963}"/>
              </a:ext>
            </a:extLst>
          </p:cNvPr>
          <p:cNvSpPr/>
          <p:nvPr/>
        </p:nvSpPr>
        <p:spPr>
          <a:xfrm>
            <a:off x="1230761" y="419935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4280DD-93F4-8808-9373-F3194E9ACBCE}"/>
              </a:ext>
            </a:extLst>
          </p:cNvPr>
          <p:cNvSpPr/>
          <p:nvPr/>
        </p:nvSpPr>
        <p:spPr>
          <a:xfrm>
            <a:off x="1519641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3F07B-3E22-78E4-760E-D97FD7D8EF08}"/>
              </a:ext>
            </a:extLst>
          </p:cNvPr>
          <p:cNvSpPr/>
          <p:nvPr/>
        </p:nvSpPr>
        <p:spPr>
          <a:xfrm>
            <a:off x="2104779" y="417027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832BD6-1D2C-6DD4-3193-42A6D616DA5D}"/>
              </a:ext>
            </a:extLst>
          </p:cNvPr>
          <p:cNvSpPr/>
          <p:nvPr/>
        </p:nvSpPr>
        <p:spPr>
          <a:xfrm>
            <a:off x="2413294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50C345-80DF-88E9-7C33-38B0986781C7}"/>
              </a:ext>
            </a:extLst>
          </p:cNvPr>
          <p:cNvSpPr/>
          <p:nvPr/>
        </p:nvSpPr>
        <p:spPr>
          <a:xfrm>
            <a:off x="2708635" y="417273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0D6EA5-0673-9FD5-0D6E-07D491D5CCD8}"/>
              </a:ext>
            </a:extLst>
          </p:cNvPr>
          <p:cNvSpPr/>
          <p:nvPr/>
        </p:nvSpPr>
        <p:spPr>
          <a:xfrm>
            <a:off x="2997515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768948-46F8-28B8-9989-AFB46737265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83922" y="4321395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04A9211-BF10-7DFE-7539-DA486C49F36A}"/>
              </a:ext>
            </a:extLst>
          </p:cNvPr>
          <p:cNvSpPr/>
          <p:nvPr/>
        </p:nvSpPr>
        <p:spPr>
          <a:xfrm>
            <a:off x="3589114" y="417211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2542B-ABEC-4052-05C0-EA81756B0A6C}"/>
              </a:ext>
            </a:extLst>
          </p:cNvPr>
          <p:cNvSpPr/>
          <p:nvPr/>
        </p:nvSpPr>
        <p:spPr>
          <a:xfrm>
            <a:off x="3897629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BD575-514D-453F-14CF-A58D21768DDB}"/>
              </a:ext>
            </a:extLst>
          </p:cNvPr>
          <p:cNvSpPr/>
          <p:nvPr/>
        </p:nvSpPr>
        <p:spPr>
          <a:xfrm>
            <a:off x="4192970" y="417457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7E9087-D8E6-E033-2EE0-F37AB4F9DC51}"/>
              </a:ext>
            </a:extLst>
          </p:cNvPr>
          <p:cNvSpPr/>
          <p:nvPr/>
        </p:nvSpPr>
        <p:spPr>
          <a:xfrm>
            <a:off x="4481850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EA1131B-BD6F-8186-CE25-9E396789BB2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168257" y="432324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FFFFF84-90B7-DE27-FAC4-BE98350C1460}"/>
              </a:ext>
            </a:extLst>
          </p:cNvPr>
          <p:cNvSpPr txBox="1"/>
          <p:nvPr/>
        </p:nvSpPr>
        <p:spPr>
          <a:xfrm>
            <a:off x="600833" y="4523940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5C7A3F-663F-1265-AB07-E08E0B3F13C3}"/>
              </a:ext>
            </a:extLst>
          </p:cNvPr>
          <p:cNvSpPr txBox="1"/>
          <p:nvPr/>
        </p:nvSpPr>
        <p:spPr>
          <a:xfrm>
            <a:off x="2150457" y="4486590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540558-35F6-4D04-2273-CB64D912ECE8}"/>
              </a:ext>
            </a:extLst>
          </p:cNvPr>
          <p:cNvSpPr txBox="1"/>
          <p:nvPr/>
        </p:nvSpPr>
        <p:spPr>
          <a:xfrm>
            <a:off x="3733139" y="4432254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6E7E06-E33D-FF35-5757-2CB1D5EBD94A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2829819" y="3016549"/>
            <a:ext cx="40256" cy="2929857"/>
          </a:xfrm>
          <a:prstGeom prst="bentConnector4">
            <a:avLst>
              <a:gd name="adj1" fmla="val -1614718"/>
              <a:gd name="adj2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E3E525-9128-43EB-CE58-5CF993F83D5D}"/>
              </a:ext>
            </a:extLst>
          </p:cNvPr>
          <p:cNvCxnSpPr/>
          <p:nvPr/>
        </p:nvCxnSpPr>
        <p:spPr>
          <a:xfrm flipV="1">
            <a:off x="6249594" y="3060481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E5B2150-6BF0-4EC9-A1EC-23051EA16421}"/>
              </a:ext>
            </a:extLst>
          </p:cNvPr>
          <p:cNvSpPr/>
          <p:nvPr/>
        </p:nvSpPr>
        <p:spPr>
          <a:xfrm>
            <a:off x="5815491" y="4746518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spin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EEE4FD2-3A53-A8D8-4EFA-C37C26B2E975}"/>
              </a:ext>
            </a:extLst>
          </p:cNvPr>
          <p:cNvSpPr/>
          <p:nvPr/>
        </p:nvSpPr>
        <p:spPr>
          <a:xfrm>
            <a:off x="8391471" y="4745105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57D2DC6-604A-FA49-95BE-49BFACD3A82F}"/>
              </a:ext>
            </a:extLst>
          </p:cNvPr>
          <p:cNvSpPr/>
          <p:nvPr/>
        </p:nvSpPr>
        <p:spPr>
          <a:xfrm>
            <a:off x="7384047" y="4745105"/>
            <a:ext cx="1007424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</a:rPr>
              <a:t>secTail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66FF26-6079-6E03-A9CC-F10361DCFBF1}"/>
              </a:ext>
            </a:extLst>
          </p:cNvPr>
          <p:cNvSpPr/>
          <p:nvPr/>
        </p:nvSpPr>
        <p:spPr>
          <a:xfrm>
            <a:off x="6535571" y="4745105"/>
            <a:ext cx="86409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8CC8D3-352E-1B0B-168E-65C19C201A4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781163" y="3091849"/>
            <a:ext cx="3059164" cy="110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3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：锁持有者传递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65" y="2374457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3711022" y="29382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4019537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4314878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4603758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5203814" y="292625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5512329" y="292625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5807670" y="292871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6096550" y="292625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4782957" y="307738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6729428" y="29339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7037943" y="293396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7333284" y="293642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7622164" y="293396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6391891" y="2025548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cxnSpLocks/>
            <a:stCxn id="1206" idx="2"/>
          </p:cNvCxnSpPr>
          <p:nvPr/>
        </p:nvCxnSpPr>
        <p:spPr>
          <a:xfrm>
            <a:off x="6877335" y="2543492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DA1530-1755-394D-5DDB-19FD022BAB9E}"/>
              </a:ext>
            </a:extLst>
          </p:cNvPr>
          <p:cNvSpPr txBox="1"/>
          <p:nvPr/>
        </p:nvSpPr>
        <p:spPr>
          <a:xfrm>
            <a:off x="3766813" y="3305985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3289F-C70C-4B23-94BC-A2AD0863076B}"/>
              </a:ext>
            </a:extLst>
          </p:cNvPr>
          <p:cNvSpPr txBox="1"/>
          <p:nvPr/>
        </p:nvSpPr>
        <p:spPr>
          <a:xfrm>
            <a:off x="5399883" y="3276421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86467-2DC9-8881-6BF2-8AFC948F0E93}"/>
              </a:ext>
            </a:extLst>
          </p:cNvPr>
          <p:cNvSpPr txBox="1"/>
          <p:nvPr/>
        </p:nvSpPr>
        <p:spPr>
          <a:xfrm>
            <a:off x="6904534" y="3231724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</a:t>
            </a:r>
            <a:r>
              <a:rPr lang="zh-CN" altLang="en-US" dirty="0"/>
              <a:t>和</a:t>
            </a:r>
            <a:r>
              <a:rPr lang="en-US" altLang="zh-CN" dirty="0"/>
              <a:t>t8</a:t>
            </a:r>
            <a:r>
              <a:rPr lang="zh-CN" altLang="en-US" dirty="0"/>
              <a:t>在同一个核上，相互竞争，</a:t>
            </a:r>
            <a:r>
              <a:rPr lang="en-US" altLang="zh-CN" dirty="0"/>
              <a:t>t8</a:t>
            </a:r>
            <a:r>
              <a:rPr lang="zh-CN" altLang="en-US" dirty="0"/>
              <a:t>迟迟未执行完临界区，</a:t>
            </a:r>
            <a:r>
              <a:rPr lang="en-US" altLang="zh-CN" dirty="0"/>
              <a:t>t9, t10</a:t>
            </a:r>
            <a:r>
              <a:rPr lang="zh-CN" altLang="en-US" dirty="0"/>
              <a:t>迟迟未获取锁后时间片耗尽进入睡眠状态后，</a:t>
            </a:r>
            <a:r>
              <a:rPr lang="en-US" altLang="zh-CN" dirty="0"/>
              <a:t>t8</a:t>
            </a:r>
            <a:r>
              <a:rPr lang="zh-CN" altLang="en-US" dirty="0"/>
              <a:t>成功执行完临界区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5D9BA-4D14-EB22-327B-8FDE7E965B46}"/>
              </a:ext>
            </a:extLst>
          </p:cNvPr>
          <p:cNvSpPr/>
          <p:nvPr/>
        </p:nvSpPr>
        <p:spPr>
          <a:xfrm>
            <a:off x="626905" y="41969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2C4907-1F2A-0CAB-156A-C2DE39E78507}"/>
              </a:ext>
            </a:extLst>
          </p:cNvPr>
          <p:cNvSpPr/>
          <p:nvPr/>
        </p:nvSpPr>
        <p:spPr>
          <a:xfrm>
            <a:off x="935420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23F86B-5CCC-529B-E882-3FABE257B963}"/>
              </a:ext>
            </a:extLst>
          </p:cNvPr>
          <p:cNvSpPr/>
          <p:nvPr/>
        </p:nvSpPr>
        <p:spPr>
          <a:xfrm>
            <a:off x="1230761" y="419935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4280DD-93F4-8808-9373-F3194E9ACBCE}"/>
              </a:ext>
            </a:extLst>
          </p:cNvPr>
          <p:cNvSpPr/>
          <p:nvPr/>
        </p:nvSpPr>
        <p:spPr>
          <a:xfrm>
            <a:off x="1519641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3F07B-3E22-78E4-760E-D97FD7D8EF08}"/>
              </a:ext>
            </a:extLst>
          </p:cNvPr>
          <p:cNvSpPr/>
          <p:nvPr/>
        </p:nvSpPr>
        <p:spPr>
          <a:xfrm>
            <a:off x="2104779" y="417027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832BD6-1D2C-6DD4-3193-42A6D616DA5D}"/>
              </a:ext>
            </a:extLst>
          </p:cNvPr>
          <p:cNvSpPr/>
          <p:nvPr/>
        </p:nvSpPr>
        <p:spPr>
          <a:xfrm>
            <a:off x="2413294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50C345-80DF-88E9-7C33-38B0986781C7}"/>
              </a:ext>
            </a:extLst>
          </p:cNvPr>
          <p:cNvSpPr/>
          <p:nvPr/>
        </p:nvSpPr>
        <p:spPr>
          <a:xfrm>
            <a:off x="2708635" y="417273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0D6EA5-0673-9FD5-0D6E-07D491D5CCD8}"/>
              </a:ext>
            </a:extLst>
          </p:cNvPr>
          <p:cNvSpPr/>
          <p:nvPr/>
        </p:nvSpPr>
        <p:spPr>
          <a:xfrm>
            <a:off x="2997515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768948-46F8-28B8-9989-AFB46737265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83922" y="4321395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04A9211-BF10-7DFE-7539-DA486C49F36A}"/>
              </a:ext>
            </a:extLst>
          </p:cNvPr>
          <p:cNvSpPr/>
          <p:nvPr/>
        </p:nvSpPr>
        <p:spPr>
          <a:xfrm>
            <a:off x="3589114" y="417211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2542B-ABEC-4052-05C0-EA81756B0A6C}"/>
              </a:ext>
            </a:extLst>
          </p:cNvPr>
          <p:cNvSpPr/>
          <p:nvPr/>
        </p:nvSpPr>
        <p:spPr>
          <a:xfrm>
            <a:off x="3897629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BD575-514D-453F-14CF-A58D21768DDB}"/>
              </a:ext>
            </a:extLst>
          </p:cNvPr>
          <p:cNvSpPr/>
          <p:nvPr/>
        </p:nvSpPr>
        <p:spPr>
          <a:xfrm>
            <a:off x="4192970" y="417457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7E9087-D8E6-E033-2EE0-F37AB4F9DC51}"/>
              </a:ext>
            </a:extLst>
          </p:cNvPr>
          <p:cNvSpPr/>
          <p:nvPr/>
        </p:nvSpPr>
        <p:spPr>
          <a:xfrm>
            <a:off x="4481850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EA1131B-BD6F-8186-CE25-9E396789BB2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168257" y="432324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FFFFF84-90B7-DE27-FAC4-BE98350C1460}"/>
              </a:ext>
            </a:extLst>
          </p:cNvPr>
          <p:cNvSpPr txBox="1"/>
          <p:nvPr/>
        </p:nvSpPr>
        <p:spPr>
          <a:xfrm>
            <a:off x="600833" y="4523940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5C7A3F-663F-1265-AB07-E08E0B3F13C3}"/>
              </a:ext>
            </a:extLst>
          </p:cNvPr>
          <p:cNvSpPr txBox="1"/>
          <p:nvPr/>
        </p:nvSpPr>
        <p:spPr>
          <a:xfrm>
            <a:off x="2150457" y="4486590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540558-35F6-4D04-2273-CB64D912ECE8}"/>
              </a:ext>
            </a:extLst>
          </p:cNvPr>
          <p:cNvSpPr txBox="1"/>
          <p:nvPr/>
        </p:nvSpPr>
        <p:spPr>
          <a:xfrm>
            <a:off x="3733139" y="4432254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6E7E06-E33D-FF35-5757-2CB1D5EBD94A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2829819" y="3016549"/>
            <a:ext cx="40256" cy="2929857"/>
          </a:xfrm>
          <a:prstGeom prst="bentConnector4">
            <a:avLst>
              <a:gd name="adj1" fmla="val -1614718"/>
              <a:gd name="adj2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E3E525-9128-43EB-CE58-5CF993F83D5D}"/>
              </a:ext>
            </a:extLst>
          </p:cNvPr>
          <p:cNvCxnSpPr/>
          <p:nvPr/>
        </p:nvCxnSpPr>
        <p:spPr>
          <a:xfrm flipV="1">
            <a:off x="6249594" y="3060481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E5B2150-6BF0-4EC9-A1EC-23051EA16421}"/>
              </a:ext>
            </a:extLst>
          </p:cNvPr>
          <p:cNvSpPr/>
          <p:nvPr/>
        </p:nvSpPr>
        <p:spPr>
          <a:xfrm>
            <a:off x="5815491" y="4746518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spin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EEE4FD2-3A53-A8D8-4EFA-C37C26B2E975}"/>
              </a:ext>
            </a:extLst>
          </p:cNvPr>
          <p:cNvSpPr/>
          <p:nvPr/>
        </p:nvSpPr>
        <p:spPr>
          <a:xfrm>
            <a:off x="8391471" y="4745105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57D2DC6-604A-FA49-95BE-49BFACD3A82F}"/>
              </a:ext>
            </a:extLst>
          </p:cNvPr>
          <p:cNvSpPr/>
          <p:nvPr/>
        </p:nvSpPr>
        <p:spPr>
          <a:xfrm>
            <a:off x="7384047" y="4745105"/>
            <a:ext cx="1007424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</a:rPr>
              <a:t>secTail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66FF26-6079-6E03-A9CC-F10361DCFBF1}"/>
              </a:ext>
            </a:extLst>
          </p:cNvPr>
          <p:cNvSpPr/>
          <p:nvPr/>
        </p:nvSpPr>
        <p:spPr>
          <a:xfrm>
            <a:off x="6535571" y="4745105"/>
            <a:ext cx="86409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8CC8D3-352E-1B0B-168E-65C19C201A4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781163" y="3091849"/>
            <a:ext cx="3059164" cy="110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8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：锁持有者传递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9" y="2424014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4746337" y="282078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5054852" y="282078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5350193" y="282324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5639073" y="282078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6239129" y="28087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6547644" y="280877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6842985" y="281123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7131865" y="280877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5818272" y="2959899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7764743" y="281648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8073258" y="281648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8368599" y="281894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8657479" y="281648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7507756" y="1881192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cxnSpLocks/>
          </p:cNvCxnSpPr>
          <p:nvPr/>
        </p:nvCxnSpPr>
        <p:spPr>
          <a:xfrm>
            <a:off x="7912650" y="2426010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DA1530-1755-394D-5DDB-19FD022BAB9E}"/>
              </a:ext>
            </a:extLst>
          </p:cNvPr>
          <p:cNvSpPr txBox="1"/>
          <p:nvPr/>
        </p:nvSpPr>
        <p:spPr>
          <a:xfrm>
            <a:off x="4802128" y="3188503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3289F-C70C-4B23-94BC-A2AD0863076B}"/>
              </a:ext>
            </a:extLst>
          </p:cNvPr>
          <p:cNvSpPr txBox="1"/>
          <p:nvPr/>
        </p:nvSpPr>
        <p:spPr>
          <a:xfrm>
            <a:off x="6435198" y="3158939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86467-2DC9-8881-6BF2-8AFC948F0E93}"/>
              </a:ext>
            </a:extLst>
          </p:cNvPr>
          <p:cNvSpPr txBox="1"/>
          <p:nvPr/>
        </p:nvSpPr>
        <p:spPr>
          <a:xfrm>
            <a:off x="7939849" y="3114242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Case1: </a:t>
            </a:r>
            <a:r>
              <a:rPr lang="zh-CN" altLang="en-US" dirty="0"/>
              <a:t>如果没有新的线程进入队列，将</a:t>
            </a:r>
            <a:r>
              <a:rPr lang="en-US" altLang="zh-CN" dirty="0"/>
              <a:t>t9, t10</a:t>
            </a:r>
            <a:r>
              <a:rPr lang="zh-CN" altLang="en-US" dirty="0"/>
              <a:t>放入</a:t>
            </a:r>
            <a:r>
              <a:rPr lang="en-US" altLang="zh-CN" dirty="0"/>
              <a:t>secondary</a:t>
            </a:r>
            <a:r>
              <a:rPr lang="zh-CN" altLang="en-US" dirty="0"/>
              <a:t>队列末尾组成新的</a:t>
            </a:r>
            <a:r>
              <a:rPr lang="en-US" altLang="zh-CN" dirty="0"/>
              <a:t>active</a:t>
            </a:r>
            <a:r>
              <a:rPr lang="zh-CN" altLang="en-US" dirty="0"/>
              <a:t>队列，并会唤醒新队列的前</a:t>
            </a:r>
            <a:r>
              <a:rPr lang="en-US" altLang="zh-CN" dirty="0"/>
              <a:t>N</a:t>
            </a:r>
            <a:r>
              <a:rPr lang="zh-CN" altLang="en-US" dirty="0"/>
              <a:t>个线程（</a:t>
            </a:r>
            <a:r>
              <a:rPr lang="en-US" altLang="zh-CN" dirty="0"/>
              <a:t>N</a:t>
            </a:r>
            <a:r>
              <a:rPr lang="zh-CN" altLang="en-US" dirty="0"/>
              <a:t>为核心数）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5D9BA-4D14-EB22-327B-8FDE7E965B46}"/>
              </a:ext>
            </a:extLst>
          </p:cNvPr>
          <p:cNvSpPr/>
          <p:nvPr/>
        </p:nvSpPr>
        <p:spPr>
          <a:xfrm>
            <a:off x="127806" y="287496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2C4907-1F2A-0CAB-156A-C2DE39E78507}"/>
              </a:ext>
            </a:extLst>
          </p:cNvPr>
          <p:cNvSpPr/>
          <p:nvPr/>
        </p:nvSpPr>
        <p:spPr>
          <a:xfrm>
            <a:off x="436321" y="287495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23F86B-5CCC-529B-E882-3FABE257B963}"/>
              </a:ext>
            </a:extLst>
          </p:cNvPr>
          <p:cNvSpPr/>
          <p:nvPr/>
        </p:nvSpPr>
        <p:spPr>
          <a:xfrm>
            <a:off x="731662" y="287741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4280DD-93F4-8808-9373-F3194E9ACBCE}"/>
              </a:ext>
            </a:extLst>
          </p:cNvPr>
          <p:cNvSpPr/>
          <p:nvPr/>
        </p:nvSpPr>
        <p:spPr>
          <a:xfrm>
            <a:off x="1020542" y="287495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3F07B-3E22-78E4-760E-D97FD7D8EF08}"/>
              </a:ext>
            </a:extLst>
          </p:cNvPr>
          <p:cNvSpPr/>
          <p:nvPr/>
        </p:nvSpPr>
        <p:spPr>
          <a:xfrm>
            <a:off x="1605680" y="284833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832BD6-1D2C-6DD4-3193-42A6D616DA5D}"/>
              </a:ext>
            </a:extLst>
          </p:cNvPr>
          <p:cNvSpPr/>
          <p:nvPr/>
        </p:nvSpPr>
        <p:spPr>
          <a:xfrm>
            <a:off x="1914195" y="284832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50C345-80DF-88E9-7C33-38B0986781C7}"/>
              </a:ext>
            </a:extLst>
          </p:cNvPr>
          <p:cNvSpPr/>
          <p:nvPr/>
        </p:nvSpPr>
        <p:spPr>
          <a:xfrm>
            <a:off x="2209536" y="285079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0D6EA5-0673-9FD5-0D6E-07D491D5CCD8}"/>
              </a:ext>
            </a:extLst>
          </p:cNvPr>
          <p:cNvSpPr/>
          <p:nvPr/>
        </p:nvSpPr>
        <p:spPr>
          <a:xfrm>
            <a:off x="2498416" y="284832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768948-46F8-28B8-9989-AFB46737265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184823" y="2999455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04A9211-BF10-7DFE-7539-DA486C49F36A}"/>
              </a:ext>
            </a:extLst>
          </p:cNvPr>
          <p:cNvSpPr/>
          <p:nvPr/>
        </p:nvSpPr>
        <p:spPr>
          <a:xfrm>
            <a:off x="3090015" y="285017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2542B-ABEC-4052-05C0-EA81756B0A6C}"/>
              </a:ext>
            </a:extLst>
          </p:cNvPr>
          <p:cNvSpPr/>
          <p:nvPr/>
        </p:nvSpPr>
        <p:spPr>
          <a:xfrm>
            <a:off x="3398530" y="28501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BD575-514D-453F-14CF-A58D21768DDB}"/>
              </a:ext>
            </a:extLst>
          </p:cNvPr>
          <p:cNvSpPr/>
          <p:nvPr/>
        </p:nvSpPr>
        <p:spPr>
          <a:xfrm>
            <a:off x="3693871" y="285263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7E9087-D8E6-E033-2EE0-F37AB4F9DC51}"/>
              </a:ext>
            </a:extLst>
          </p:cNvPr>
          <p:cNvSpPr/>
          <p:nvPr/>
        </p:nvSpPr>
        <p:spPr>
          <a:xfrm>
            <a:off x="3982751" y="28501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EA1131B-BD6F-8186-CE25-9E396789BB2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69158" y="300130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FFFFF84-90B7-DE27-FAC4-BE98350C1460}"/>
              </a:ext>
            </a:extLst>
          </p:cNvPr>
          <p:cNvSpPr txBox="1"/>
          <p:nvPr/>
        </p:nvSpPr>
        <p:spPr>
          <a:xfrm>
            <a:off x="101734" y="3202000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5C7A3F-663F-1265-AB07-E08E0B3F13C3}"/>
              </a:ext>
            </a:extLst>
          </p:cNvPr>
          <p:cNvSpPr txBox="1"/>
          <p:nvPr/>
        </p:nvSpPr>
        <p:spPr>
          <a:xfrm>
            <a:off x="1651358" y="3164650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540558-35F6-4D04-2273-CB64D912ECE8}"/>
              </a:ext>
            </a:extLst>
          </p:cNvPr>
          <p:cNvSpPr txBox="1"/>
          <p:nvPr/>
        </p:nvSpPr>
        <p:spPr>
          <a:xfrm>
            <a:off x="3234040" y="3110314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6E7E06-E33D-FF35-5757-2CB1D5EBD94A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2330720" y="1694609"/>
            <a:ext cx="40256" cy="2929857"/>
          </a:xfrm>
          <a:prstGeom prst="bentConnector4">
            <a:avLst>
              <a:gd name="adj1" fmla="val -1614718"/>
              <a:gd name="adj2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E3E525-9128-43EB-CE58-5CF993F83D5D}"/>
              </a:ext>
            </a:extLst>
          </p:cNvPr>
          <p:cNvCxnSpPr/>
          <p:nvPr/>
        </p:nvCxnSpPr>
        <p:spPr>
          <a:xfrm flipV="1">
            <a:off x="7284909" y="2942999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522C2B3-C01A-8653-9AB5-6CABAEA519DE}"/>
              </a:ext>
            </a:extLst>
          </p:cNvPr>
          <p:cNvCxnSpPr>
            <a:endCxn id="1181" idx="1"/>
          </p:cNvCxnSpPr>
          <p:nvPr/>
        </p:nvCxnSpPr>
        <p:spPr>
          <a:xfrm flipV="1">
            <a:off x="4139952" y="2971909"/>
            <a:ext cx="606385" cy="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8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：锁持有者传递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Case2: </a:t>
            </a:r>
            <a:r>
              <a:rPr lang="zh-CN" altLang="en-US" dirty="0"/>
              <a:t>如果有新的线程进入队列，将</a:t>
            </a:r>
            <a:r>
              <a:rPr lang="en-US" altLang="zh-CN" dirty="0"/>
              <a:t>t9, t10</a:t>
            </a:r>
            <a:r>
              <a:rPr lang="zh-CN" altLang="en-US" dirty="0"/>
              <a:t>放入</a:t>
            </a:r>
            <a:r>
              <a:rPr lang="en-US" altLang="zh-CN" dirty="0"/>
              <a:t>secondary</a:t>
            </a:r>
            <a:r>
              <a:rPr lang="zh-CN" altLang="en-US" dirty="0"/>
              <a:t>队列末尾</a:t>
            </a:r>
            <a:r>
              <a:rPr lang="en-US" altLang="zh-CN" dirty="0"/>
              <a:t>, </a:t>
            </a:r>
            <a:r>
              <a:rPr lang="zh-CN" altLang="en-US" dirty="0"/>
              <a:t>并将线程传递给新的线程</a:t>
            </a:r>
            <a:r>
              <a:rPr lang="en-US" altLang="zh-CN" dirty="0"/>
              <a:t>t11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0C0E2B-F75B-F021-956F-E8A584557097}"/>
              </a:ext>
            </a:extLst>
          </p:cNvPr>
          <p:cNvSpPr/>
          <p:nvPr/>
        </p:nvSpPr>
        <p:spPr>
          <a:xfrm>
            <a:off x="879223" y="254779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1720E1-2411-2DA5-44DE-2E9EBBE3BE89}"/>
              </a:ext>
            </a:extLst>
          </p:cNvPr>
          <p:cNvSpPr/>
          <p:nvPr/>
        </p:nvSpPr>
        <p:spPr>
          <a:xfrm>
            <a:off x="1187738" y="254779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C5574D-BD9E-6C56-35FC-898B76282D68}"/>
              </a:ext>
            </a:extLst>
          </p:cNvPr>
          <p:cNvSpPr/>
          <p:nvPr/>
        </p:nvSpPr>
        <p:spPr>
          <a:xfrm>
            <a:off x="1483079" y="255025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FCCCB9-E4C5-8CD2-0B9C-187F4B33416D}"/>
              </a:ext>
            </a:extLst>
          </p:cNvPr>
          <p:cNvSpPr/>
          <p:nvPr/>
        </p:nvSpPr>
        <p:spPr>
          <a:xfrm>
            <a:off x="1771959" y="254779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BBBD9D-0854-27C4-DDC1-444361C0DB57}"/>
              </a:ext>
            </a:extLst>
          </p:cNvPr>
          <p:cNvSpPr/>
          <p:nvPr/>
        </p:nvSpPr>
        <p:spPr>
          <a:xfrm>
            <a:off x="5688537" y="3113609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B297BE-4128-3892-95A3-20FA4070A105}"/>
              </a:ext>
            </a:extLst>
          </p:cNvPr>
          <p:cNvSpPr txBox="1"/>
          <p:nvPr/>
        </p:nvSpPr>
        <p:spPr>
          <a:xfrm>
            <a:off x="935014" y="2915512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t11_9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C5E60F9-3E5C-CCE1-8112-2C6780AC61DA}"/>
              </a:ext>
            </a:extLst>
          </p:cNvPr>
          <p:cNvSpPr/>
          <p:nvPr/>
        </p:nvSpPr>
        <p:spPr>
          <a:xfrm>
            <a:off x="626905" y="41969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B33F629-348C-AB46-693D-C30289BEADF9}"/>
              </a:ext>
            </a:extLst>
          </p:cNvPr>
          <p:cNvSpPr/>
          <p:nvPr/>
        </p:nvSpPr>
        <p:spPr>
          <a:xfrm>
            <a:off x="935420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CBBC1FF-C301-E6F6-5379-4CB59BF4505F}"/>
              </a:ext>
            </a:extLst>
          </p:cNvPr>
          <p:cNvSpPr/>
          <p:nvPr/>
        </p:nvSpPr>
        <p:spPr>
          <a:xfrm>
            <a:off x="1230761" y="419935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12CCB2-D871-C86D-0EAE-60C93C3D350C}"/>
              </a:ext>
            </a:extLst>
          </p:cNvPr>
          <p:cNvSpPr/>
          <p:nvPr/>
        </p:nvSpPr>
        <p:spPr>
          <a:xfrm>
            <a:off x="1519641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B3BDA2-4A04-A203-8BBA-6B50196E67BE}"/>
              </a:ext>
            </a:extLst>
          </p:cNvPr>
          <p:cNvSpPr/>
          <p:nvPr/>
        </p:nvSpPr>
        <p:spPr>
          <a:xfrm>
            <a:off x="2104779" y="417027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D0777F-9D8E-65EC-4CB0-7618CFB6109D}"/>
              </a:ext>
            </a:extLst>
          </p:cNvPr>
          <p:cNvSpPr/>
          <p:nvPr/>
        </p:nvSpPr>
        <p:spPr>
          <a:xfrm>
            <a:off x="2413294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D342273-1DB7-0FFB-599F-50EE35DFF550}"/>
              </a:ext>
            </a:extLst>
          </p:cNvPr>
          <p:cNvSpPr/>
          <p:nvPr/>
        </p:nvSpPr>
        <p:spPr>
          <a:xfrm>
            <a:off x="2708635" y="417273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7A6200-B672-A9B4-8B72-66A84882035B}"/>
              </a:ext>
            </a:extLst>
          </p:cNvPr>
          <p:cNvSpPr/>
          <p:nvPr/>
        </p:nvSpPr>
        <p:spPr>
          <a:xfrm>
            <a:off x="2997515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1BB780-6ADC-FDB8-7478-013D3E33B9C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683922" y="4321395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A75F48E-9E24-6315-A9CD-952A45046FF3}"/>
              </a:ext>
            </a:extLst>
          </p:cNvPr>
          <p:cNvSpPr/>
          <p:nvPr/>
        </p:nvSpPr>
        <p:spPr>
          <a:xfrm>
            <a:off x="3589114" y="417211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6634119-F959-7CB9-6FD9-21A76F5A8B85}"/>
              </a:ext>
            </a:extLst>
          </p:cNvPr>
          <p:cNvSpPr/>
          <p:nvPr/>
        </p:nvSpPr>
        <p:spPr>
          <a:xfrm>
            <a:off x="3897629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9CC7F8-F16C-C722-004E-2FE4D2B0DA29}"/>
              </a:ext>
            </a:extLst>
          </p:cNvPr>
          <p:cNvSpPr/>
          <p:nvPr/>
        </p:nvSpPr>
        <p:spPr>
          <a:xfrm>
            <a:off x="4192970" y="417457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215ECCC-1383-E940-1E39-6EC0D997380C}"/>
              </a:ext>
            </a:extLst>
          </p:cNvPr>
          <p:cNvSpPr/>
          <p:nvPr/>
        </p:nvSpPr>
        <p:spPr>
          <a:xfrm>
            <a:off x="4481850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68778A-2279-10B2-AD1C-572085FB0BC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168257" y="432324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6ED6E02-879C-45B6-5363-AF518AE7E8BD}"/>
              </a:ext>
            </a:extLst>
          </p:cNvPr>
          <p:cNvSpPr txBox="1"/>
          <p:nvPr/>
        </p:nvSpPr>
        <p:spPr>
          <a:xfrm>
            <a:off x="600833" y="4523940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9E0F0C-9563-4459-2E16-521E7AD16089}"/>
              </a:ext>
            </a:extLst>
          </p:cNvPr>
          <p:cNvSpPr txBox="1"/>
          <p:nvPr/>
        </p:nvSpPr>
        <p:spPr>
          <a:xfrm>
            <a:off x="2150457" y="4486590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1152" name="文本框 1151">
            <a:extLst>
              <a:ext uri="{FF2B5EF4-FFF2-40B4-BE49-F238E27FC236}">
                <a16:creationId xmlns:a16="http://schemas.microsoft.com/office/drawing/2014/main" id="{FE658D13-CBDE-3F03-65C1-28A6783B5B9B}"/>
              </a:ext>
            </a:extLst>
          </p:cNvPr>
          <p:cNvSpPr txBox="1"/>
          <p:nvPr/>
        </p:nvSpPr>
        <p:spPr>
          <a:xfrm>
            <a:off x="3733139" y="4432254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cxnSp>
        <p:nvCxnSpPr>
          <p:cNvPr id="1153" name="直接箭头连接符 33">
            <a:extLst>
              <a:ext uri="{FF2B5EF4-FFF2-40B4-BE49-F238E27FC236}">
                <a16:creationId xmlns:a16="http://schemas.microsoft.com/office/drawing/2014/main" id="{F41FC440-461B-7765-21CE-D7301C781C0A}"/>
              </a:ext>
            </a:extLst>
          </p:cNvPr>
          <p:cNvCxnSpPr>
            <a:cxnSpLocks/>
            <a:stCxn id="50" idx="2"/>
            <a:endCxn id="1169" idx="2"/>
          </p:cNvCxnSpPr>
          <p:nvPr/>
        </p:nvCxnSpPr>
        <p:spPr>
          <a:xfrm rot="5400000" flipH="1" flipV="1">
            <a:off x="4354582" y="1509387"/>
            <a:ext cx="22655" cy="5961783"/>
          </a:xfrm>
          <a:prstGeom prst="bentConnector3">
            <a:avLst>
              <a:gd name="adj1" fmla="val -2588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直接箭头连接符 1158">
            <a:extLst>
              <a:ext uri="{FF2B5EF4-FFF2-40B4-BE49-F238E27FC236}">
                <a16:creationId xmlns:a16="http://schemas.microsoft.com/office/drawing/2014/main" id="{CD5A68D6-D247-6199-EFDC-35A8F2192F07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781163" y="2696641"/>
            <a:ext cx="282239" cy="150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1" name="Picture 130">
            <a:extLst>
              <a:ext uri="{FF2B5EF4-FFF2-40B4-BE49-F238E27FC236}">
                <a16:creationId xmlns:a16="http://schemas.microsoft.com/office/drawing/2014/main" id="{4BDB2150-EC07-8D20-A519-3211A216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24" y="4005210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2" name="矩形 1161">
            <a:extLst>
              <a:ext uri="{FF2B5EF4-FFF2-40B4-BE49-F238E27FC236}">
                <a16:creationId xmlns:a16="http://schemas.microsoft.com/office/drawing/2014/main" id="{A5EF2D27-2C45-21CF-D76D-8757FF32DD12}"/>
              </a:ext>
            </a:extLst>
          </p:cNvPr>
          <p:cNvSpPr/>
          <p:nvPr/>
        </p:nvSpPr>
        <p:spPr>
          <a:xfrm>
            <a:off x="5063074" y="416653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3" name="矩形 1162">
            <a:extLst>
              <a:ext uri="{FF2B5EF4-FFF2-40B4-BE49-F238E27FC236}">
                <a16:creationId xmlns:a16="http://schemas.microsoft.com/office/drawing/2014/main" id="{A0D689EA-4089-F6D4-EA72-DFCF8CBCAEF9}"/>
              </a:ext>
            </a:extLst>
          </p:cNvPr>
          <p:cNvSpPr/>
          <p:nvPr/>
        </p:nvSpPr>
        <p:spPr>
          <a:xfrm>
            <a:off x="5371589" y="416653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4" name="矩形 1163">
            <a:extLst>
              <a:ext uri="{FF2B5EF4-FFF2-40B4-BE49-F238E27FC236}">
                <a16:creationId xmlns:a16="http://schemas.microsoft.com/office/drawing/2014/main" id="{F8ECF655-4ED4-943F-B197-6C450015716E}"/>
              </a:ext>
            </a:extLst>
          </p:cNvPr>
          <p:cNvSpPr/>
          <p:nvPr/>
        </p:nvSpPr>
        <p:spPr>
          <a:xfrm>
            <a:off x="5666930" y="416899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5" name="矩形 1164">
            <a:extLst>
              <a:ext uri="{FF2B5EF4-FFF2-40B4-BE49-F238E27FC236}">
                <a16:creationId xmlns:a16="http://schemas.microsoft.com/office/drawing/2014/main" id="{9D035617-C04C-2A81-D398-D26074458C58}"/>
              </a:ext>
            </a:extLst>
          </p:cNvPr>
          <p:cNvSpPr/>
          <p:nvPr/>
        </p:nvSpPr>
        <p:spPr>
          <a:xfrm>
            <a:off x="5955810" y="416653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66" name="直接箭头连接符 1165">
            <a:extLst>
              <a:ext uri="{FF2B5EF4-FFF2-40B4-BE49-F238E27FC236}">
                <a16:creationId xmlns:a16="http://schemas.microsoft.com/office/drawing/2014/main" id="{44F7A263-6300-06C8-28BD-135400C04196}"/>
              </a:ext>
            </a:extLst>
          </p:cNvPr>
          <p:cNvCxnSpPr>
            <a:cxnSpLocks/>
            <a:endCxn id="1162" idx="1"/>
          </p:cNvCxnSpPr>
          <p:nvPr/>
        </p:nvCxnSpPr>
        <p:spPr>
          <a:xfrm>
            <a:off x="4642217" y="431766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矩形 1166">
            <a:extLst>
              <a:ext uri="{FF2B5EF4-FFF2-40B4-BE49-F238E27FC236}">
                <a16:creationId xmlns:a16="http://schemas.microsoft.com/office/drawing/2014/main" id="{20974B4A-D7DD-E508-9E7E-68B03639282D}"/>
              </a:ext>
            </a:extLst>
          </p:cNvPr>
          <p:cNvSpPr/>
          <p:nvPr/>
        </p:nvSpPr>
        <p:spPr>
          <a:xfrm>
            <a:off x="6588688" y="417424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29FD9FB9-8E2D-7A7B-3EF5-1E67DA5E338B}"/>
              </a:ext>
            </a:extLst>
          </p:cNvPr>
          <p:cNvSpPr/>
          <p:nvPr/>
        </p:nvSpPr>
        <p:spPr>
          <a:xfrm>
            <a:off x="6897203" y="417424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EC1633C3-AEBA-7577-EE5B-F641469CC0EB}"/>
              </a:ext>
            </a:extLst>
          </p:cNvPr>
          <p:cNvSpPr/>
          <p:nvPr/>
        </p:nvSpPr>
        <p:spPr>
          <a:xfrm>
            <a:off x="7192544" y="41767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0" name="矩形 1169">
            <a:extLst>
              <a:ext uri="{FF2B5EF4-FFF2-40B4-BE49-F238E27FC236}">
                <a16:creationId xmlns:a16="http://schemas.microsoft.com/office/drawing/2014/main" id="{ECAD5061-4B09-A198-F5C3-75E4DF1FE513}"/>
              </a:ext>
            </a:extLst>
          </p:cNvPr>
          <p:cNvSpPr/>
          <p:nvPr/>
        </p:nvSpPr>
        <p:spPr>
          <a:xfrm>
            <a:off x="7481424" y="417424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1" name="文本框 1170">
            <a:extLst>
              <a:ext uri="{FF2B5EF4-FFF2-40B4-BE49-F238E27FC236}">
                <a16:creationId xmlns:a16="http://schemas.microsoft.com/office/drawing/2014/main" id="{BCC5B27D-C7E1-74B6-343F-1B75F5BC6D13}"/>
              </a:ext>
            </a:extLst>
          </p:cNvPr>
          <p:cNvSpPr txBox="1"/>
          <p:nvPr/>
        </p:nvSpPr>
        <p:spPr>
          <a:xfrm>
            <a:off x="6763794" y="4472004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cxnSp>
        <p:nvCxnSpPr>
          <p:cNvPr id="1172" name="直接箭头连接符 1171">
            <a:extLst>
              <a:ext uri="{FF2B5EF4-FFF2-40B4-BE49-F238E27FC236}">
                <a16:creationId xmlns:a16="http://schemas.microsoft.com/office/drawing/2014/main" id="{2FD42011-D2A2-08EC-9D2A-23080B4A5F71}"/>
              </a:ext>
            </a:extLst>
          </p:cNvPr>
          <p:cNvCxnSpPr/>
          <p:nvPr/>
        </p:nvCxnSpPr>
        <p:spPr>
          <a:xfrm flipV="1">
            <a:off x="6108854" y="4300761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文本框 1174">
            <a:extLst>
              <a:ext uri="{FF2B5EF4-FFF2-40B4-BE49-F238E27FC236}">
                <a16:creationId xmlns:a16="http://schemas.microsoft.com/office/drawing/2014/main" id="{6EECECDC-7E93-E30B-43C7-85A27269F7B8}"/>
              </a:ext>
            </a:extLst>
          </p:cNvPr>
          <p:cNvSpPr txBox="1"/>
          <p:nvPr/>
        </p:nvSpPr>
        <p:spPr>
          <a:xfrm>
            <a:off x="5309833" y="4508039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564D5360-DBA2-18BD-75E6-C77FF2FD978D}"/>
              </a:ext>
            </a:extLst>
          </p:cNvPr>
          <p:cNvSpPr/>
          <p:nvPr/>
        </p:nvSpPr>
        <p:spPr>
          <a:xfrm>
            <a:off x="2390734" y="25317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646B729E-F412-656D-59C2-CA5BFF449B64}"/>
              </a:ext>
            </a:extLst>
          </p:cNvPr>
          <p:cNvSpPr/>
          <p:nvPr/>
        </p:nvSpPr>
        <p:spPr>
          <a:xfrm>
            <a:off x="2699249" y="25317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8" name="矩形 1177">
            <a:extLst>
              <a:ext uri="{FF2B5EF4-FFF2-40B4-BE49-F238E27FC236}">
                <a16:creationId xmlns:a16="http://schemas.microsoft.com/office/drawing/2014/main" id="{FFC664DD-C9FA-33EC-D511-C46C8E7F4355}"/>
              </a:ext>
            </a:extLst>
          </p:cNvPr>
          <p:cNvSpPr/>
          <p:nvPr/>
        </p:nvSpPr>
        <p:spPr>
          <a:xfrm>
            <a:off x="2994590" y="253422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9" name="矩形 1178">
            <a:extLst>
              <a:ext uri="{FF2B5EF4-FFF2-40B4-BE49-F238E27FC236}">
                <a16:creationId xmlns:a16="http://schemas.microsoft.com/office/drawing/2014/main" id="{6206F89C-DC57-3686-5DED-12933DADABAF}"/>
              </a:ext>
            </a:extLst>
          </p:cNvPr>
          <p:cNvSpPr/>
          <p:nvPr/>
        </p:nvSpPr>
        <p:spPr>
          <a:xfrm>
            <a:off x="3283470" y="25317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5EEEC002-003D-0992-9BD5-C8635D7EE7D2}"/>
              </a:ext>
            </a:extLst>
          </p:cNvPr>
          <p:cNvSpPr txBox="1"/>
          <p:nvPr/>
        </p:nvSpPr>
        <p:spPr>
          <a:xfrm>
            <a:off x="2446525" y="2899487"/>
            <a:ext cx="96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t12_3</a:t>
            </a:r>
            <a:endParaRPr lang="zh-CN" altLang="en-US" dirty="0"/>
          </a:p>
        </p:txBody>
      </p:sp>
      <p:sp>
        <p:nvSpPr>
          <p:cNvPr id="1185" name="矩形 1184">
            <a:extLst>
              <a:ext uri="{FF2B5EF4-FFF2-40B4-BE49-F238E27FC236}">
                <a16:creationId xmlns:a16="http://schemas.microsoft.com/office/drawing/2014/main" id="{B64CDC46-3DEE-4EB5-20A9-EDE16F5DBCA6}"/>
              </a:ext>
            </a:extLst>
          </p:cNvPr>
          <p:cNvSpPr/>
          <p:nvPr/>
        </p:nvSpPr>
        <p:spPr>
          <a:xfrm>
            <a:off x="4195130" y="253940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6" name="矩形 1185">
            <a:extLst>
              <a:ext uri="{FF2B5EF4-FFF2-40B4-BE49-F238E27FC236}">
                <a16:creationId xmlns:a16="http://schemas.microsoft.com/office/drawing/2014/main" id="{9DFA86A9-FE8D-6735-5CD1-BF8F6DA58EB5}"/>
              </a:ext>
            </a:extLst>
          </p:cNvPr>
          <p:cNvSpPr/>
          <p:nvPr/>
        </p:nvSpPr>
        <p:spPr>
          <a:xfrm>
            <a:off x="4503645" y="25394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2" name="矩形 1191">
            <a:extLst>
              <a:ext uri="{FF2B5EF4-FFF2-40B4-BE49-F238E27FC236}">
                <a16:creationId xmlns:a16="http://schemas.microsoft.com/office/drawing/2014/main" id="{95BF2A18-05E2-743E-15D7-49762CE34298}"/>
              </a:ext>
            </a:extLst>
          </p:cNvPr>
          <p:cNvSpPr/>
          <p:nvPr/>
        </p:nvSpPr>
        <p:spPr>
          <a:xfrm>
            <a:off x="4798986" y="254186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7" name="矩形 1196">
            <a:extLst>
              <a:ext uri="{FF2B5EF4-FFF2-40B4-BE49-F238E27FC236}">
                <a16:creationId xmlns:a16="http://schemas.microsoft.com/office/drawing/2014/main" id="{36E80504-0144-149B-B1DC-8FB5835BBDB6}"/>
              </a:ext>
            </a:extLst>
          </p:cNvPr>
          <p:cNvSpPr/>
          <p:nvPr/>
        </p:nvSpPr>
        <p:spPr>
          <a:xfrm>
            <a:off x="5087866" y="25394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8" name="文本框 1197">
            <a:extLst>
              <a:ext uri="{FF2B5EF4-FFF2-40B4-BE49-F238E27FC236}">
                <a16:creationId xmlns:a16="http://schemas.microsoft.com/office/drawing/2014/main" id="{54043745-0D45-E21E-6965-639D6C4CE457}"/>
              </a:ext>
            </a:extLst>
          </p:cNvPr>
          <p:cNvSpPr txBox="1"/>
          <p:nvPr/>
        </p:nvSpPr>
        <p:spPr>
          <a:xfrm>
            <a:off x="4250921" y="2907120"/>
            <a:ext cx="96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t13_4</a:t>
            </a:r>
            <a:endParaRPr lang="zh-CN" altLang="en-US" dirty="0"/>
          </a:p>
        </p:txBody>
      </p:sp>
      <p:cxnSp>
        <p:nvCxnSpPr>
          <p:cNvPr id="1200" name="直接箭头连接符 1199">
            <a:extLst>
              <a:ext uri="{FF2B5EF4-FFF2-40B4-BE49-F238E27FC236}">
                <a16:creationId xmlns:a16="http://schemas.microsoft.com/office/drawing/2014/main" id="{66752F2D-F556-5BE0-9D7F-4B42A8090D95}"/>
              </a:ext>
            </a:extLst>
          </p:cNvPr>
          <p:cNvCxnSpPr>
            <a:cxnSpLocks/>
            <a:endCxn id="1176" idx="1"/>
          </p:cNvCxnSpPr>
          <p:nvPr/>
        </p:nvCxnSpPr>
        <p:spPr>
          <a:xfrm flipV="1">
            <a:off x="1955427" y="2682893"/>
            <a:ext cx="435307" cy="1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直接箭头连接符 1202">
            <a:extLst>
              <a:ext uri="{FF2B5EF4-FFF2-40B4-BE49-F238E27FC236}">
                <a16:creationId xmlns:a16="http://schemas.microsoft.com/office/drawing/2014/main" id="{8DC030F6-0EEF-8B33-247C-81D31CEE752D}"/>
              </a:ext>
            </a:extLst>
          </p:cNvPr>
          <p:cNvCxnSpPr>
            <a:endCxn id="1185" idx="1"/>
          </p:cNvCxnSpPr>
          <p:nvPr/>
        </p:nvCxnSpPr>
        <p:spPr>
          <a:xfrm flipV="1">
            <a:off x="3415676" y="2690526"/>
            <a:ext cx="779454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直接箭头连接符 1204">
            <a:extLst>
              <a:ext uri="{FF2B5EF4-FFF2-40B4-BE49-F238E27FC236}">
                <a16:creationId xmlns:a16="http://schemas.microsoft.com/office/drawing/2014/main" id="{3643C014-CE98-408D-14E5-F971BA8FA289}"/>
              </a:ext>
            </a:extLst>
          </p:cNvPr>
          <p:cNvCxnSpPr>
            <a:stCxn id="43" idx="2"/>
            <a:endCxn id="1185" idx="0"/>
          </p:cNvCxnSpPr>
          <p:nvPr/>
        </p:nvCxnSpPr>
        <p:spPr>
          <a:xfrm flipH="1" flipV="1">
            <a:off x="4349388" y="2539402"/>
            <a:ext cx="1824593" cy="109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0" name="Picture 130">
            <a:extLst>
              <a:ext uri="{FF2B5EF4-FFF2-40B4-BE49-F238E27FC236}">
                <a16:creationId xmlns:a16="http://schemas.microsoft.com/office/drawing/2014/main" id="{DA123759-2DC7-4ED6-7031-A5DF196A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1" y="2116502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8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：避免放入</a:t>
            </a:r>
            <a:r>
              <a:rPr lang="en-US" altLang="zh-CN" dirty="0"/>
              <a:t>secondary</a:t>
            </a:r>
            <a:r>
              <a:rPr lang="zh-CN" altLang="en-US" dirty="0"/>
              <a:t>队列的线程饥饿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在刚刚的场景下，最终可能会形成部分线程一直</a:t>
            </a:r>
            <a:r>
              <a:rPr lang="en-US" altLang="zh-CN" dirty="0"/>
              <a:t>active</a:t>
            </a:r>
            <a:r>
              <a:rPr lang="zh-CN" altLang="en-US" dirty="0"/>
              <a:t>，并重复进入</a:t>
            </a:r>
            <a:r>
              <a:rPr lang="en-US" altLang="zh-CN" dirty="0"/>
              <a:t>active</a:t>
            </a:r>
            <a:r>
              <a:rPr lang="zh-CN" altLang="en-US" dirty="0"/>
              <a:t>队列执行，进入</a:t>
            </a:r>
            <a:r>
              <a:rPr lang="en-US" altLang="zh-CN" dirty="0"/>
              <a:t>secondary</a:t>
            </a:r>
            <a:r>
              <a:rPr lang="zh-CN" altLang="en-US" dirty="0"/>
              <a:t>的其它线程一直处于睡眠状态，如何解决公平性问题？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0C0E2B-F75B-F021-956F-E8A584557097}"/>
              </a:ext>
            </a:extLst>
          </p:cNvPr>
          <p:cNvSpPr/>
          <p:nvPr/>
        </p:nvSpPr>
        <p:spPr>
          <a:xfrm>
            <a:off x="879223" y="254779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1720E1-2411-2DA5-44DE-2E9EBBE3BE89}"/>
              </a:ext>
            </a:extLst>
          </p:cNvPr>
          <p:cNvSpPr/>
          <p:nvPr/>
        </p:nvSpPr>
        <p:spPr>
          <a:xfrm>
            <a:off x="1187738" y="254779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C5574D-BD9E-6C56-35FC-898B76282D68}"/>
              </a:ext>
            </a:extLst>
          </p:cNvPr>
          <p:cNvSpPr/>
          <p:nvPr/>
        </p:nvSpPr>
        <p:spPr>
          <a:xfrm>
            <a:off x="1483079" y="255025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FCCCB9-E4C5-8CD2-0B9C-187F4B33416D}"/>
              </a:ext>
            </a:extLst>
          </p:cNvPr>
          <p:cNvSpPr/>
          <p:nvPr/>
        </p:nvSpPr>
        <p:spPr>
          <a:xfrm>
            <a:off x="1771959" y="254779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BBBD9D-0854-27C4-DDC1-444361C0DB57}"/>
              </a:ext>
            </a:extLst>
          </p:cNvPr>
          <p:cNvSpPr/>
          <p:nvPr/>
        </p:nvSpPr>
        <p:spPr>
          <a:xfrm>
            <a:off x="5926316" y="3035916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B297BE-4128-3892-95A3-20FA4070A105}"/>
              </a:ext>
            </a:extLst>
          </p:cNvPr>
          <p:cNvSpPr txBox="1"/>
          <p:nvPr/>
        </p:nvSpPr>
        <p:spPr>
          <a:xfrm>
            <a:off x="935014" y="2915512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t11_9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C5E60F9-3E5C-CCE1-8112-2C6780AC61DA}"/>
              </a:ext>
            </a:extLst>
          </p:cNvPr>
          <p:cNvSpPr/>
          <p:nvPr/>
        </p:nvSpPr>
        <p:spPr>
          <a:xfrm>
            <a:off x="626905" y="41969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B33F629-348C-AB46-693D-C30289BEADF9}"/>
              </a:ext>
            </a:extLst>
          </p:cNvPr>
          <p:cNvSpPr/>
          <p:nvPr/>
        </p:nvSpPr>
        <p:spPr>
          <a:xfrm>
            <a:off x="935420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CBBC1FF-C301-E6F6-5379-4CB59BF4505F}"/>
              </a:ext>
            </a:extLst>
          </p:cNvPr>
          <p:cNvSpPr/>
          <p:nvPr/>
        </p:nvSpPr>
        <p:spPr>
          <a:xfrm>
            <a:off x="1230761" y="419935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12CCB2-D871-C86D-0EAE-60C93C3D350C}"/>
              </a:ext>
            </a:extLst>
          </p:cNvPr>
          <p:cNvSpPr/>
          <p:nvPr/>
        </p:nvSpPr>
        <p:spPr>
          <a:xfrm>
            <a:off x="1519641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B3BDA2-4A04-A203-8BBA-6B50196E67BE}"/>
              </a:ext>
            </a:extLst>
          </p:cNvPr>
          <p:cNvSpPr/>
          <p:nvPr/>
        </p:nvSpPr>
        <p:spPr>
          <a:xfrm>
            <a:off x="2104779" y="417027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D0777F-9D8E-65EC-4CB0-7618CFB6109D}"/>
              </a:ext>
            </a:extLst>
          </p:cNvPr>
          <p:cNvSpPr/>
          <p:nvPr/>
        </p:nvSpPr>
        <p:spPr>
          <a:xfrm>
            <a:off x="2413294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D342273-1DB7-0FFB-599F-50EE35DFF550}"/>
              </a:ext>
            </a:extLst>
          </p:cNvPr>
          <p:cNvSpPr/>
          <p:nvPr/>
        </p:nvSpPr>
        <p:spPr>
          <a:xfrm>
            <a:off x="2708635" y="417273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7A6200-B672-A9B4-8B72-66A84882035B}"/>
              </a:ext>
            </a:extLst>
          </p:cNvPr>
          <p:cNvSpPr/>
          <p:nvPr/>
        </p:nvSpPr>
        <p:spPr>
          <a:xfrm>
            <a:off x="2997515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1BB780-6ADC-FDB8-7478-013D3E33B9C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683922" y="4321395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A75F48E-9E24-6315-A9CD-952A45046FF3}"/>
              </a:ext>
            </a:extLst>
          </p:cNvPr>
          <p:cNvSpPr/>
          <p:nvPr/>
        </p:nvSpPr>
        <p:spPr>
          <a:xfrm>
            <a:off x="3589114" y="417211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6634119-F959-7CB9-6FD9-21A76F5A8B85}"/>
              </a:ext>
            </a:extLst>
          </p:cNvPr>
          <p:cNvSpPr/>
          <p:nvPr/>
        </p:nvSpPr>
        <p:spPr>
          <a:xfrm>
            <a:off x="3897629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9CC7F8-F16C-C722-004E-2FE4D2B0DA29}"/>
              </a:ext>
            </a:extLst>
          </p:cNvPr>
          <p:cNvSpPr/>
          <p:nvPr/>
        </p:nvSpPr>
        <p:spPr>
          <a:xfrm>
            <a:off x="4192970" y="417457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215ECCC-1383-E940-1E39-6EC0D997380C}"/>
              </a:ext>
            </a:extLst>
          </p:cNvPr>
          <p:cNvSpPr/>
          <p:nvPr/>
        </p:nvSpPr>
        <p:spPr>
          <a:xfrm>
            <a:off x="4481850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68778A-2279-10B2-AD1C-572085FB0BC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168257" y="432324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6ED6E02-879C-45B6-5363-AF518AE7E8BD}"/>
              </a:ext>
            </a:extLst>
          </p:cNvPr>
          <p:cNvSpPr txBox="1"/>
          <p:nvPr/>
        </p:nvSpPr>
        <p:spPr>
          <a:xfrm>
            <a:off x="600833" y="4523940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9E0F0C-9563-4459-2E16-521E7AD16089}"/>
              </a:ext>
            </a:extLst>
          </p:cNvPr>
          <p:cNvSpPr txBox="1"/>
          <p:nvPr/>
        </p:nvSpPr>
        <p:spPr>
          <a:xfrm>
            <a:off x="2150457" y="4486590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1152" name="文本框 1151">
            <a:extLst>
              <a:ext uri="{FF2B5EF4-FFF2-40B4-BE49-F238E27FC236}">
                <a16:creationId xmlns:a16="http://schemas.microsoft.com/office/drawing/2014/main" id="{FE658D13-CBDE-3F03-65C1-28A6783B5B9B}"/>
              </a:ext>
            </a:extLst>
          </p:cNvPr>
          <p:cNvSpPr txBox="1"/>
          <p:nvPr/>
        </p:nvSpPr>
        <p:spPr>
          <a:xfrm>
            <a:off x="3733139" y="4432254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cxnSp>
        <p:nvCxnSpPr>
          <p:cNvPr id="1153" name="直接箭头连接符 33">
            <a:extLst>
              <a:ext uri="{FF2B5EF4-FFF2-40B4-BE49-F238E27FC236}">
                <a16:creationId xmlns:a16="http://schemas.microsoft.com/office/drawing/2014/main" id="{F41FC440-461B-7765-21CE-D7301C781C0A}"/>
              </a:ext>
            </a:extLst>
          </p:cNvPr>
          <p:cNvCxnSpPr>
            <a:cxnSpLocks/>
            <a:stCxn id="50" idx="2"/>
            <a:endCxn id="1169" idx="2"/>
          </p:cNvCxnSpPr>
          <p:nvPr/>
        </p:nvCxnSpPr>
        <p:spPr>
          <a:xfrm rot="5400000" flipH="1" flipV="1">
            <a:off x="4354582" y="1509387"/>
            <a:ext cx="22655" cy="5961783"/>
          </a:xfrm>
          <a:prstGeom prst="bentConnector3">
            <a:avLst>
              <a:gd name="adj1" fmla="val -1009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直接箭头连接符 1158">
            <a:extLst>
              <a:ext uri="{FF2B5EF4-FFF2-40B4-BE49-F238E27FC236}">
                <a16:creationId xmlns:a16="http://schemas.microsoft.com/office/drawing/2014/main" id="{CD5A68D6-D247-6199-EFDC-35A8F2192F07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781163" y="2696641"/>
            <a:ext cx="282239" cy="150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1" name="Picture 130">
            <a:extLst>
              <a:ext uri="{FF2B5EF4-FFF2-40B4-BE49-F238E27FC236}">
                <a16:creationId xmlns:a16="http://schemas.microsoft.com/office/drawing/2014/main" id="{4BDB2150-EC07-8D20-A519-3211A216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24" y="4005210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2" name="矩形 1161">
            <a:extLst>
              <a:ext uri="{FF2B5EF4-FFF2-40B4-BE49-F238E27FC236}">
                <a16:creationId xmlns:a16="http://schemas.microsoft.com/office/drawing/2014/main" id="{A5EF2D27-2C45-21CF-D76D-8757FF32DD12}"/>
              </a:ext>
            </a:extLst>
          </p:cNvPr>
          <p:cNvSpPr/>
          <p:nvPr/>
        </p:nvSpPr>
        <p:spPr>
          <a:xfrm>
            <a:off x="5063074" y="416653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3" name="矩形 1162">
            <a:extLst>
              <a:ext uri="{FF2B5EF4-FFF2-40B4-BE49-F238E27FC236}">
                <a16:creationId xmlns:a16="http://schemas.microsoft.com/office/drawing/2014/main" id="{A0D689EA-4089-F6D4-EA72-DFCF8CBCAEF9}"/>
              </a:ext>
            </a:extLst>
          </p:cNvPr>
          <p:cNvSpPr/>
          <p:nvPr/>
        </p:nvSpPr>
        <p:spPr>
          <a:xfrm>
            <a:off x="5371589" y="416653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4" name="矩形 1163">
            <a:extLst>
              <a:ext uri="{FF2B5EF4-FFF2-40B4-BE49-F238E27FC236}">
                <a16:creationId xmlns:a16="http://schemas.microsoft.com/office/drawing/2014/main" id="{F8ECF655-4ED4-943F-B197-6C450015716E}"/>
              </a:ext>
            </a:extLst>
          </p:cNvPr>
          <p:cNvSpPr/>
          <p:nvPr/>
        </p:nvSpPr>
        <p:spPr>
          <a:xfrm>
            <a:off x="5666930" y="416899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5" name="矩形 1164">
            <a:extLst>
              <a:ext uri="{FF2B5EF4-FFF2-40B4-BE49-F238E27FC236}">
                <a16:creationId xmlns:a16="http://schemas.microsoft.com/office/drawing/2014/main" id="{9D035617-C04C-2A81-D398-D26074458C58}"/>
              </a:ext>
            </a:extLst>
          </p:cNvPr>
          <p:cNvSpPr/>
          <p:nvPr/>
        </p:nvSpPr>
        <p:spPr>
          <a:xfrm>
            <a:off x="5955810" y="416653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66" name="直接箭头连接符 1165">
            <a:extLst>
              <a:ext uri="{FF2B5EF4-FFF2-40B4-BE49-F238E27FC236}">
                <a16:creationId xmlns:a16="http://schemas.microsoft.com/office/drawing/2014/main" id="{44F7A263-6300-06C8-28BD-135400C04196}"/>
              </a:ext>
            </a:extLst>
          </p:cNvPr>
          <p:cNvCxnSpPr>
            <a:cxnSpLocks/>
            <a:endCxn id="1162" idx="1"/>
          </p:cNvCxnSpPr>
          <p:nvPr/>
        </p:nvCxnSpPr>
        <p:spPr>
          <a:xfrm>
            <a:off x="4642217" y="431766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矩形 1166">
            <a:extLst>
              <a:ext uri="{FF2B5EF4-FFF2-40B4-BE49-F238E27FC236}">
                <a16:creationId xmlns:a16="http://schemas.microsoft.com/office/drawing/2014/main" id="{20974B4A-D7DD-E508-9E7E-68B03639282D}"/>
              </a:ext>
            </a:extLst>
          </p:cNvPr>
          <p:cNvSpPr/>
          <p:nvPr/>
        </p:nvSpPr>
        <p:spPr>
          <a:xfrm>
            <a:off x="6588688" y="417424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29FD9FB9-8E2D-7A7B-3EF5-1E67DA5E338B}"/>
              </a:ext>
            </a:extLst>
          </p:cNvPr>
          <p:cNvSpPr/>
          <p:nvPr/>
        </p:nvSpPr>
        <p:spPr>
          <a:xfrm>
            <a:off x="6897203" y="417424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EC1633C3-AEBA-7577-EE5B-F641469CC0EB}"/>
              </a:ext>
            </a:extLst>
          </p:cNvPr>
          <p:cNvSpPr/>
          <p:nvPr/>
        </p:nvSpPr>
        <p:spPr>
          <a:xfrm>
            <a:off x="7192544" y="41767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0" name="矩形 1169">
            <a:extLst>
              <a:ext uri="{FF2B5EF4-FFF2-40B4-BE49-F238E27FC236}">
                <a16:creationId xmlns:a16="http://schemas.microsoft.com/office/drawing/2014/main" id="{ECAD5061-4B09-A198-F5C3-75E4DF1FE513}"/>
              </a:ext>
            </a:extLst>
          </p:cNvPr>
          <p:cNvSpPr/>
          <p:nvPr/>
        </p:nvSpPr>
        <p:spPr>
          <a:xfrm>
            <a:off x="7481424" y="417424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1" name="文本框 1170">
            <a:extLst>
              <a:ext uri="{FF2B5EF4-FFF2-40B4-BE49-F238E27FC236}">
                <a16:creationId xmlns:a16="http://schemas.microsoft.com/office/drawing/2014/main" id="{BCC5B27D-C7E1-74B6-343F-1B75F5BC6D13}"/>
              </a:ext>
            </a:extLst>
          </p:cNvPr>
          <p:cNvSpPr txBox="1"/>
          <p:nvPr/>
        </p:nvSpPr>
        <p:spPr>
          <a:xfrm>
            <a:off x="6763794" y="4472004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cxnSp>
        <p:nvCxnSpPr>
          <p:cNvPr id="1172" name="直接箭头连接符 1171">
            <a:extLst>
              <a:ext uri="{FF2B5EF4-FFF2-40B4-BE49-F238E27FC236}">
                <a16:creationId xmlns:a16="http://schemas.microsoft.com/office/drawing/2014/main" id="{2FD42011-D2A2-08EC-9D2A-23080B4A5F71}"/>
              </a:ext>
            </a:extLst>
          </p:cNvPr>
          <p:cNvCxnSpPr/>
          <p:nvPr/>
        </p:nvCxnSpPr>
        <p:spPr>
          <a:xfrm flipV="1">
            <a:off x="6108854" y="4300761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文本框 1174">
            <a:extLst>
              <a:ext uri="{FF2B5EF4-FFF2-40B4-BE49-F238E27FC236}">
                <a16:creationId xmlns:a16="http://schemas.microsoft.com/office/drawing/2014/main" id="{6EECECDC-7E93-E30B-43C7-85A27269F7B8}"/>
              </a:ext>
            </a:extLst>
          </p:cNvPr>
          <p:cNvSpPr txBox="1"/>
          <p:nvPr/>
        </p:nvSpPr>
        <p:spPr>
          <a:xfrm>
            <a:off x="5309833" y="4508039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564D5360-DBA2-18BD-75E6-C77FF2FD978D}"/>
              </a:ext>
            </a:extLst>
          </p:cNvPr>
          <p:cNvSpPr/>
          <p:nvPr/>
        </p:nvSpPr>
        <p:spPr>
          <a:xfrm>
            <a:off x="2390734" y="25317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646B729E-F412-656D-59C2-CA5BFF449B64}"/>
              </a:ext>
            </a:extLst>
          </p:cNvPr>
          <p:cNvSpPr/>
          <p:nvPr/>
        </p:nvSpPr>
        <p:spPr>
          <a:xfrm>
            <a:off x="2699249" y="25317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8" name="矩形 1177">
            <a:extLst>
              <a:ext uri="{FF2B5EF4-FFF2-40B4-BE49-F238E27FC236}">
                <a16:creationId xmlns:a16="http://schemas.microsoft.com/office/drawing/2014/main" id="{FFC664DD-C9FA-33EC-D511-C46C8E7F4355}"/>
              </a:ext>
            </a:extLst>
          </p:cNvPr>
          <p:cNvSpPr/>
          <p:nvPr/>
        </p:nvSpPr>
        <p:spPr>
          <a:xfrm>
            <a:off x="2994590" y="253422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9" name="矩形 1178">
            <a:extLst>
              <a:ext uri="{FF2B5EF4-FFF2-40B4-BE49-F238E27FC236}">
                <a16:creationId xmlns:a16="http://schemas.microsoft.com/office/drawing/2014/main" id="{6206F89C-DC57-3686-5DED-12933DADABAF}"/>
              </a:ext>
            </a:extLst>
          </p:cNvPr>
          <p:cNvSpPr/>
          <p:nvPr/>
        </p:nvSpPr>
        <p:spPr>
          <a:xfrm>
            <a:off x="3283470" y="25317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5EEEC002-003D-0992-9BD5-C8635D7EE7D2}"/>
              </a:ext>
            </a:extLst>
          </p:cNvPr>
          <p:cNvSpPr txBox="1"/>
          <p:nvPr/>
        </p:nvSpPr>
        <p:spPr>
          <a:xfrm>
            <a:off x="2446525" y="2899487"/>
            <a:ext cx="96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t12_3</a:t>
            </a:r>
            <a:endParaRPr lang="zh-CN" altLang="en-US" dirty="0"/>
          </a:p>
        </p:txBody>
      </p:sp>
      <p:sp>
        <p:nvSpPr>
          <p:cNvPr id="1185" name="矩形 1184">
            <a:extLst>
              <a:ext uri="{FF2B5EF4-FFF2-40B4-BE49-F238E27FC236}">
                <a16:creationId xmlns:a16="http://schemas.microsoft.com/office/drawing/2014/main" id="{B64CDC46-3DEE-4EB5-20A9-EDE16F5DBCA6}"/>
              </a:ext>
            </a:extLst>
          </p:cNvPr>
          <p:cNvSpPr/>
          <p:nvPr/>
        </p:nvSpPr>
        <p:spPr>
          <a:xfrm>
            <a:off x="4195130" y="253940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6" name="矩形 1185">
            <a:extLst>
              <a:ext uri="{FF2B5EF4-FFF2-40B4-BE49-F238E27FC236}">
                <a16:creationId xmlns:a16="http://schemas.microsoft.com/office/drawing/2014/main" id="{9DFA86A9-FE8D-6735-5CD1-BF8F6DA58EB5}"/>
              </a:ext>
            </a:extLst>
          </p:cNvPr>
          <p:cNvSpPr/>
          <p:nvPr/>
        </p:nvSpPr>
        <p:spPr>
          <a:xfrm>
            <a:off x="4503645" y="25394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2" name="矩形 1191">
            <a:extLst>
              <a:ext uri="{FF2B5EF4-FFF2-40B4-BE49-F238E27FC236}">
                <a16:creationId xmlns:a16="http://schemas.microsoft.com/office/drawing/2014/main" id="{95BF2A18-05E2-743E-15D7-49762CE34298}"/>
              </a:ext>
            </a:extLst>
          </p:cNvPr>
          <p:cNvSpPr/>
          <p:nvPr/>
        </p:nvSpPr>
        <p:spPr>
          <a:xfrm>
            <a:off x="4798986" y="254186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7" name="矩形 1196">
            <a:extLst>
              <a:ext uri="{FF2B5EF4-FFF2-40B4-BE49-F238E27FC236}">
                <a16:creationId xmlns:a16="http://schemas.microsoft.com/office/drawing/2014/main" id="{36E80504-0144-149B-B1DC-8FB5835BBDB6}"/>
              </a:ext>
            </a:extLst>
          </p:cNvPr>
          <p:cNvSpPr/>
          <p:nvPr/>
        </p:nvSpPr>
        <p:spPr>
          <a:xfrm>
            <a:off x="5087866" y="25394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8" name="文本框 1197">
            <a:extLst>
              <a:ext uri="{FF2B5EF4-FFF2-40B4-BE49-F238E27FC236}">
                <a16:creationId xmlns:a16="http://schemas.microsoft.com/office/drawing/2014/main" id="{54043745-0D45-E21E-6965-639D6C4CE457}"/>
              </a:ext>
            </a:extLst>
          </p:cNvPr>
          <p:cNvSpPr txBox="1"/>
          <p:nvPr/>
        </p:nvSpPr>
        <p:spPr>
          <a:xfrm>
            <a:off x="4250921" y="2907120"/>
            <a:ext cx="96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t13_4</a:t>
            </a:r>
            <a:endParaRPr lang="zh-CN" altLang="en-US" dirty="0"/>
          </a:p>
        </p:txBody>
      </p:sp>
      <p:cxnSp>
        <p:nvCxnSpPr>
          <p:cNvPr id="1200" name="直接箭头连接符 1199">
            <a:extLst>
              <a:ext uri="{FF2B5EF4-FFF2-40B4-BE49-F238E27FC236}">
                <a16:creationId xmlns:a16="http://schemas.microsoft.com/office/drawing/2014/main" id="{66752F2D-F556-5BE0-9D7F-4B42A8090D95}"/>
              </a:ext>
            </a:extLst>
          </p:cNvPr>
          <p:cNvCxnSpPr>
            <a:cxnSpLocks/>
            <a:endCxn id="1176" idx="1"/>
          </p:cNvCxnSpPr>
          <p:nvPr/>
        </p:nvCxnSpPr>
        <p:spPr>
          <a:xfrm flipV="1">
            <a:off x="1955427" y="2682893"/>
            <a:ext cx="435307" cy="1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直接箭头连接符 1202">
            <a:extLst>
              <a:ext uri="{FF2B5EF4-FFF2-40B4-BE49-F238E27FC236}">
                <a16:creationId xmlns:a16="http://schemas.microsoft.com/office/drawing/2014/main" id="{8DC030F6-0EEF-8B33-247C-81D31CEE752D}"/>
              </a:ext>
            </a:extLst>
          </p:cNvPr>
          <p:cNvCxnSpPr>
            <a:endCxn id="1185" idx="1"/>
          </p:cNvCxnSpPr>
          <p:nvPr/>
        </p:nvCxnSpPr>
        <p:spPr>
          <a:xfrm flipV="1">
            <a:off x="3415676" y="2690526"/>
            <a:ext cx="779454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8B229BF-48CF-05BB-34FB-D2CB62E52C40}"/>
              </a:ext>
            </a:extLst>
          </p:cNvPr>
          <p:cNvCxnSpPr>
            <a:stCxn id="43" idx="1"/>
            <a:endCxn id="1185" idx="2"/>
          </p:cNvCxnSpPr>
          <p:nvPr/>
        </p:nvCxnSpPr>
        <p:spPr>
          <a:xfrm flipH="1" flipV="1">
            <a:off x="4349388" y="2841649"/>
            <a:ext cx="1576928" cy="45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30">
            <a:extLst>
              <a:ext uri="{FF2B5EF4-FFF2-40B4-BE49-F238E27FC236}">
                <a16:creationId xmlns:a16="http://schemas.microsoft.com/office/drawing/2014/main" id="{FECB52D7-BD12-75D3-4174-5516E941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1" y="2116502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5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：避免放入</a:t>
            </a:r>
            <a:r>
              <a:rPr lang="en-US" altLang="zh-CN" dirty="0"/>
              <a:t>secondary</a:t>
            </a:r>
            <a:r>
              <a:rPr lang="zh-CN" altLang="en-US" dirty="0"/>
              <a:t>队列的线程饥饿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：设置睡眠时间，让线程睡眠一段时间后自我唤醒，</a:t>
            </a:r>
            <a:r>
              <a:rPr lang="en-US" altLang="zh-CN" dirty="0"/>
              <a:t>t</a:t>
            </a:r>
            <a:r>
              <a:rPr lang="zh-CN" altLang="en-US" dirty="0"/>
              <a:t>在每次放锁的过程中检查</a:t>
            </a:r>
            <a:r>
              <a:rPr lang="en-US" altLang="zh-CN" dirty="0"/>
              <a:t>secondary</a:t>
            </a:r>
            <a:r>
              <a:rPr lang="zh-CN" altLang="en-US" dirty="0"/>
              <a:t>队首，如果状态为</a:t>
            </a:r>
            <a:r>
              <a:rPr lang="en-US" altLang="zh-CN" dirty="0"/>
              <a:t>active</a:t>
            </a:r>
            <a:r>
              <a:rPr lang="zh-CN" altLang="en-US" dirty="0"/>
              <a:t>，令其加入</a:t>
            </a:r>
            <a:r>
              <a:rPr lang="en-US" altLang="zh-CN" dirty="0"/>
              <a:t>active</a:t>
            </a:r>
            <a:r>
              <a:rPr lang="zh-CN" altLang="en-US" dirty="0"/>
              <a:t>队列。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0C0E2B-F75B-F021-956F-E8A584557097}"/>
              </a:ext>
            </a:extLst>
          </p:cNvPr>
          <p:cNvSpPr/>
          <p:nvPr/>
        </p:nvSpPr>
        <p:spPr>
          <a:xfrm>
            <a:off x="879223" y="254779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1720E1-2411-2DA5-44DE-2E9EBBE3BE89}"/>
              </a:ext>
            </a:extLst>
          </p:cNvPr>
          <p:cNvSpPr/>
          <p:nvPr/>
        </p:nvSpPr>
        <p:spPr>
          <a:xfrm>
            <a:off x="1187738" y="254779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C5574D-BD9E-6C56-35FC-898B76282D68}"/>
              </a:ext>
            </a:extLst>
          </p:cNvPr>
          <p:cNvSpPr/>
          <p:nvPr/>
        </p:nvSpPr>
        <p:spPr>
          <a:xfrm>
            <a:off x="1483079" y="255025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FCCCB9-E4C5-8CD2-0B9C-187F4B33416D}"/>
              </a:ext>
            </a:extLst>
          </p:cNvPr>
          <p:cNvSpPr/>
          <p:nvPr/>
        </p:nvSpPr>
        <p:spPr>
          <a:xfrm>
            <a:off x="1771959" y="254779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BBBD9D-0854-27C4-DDC1-444361C0DB57}"/>
              </a:ext>
            </a:extLst>
          </p:cNvPr>
          <p:cNvSpPr/>
          <p:nvPr/>
        </p:nvSpPr>
        <p:spPr>
          <a:xfrm>
            <a:off x="5926316" y="3035916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B297BE-4128-3892-95A3-20FA4070A105}"/>
              </a:ext>
            </a:extLst>
          </p:cNvPr>
          <p:cNvSpPr txBox="1"/>
          <p:nvPr/>
        </p:nvSpPr>
        <p:spPr>
          <a:xfrm>
            <a:off x="935014" y="2915512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t11_9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C5E60F9-3E5C-CCE1-8112-2C6780AC61DA}"/>
              </a:ext>
            </a:extLst>
          </p:cNvPr>
          <p:cNvSpPr/>
          <p:nvPr/>
        </p:nvSpPr>
        <p:spPr>
          <a:xfrm>
            <a:off x="626905" y="41969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B33F629-348C-AB46-693D-C30289BEADF9}"/>
              </a:ext>
            </a:extLst>
          </p:cNvPr>
          <p:cNvSpPr/>
          <p:nvPr/>
        </p:nvSpPr>
        <p:spPr>
          <a:xfrm>
            <a:off x="935420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CBBC1FF-C301-E6F6-5379-4CB59BF4505F}"/>
              </a:ext>
            </a:extLst>
          </p:cNvPr>
          <p:cNvSpPr/>
          <p:nvPr/>
        </p:nvSpPr>
        <p:spPr>
          <a:xfrm>
            <a:off x="1230761" y="419935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12CCB2-D871-C86D-0EAE-60C93C3D350C}"/>
              </a:ext>
            </a:extLst>
          </p:cNvPr>
          <p:cNvSpPr/>
          <p:nvPr/>
        </p:nvSpPr>
        <p:spPr>
          <a:xfrm>
            <a:off x="1519641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B3BDA2-4A04-A203-8BBA-6B50196E67BE}"/>
              </a:ext>
            </a:extLst>
          </p:cNvPr>
          <p:cNvSpPr/>
          <p:nvPr/>
        </p:nvSpPr>
        <p:spPr>
          <a:xfrm>
            <a:off x="2104779" y="417027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D0777F-9D8E-65EC-4CB0-7618CFB6109D}"/>
              </a:ext>
            </a:extLst>
          </p:cNvPr>
          <p:cNvSpPr/>
          <p:nvPr/>
        </p:nvSpPr>
        <p:spPr>
          <a:xfrm>
            <a:off x="2413294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D342273-1DB7-0FFB-599F-50EE35DFF550}"/>
              </a:ext>
            </a:extLst>
          </p:cNvPr>
          <p:cNvSpPr/>
          <p:nvPr/>
        </p:nvSpPr>
        <p:spPr>
          <a:xfrm>
            <a:off x="2708635" y="417273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7A6200-B672-A9B4-8B72-66A84882035B}"/>
              </a:ext>
            </a:extLst>
          </p:cNvPr>
          <p:cNvSpPr/>
          <p:nvPr/>
        </p:nvSpPr>
        <p:spPr>
          <a:xfrm>
            <a:off x="2997515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1BB780-6ADC-FDB8-7478-013D3E33B9C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683922" y="4321395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A75F48E-9E24-6315-A9CD-952A45046FF3}"/>
              </a:ext>
            </a:extLst>
          </p:cNvPr>
          <p:cNvSpPr/>
          <p:nvPr/>
        </p:nvSpPr>
        <p:spPr>
          <a:xfrm>
            <a:off x="3589114" y="417211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6634119-F959-7CB9-6FD9-21A76F5A8B85}"/>
              </a:ext>
            </a:extLst>
          </p:cNvPr>
          <p:cNvSpPr/>
          <p:nvPr/>
        </p:nvSpPr>
        <p:spPr>
          <a:xfrm>
            <a:off x="3897629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9CC7F8-F16C-C722-004E-2FE4D2B0DA29}"/>
              </a:ext>
            </a:extLst>
          </p:cNvPr>
          <p:cNvSpPr/>
          <p:nvPr/>
        </p:nvSpPr>
        <p:spPr>
          <a:xfrm>
            <a:off x="4192970" y="417457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215ECCC-1383-E940-1E39-6EC0D997380C}"/>
              </a:ext>
            </a:extLst>
          </p:cNvPr>
          <p:cNvSpPr/>
          <p:nvPr/>
        </p:nvSpPr>
        <p:spPr>
          <a:xfrm>
            <a:off x="4481850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68778A-2279-10B2-AD1C-572085FB0BC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168257" y="432324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6ED6E02-879C-45B6-5363-AF518AE7E8BD}"/>
              </a:ext>
            </a:extLst>
          </p:cNvPr>
          <p:cNvSpPr txBox="1"/>
          <p:nvPr/>
        </p:nvSpPr>
        <p:spPr>
          <a:xfrm>
            <a:off x="600833" y="4523940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9E0F0C-9563-4459-2E16-521E7AD16089}"/>
              </a:ext>
            </a:extLst>
          </p:cNvPr>
          <p:cNvSpPr txBox="1"/>
          <p:nvPr/>
        </p:nvSpPr>
        <p:spPr>
          <a:xfrm>
            <a:off x="2150457" y="4486590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1152" name="文本框 1151">
            <a:extLst>
              <a:ext uri="{FF2B5EF4-FFF2-40B4-BE49-F238E27FC236}">
                <a16:creationId xmlns:a16="http://schemas.microsoft.com/office/drawing/2014/main" id="{FE658D13-CBDE-3F03-65C1-28A6783B5B9B}"/>
              </a:ext>
            </a:extLst>
          </p:cNvPr>
          <p:cNvSpPr txBox="1"/>
          <p:nvPr/>
        </p:nvSpPr>
        <p:spPr>
          <a:xfrm>
            <a:off x="3733139" y="4432254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cxnSp>
        <p:nvCxnSpPr>
          <p:cNvPr id="1153" name="直接箭头连接符 33">
            <a:extLst>
              <a:ext uri="{FF2B5EF4-FFF2-40B4-BE49-F238E27FC236}">
                <a16:creationId xmlns:a16="http://schemas.microsoft.com/office/drawing/2014/main" id="{F41FC440-461B-7765-21CE-D7301C781C0A}"/>
              </a:ext>
            </a:extLst>
          </p:cNvPr>
          <p:cNvCxnSpPr>
            <a:cxnSpLocks/>
            <a:stCxn id="50" idx="2"/>
            <a:endCxn id="1169" idx="2"/>
          </p:cNvCxnSpPr>
          <p:nvPr/>
        </p:nvCxnSpPr>
        <p:spPr>
          <a:xfrm rot="5400000" flipH="1" flipV="1">
            <a:off x="4354582" y="1509387"/>
            <a:ext cx="22655" cy="5961783"/>
          </a:xfrm>
          <a:prstGeom prst="bentConnector3">
            <a:avLst>
              <a:gd name="adj1" fmla="val -1009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直接箭头连接符 1158">
            <a:extLst>
              <a:ext uri="{FF2B5EF4-FFF2-40B4-BE49-F238E27FC236}">
                <a16:creationId xmlns:a16="http://schemas.microsoft.com/office/drawing/2014/main" id="{CD5A68D6-D247-6199-EFDC-35A8F2192F07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781163" y="2696641"/>
            <a:ext cx="282239" cy="150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1" name="Picture 130">
            <a:extLst>
              <a:ext uri="{FF2B5EF4-FFF2-40B4-BE49-F238E27FC236}">
                <a16:creationId xmlns:a16="http://schemas.microsoft.com/office/drawing/2014/main" id="{4BDB2150-EC07-8D20-A519-3211A216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24" y="4005210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2" name="矩形 1161">
            <a:extLst>
              <a:ext uri="{FF2B5EF4-FFF2-40B4-BE49-F238E27FC236}">
                <a16:creationId xmlns:a16="http://schemas.microsoft.com/office/drawing/2014/main" id="{A5EF2D27-2C45-21CF-D76D-8757FF32DD12}"/>
              </a:ext>
            </a:extLst>
          </p:cNvPr>
          <p:cNvSpPr/>
          <p:nvPr/>
        </p:nvSpPr>
        <p:spPr>
          <a:xfrm>
            <a:off x="5063074" y="416653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3" name="矩形 1162">
            <a:extLst>
              <a:ext uri="{FF2B5EF4-FFF2-40B4-BE49-F238E27FC236}">
                <a16:creationId xmlns:a16="http://schemas.microsoft.com/office/drawing/2014/main" id="{A0D689EA-4089-F6D4-EA72-DFCF8CBCAEF9}"/>
              </a:ext>
            </a:extLst>
          </p:cNvPr>
          <p:cNvSpPr/>
          <p:nvPr/>
        </p:nvSpPr>
        <p:spPr>
          <a:xfrm>
            <a:off x="5371589" y="416653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4" name="矩形 1163">
            <a:extLst>
              <a:ext uri="{FF2B5EF4-FFF2-40B4-BE49-F238E27FC236}">
                <a16:creationId xmlns:a16="http://schemas.microsoft.com/office/drawing/2014/main" id="{F8ECF655-4ED4-943F-B197-6C450015716E}"/>
              </a:ext>
            </a:extLst>
          </p:cNvPr>
          <p:cNvSpPr/>
          <p:nvPr/>
        </p:nvSpPr>
        <p:spPr>
          <a:xfrm>
            <a:off x="5666930" y="416899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5" name="矩形 1164">
            <a:extLst>
              <a:ext uri="{FF2B5EF4-FFF2-40B4-BE49-F238E27FC236}">
                <a16:creationId xmlns:a16="http://schemas.microsoft.com/office/drawing/2014/main" id="{9D035617-C04C-2A81-D398-D26074458C58}"/>
              </a:ext>
            </a:extLst>
          </p:cNvPr>
          <p:cNvSpPr/>
          <p:nvPr/>
        </p:nvSpPr>
        <p:spPr>
          <a:xfrm>
            <a:off x="5955810" y="416653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66" name="直接箭头连接符 1165">
            <a:extLst>
              <a:ext uri="{FF2B5EF4-FFF2-40B4-BE49-F238E27FC236}">
                <a16:creationId xmlns:a16="http://schemas.microsoft.com/office/drawing/2014/main" id="{44F7A263-6300-06C8-28BD-135400C04196}"/>
              </a:ext>
            </a:extLst>
          </p:cNvPr>
          <p:cNvCxnSpPr>
            <a:cxnSpLocks/>
            <a:endCxn id="1162" idx="1"/>
          </p:cNvCxnSpPr>
          <p:nvPr/>
        </p:nvCxnSpPr>
        <p:spPr>
          <a:xfrm>
            <a:off x="4642217" y="431766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矩形 1166">
            <a:extLst>
              <a:ext uri="{FF2B5EF4-FFF2-40B4-BE49-F238E27FC236}">
                <a16:creationId xmlns:a16="http://schemas.microsoft.com/office/drawing/2014/main" id="{20974B4A-D7DD-E508-9E7E-68B03639282D}"/>
              </a:ext>
            </a:extLst>
          </p:cNvPr>
          <p:cNvSpPr/>
          <p:nvPr/>
        </p:nvSpPr>
        <p:spPr>
          <a:xfrm>
            <a:off x="6588688" y="417424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29FD9FB9-8E2D-7A7B-3EF5-1E67DA5E338B}"/>
              </a:ext>
            </a:extLst>
          </p:cNvPr>
          <p:cNvSpPr/>
          <p:nvPr/>
        </p:nvSpPr>
        <p:spPr>
          <a:xfrm>
            <a:off x="6897203" y="417424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EC1633C3-AEBA-7577-EE5B-F641469CC0EB}"/>
              </a:ext>
            </a:extLst>
          </p:cNvPr>
          <p:cNvSpPr/>
          <p:nvPr/>
        </p:nvSpPr>
        <p:spPr>
          <a:xfrm>
            <a:off x="7192544" y="41767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0" name="矩形 1169">
            <a:extLst>
              <a:ext uri="{FF2B5EF4-FFF2-40B4-BE49-F238E27FC236}">
                <a16:creationId xmlns:a16="http://schemas.microsoft.com/office/drawing/2014/main" id="{ECAD5061-4B09-A198-F5C3-75E4DF1FE513}"/>
              </a:ext>
            </a:extLst>
          </p:cNvPr>
          <p:cNvSpPr/>
          <p:nvPr/>
        </p:nvSpPr>
        <p:spPr>
          <a:xfrm>
            <a:off x="7481424" y="417424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1" name="文本框 1170">
            <a:extLst>
              <a:ext uri="{FF2B5EF4-FFF2-40B4-BE49-F238E27FC236}">
                <a16:creationId xmlns:a16="http://schemas.microsoft.com/office/drawing/2014/main" id="{BCC5B27D-C7E1-74B6-343F-1B75F5BC6D13}"/>
              </a:ext>
            </a:extLst>
          </p:cNvPr>
          <p:cNvSpPr txBox="1"/>
          <p:nvPr/>
        </p:nvSpPr>
        <p:spPr>
          <a:xfrm>
            <a:off x="6763794" y="4472004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cxnSp>
        <p:nvCxnSpPr>
          <p:cNvPr id="1172" name="直接箭头连接符 1171">
            <a:extLst>
              <a:ext uri="{FF2B5EF4-FFF2-40B4-BE49-F238E27FC236}">
                <a16:creationId xmlns:a16="http://schemas.microsoft.com/office/drawing/2014/main" id="{2FD42011-D2A2-08EC-9D2A-23080B4A5F71}"/>
              </a:ext>
            </a:extLst>
          </p:cNvPr>
          <p:cNvCxnSpPr/>
          <p:nvPr/>
        </p:nvCxnSpPr>
        <p:spPr>
          <a:xfrm flipV="1">
            <a:off x="6108854" y="4300761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文本框 1174">
            <a:extLst>
              <a:ext uri="{FF2B5EF4-FFF2-40B4-BE49-F238E27FC236}">
                <a16:creationId xmlns:a16="http://schemas.microsoft.com/office/drawing/2014/main" id="{6EECECDC-7E93-E30B-43C7-85A27269F7B8}"/>
              </a:ext>
            </a:extLst>
          </p:cNvPr>
          <p:cNvSpPr txBox="1"/>
          <p:nvPr/>
        </p:nvSpPr>
        <p:spPr>
          <a:xfrm>
            <a:off x="5309833" y="4508039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564D5360-DBA2-18BD-75E6-C77FF2FD978D}"/>
              </a:ext>
            </a:extLst>
          </p:cNvPr>
          <p:cNvSpPr/>
          <p:nvPr/>
        </p:nvSpPr>
        <p:spPr>
          <a:xfrm>
            <a:off x="2390734" y="25317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646B729E-F412-656D-59C2-CA5BFF449B64}"/>
              </a:ext>
            </a:extLst>
          </p:cNvPr>
          <p:cNvSpPr/>
          <p:nvPr/>
        </p:nvSpPr>
        <p:spPr>
          <a:xfrm>
            <a:off x="2699249" y="25317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8" name="矩形 1177">
            <a:extLst>
              <a:ext uri="{FF2B5EF4-FFF2-40B4-BE49-F238E27FC236}">
                <a16:creationId xmlns:a16="http://schemas.microsoft.com/office/drawing/2014/main" id="{FFC664DD-C9FA-33EC-D511-C46C8E7F4355}"/>
              </a:ext>
            </a:extLst>
          </p:cNvPr>
          <p:cNvSpPr/>
          <p:nvPr/>
        </p:nvSpPr>
        <p:spPr>
          <a:xfrm>
            <a:off x="2994590" y="253422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9" name="矩形 1178">
            <a:extLst>
              <a:ext uri="{FF2B5EF4-FFF2-40B4-BE49-F238E27FC236}">
                <a16:creationId xmlns:a16="http://schemas.microsoft.com/office/drawing/2014/main" id="{6206F89C-DC57-3686-5DED-12933DADABAF}"/>
              </a:ext>
            </a:extLst>
          </p:cNvPr>
          <p:cNvSpPr/>
          <p:nvPr/>
        </p:nvSpPr>
        <p:spPr>
          <a:xfrm>
            <a:off x="3283470" y="25317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5EEEC002-003D-0992-9BD5-C8635D7EE7D2}"/>
              </a:ext>
            </a:extLst>
          </p:cNvPr>
          <p:cNvSpPr txBox="1"/>
          <p:nvPr/>
        </p:nvSpPr>
        <p:spPr>
          <a:xfrm>
            <a:off x="2446525" y="2899487"/>
            <a:ext cx="96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t12_3</a:t>
            </a:r>
            <a:endParaRPr lang="zh-CN" altLang="en-US" dirty="0"/>
          </a:p>
        </p:txBody>
      </p:sp>
      <p:sp>
        <p:nvSpPr>
          <p:cNvPr id="1185" name="矩形 1184">
            <a:extLst>
              <a:ext uri="{FF2B5EF4-FFF2-40B4-BE49-F238E27FC236}">
                <a16:creationId xmlns:a16="http://schemas.microsoft.com/office/drawing/2014/main" id="{B64CDC46-3DEE-4EB5-20A9-EDE16F5DBCA6}"/>
              </a:ext>
            </a:extLst>
          </p:cNvPr>
          <p:cNvSpPr/>
          <p:nvPr/>
        </p:nvSpPr>
        <p:spPr>
          <a:xfrm>
            <a:off x="4195130" y="253940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6" name="矩形 1185">
            <a:extLst>
              <a:ext uri="{FF2B5EF4-FFF2-40B4-BE49-F238E27FC236}">
                <a16:creationId xmlns:a16="http://schemas.microsoft.com/office/drawing/2014/main" id="{9DFA86A9-FE8D-6735-5CD1-BF8F6DA58EB5}"/>
              </a:ext>
            </a:extLst>
          </p:cNvPr>
          <p:cNvSpPr/>
          <p:nvPr/>
        </p:nvSpPr>
        <p:spPr>
          <a:xfrm>
            <a:off x="4503645" y="25394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2" name="矩形 1191">
            <a:extLst>
              <a:ext uri="{FF2B5EF4-FFF2-40B4-BE49-F238E27FC236}">
                <a16:creationId xmlns:a16="http://schemas.microsoft.com/office/drawing/2014/main" id="{95BF2A18-05E2-743E-15D7-49762CE34298}"/>
              </a:ext>
            </a:extLst>
          </p:cNvPr>
          <p:cNvSpPr/>
          <p:nvPr/>
        </p:nvSpPr>
        <p:spPr>
          <a:xfrm>
            <a:off x="4798986" y="254186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7" name="矩形 1196">
            <a:extLst>
              <a:ext uri="{FF2B5EF4-FFF2-40B4-BE49-F238E27FC236}">
                <a16:creationId xmlns:a16="http://schemas.microsoft.com/office/drawing/2014/main" id="{36E80504-0144-149B-B1DC-8FB5835BBDB6}"/>
              </a:ext>
            </a:extLst>
          </p:cNvPr>
          <p:cNvSpPr/>
          <p:nvPr/>
        </p:nvSpPr>
        <p:spPr>
          <a:xfrm>
            <a:off x="5087866" y="25394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8" name="文本框 1197">
            <a:extLst>
              <a:ext uri="{FF2B5EF4-FFF2-40B4-BE49-F238E27FC236}">
                <a16:creationId xmlns:a16="http://schemas.microsoft.com/office/drawing/2014/main" id="{54043745-0D45-E21E-6965-639D6C4CE457}"/>
              </a:ext>
            </a:extLst>
          </p:cNvPr>
          <p:cNvSpPr txBox="1"/>
          <p:nvPr/>
        </p:nvSpPr>
        <p:spPr>
          <a:xfrm>
            <a:off x="4250921" y="2907120"/>
            <a:ext cx="96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t13_4</a:t>
            </a:r>
            <a:endParaRPr lang="zh-CN" altLang="en-US" dirty="0"/>
          </a:p>
        </p:txBody>
      </p:sp>
      <p:cxnSp>
        <p:nvCxnSpPr>
          <p:cNvPr id="1200" name="直接箭头连接符 1199">
            <a:extLst>
              <a:ext uri="{FF2B5EF4-FFF2-40B4-BE49-F238E27FC236}">
                <a16:creationId xmlns:a16="http://schemas.microsoft.com/office/drawing/2014/main" id="{66752F2D-F556-5BE0-9D7F-4B42A8090D95}"/>
              </a:ext>
            </a:extLst>
          </p:cNvPr>
          <p:cNvCxnSpPr>
            <a:cxnSpLocks/>
            <a:endCxn id="1176" idx="1"/>
          </p:cNvCxnSpPr>
          <p:nvPr/>
        </p:nvCxnSpPr>
        <p:spPr>
          <a:xfrm flipV="1">
            <a:off x="1955427" y="2682893"/>
            <a:ext cx="435307" cy="1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直接箭头连接符 1202">
            <a:extLst>
              <a:ext uri="{FF2B5EF4-FFF2-40B4-BE49-F238E27FC236}">
                <a16:creationId xmlns:a16="http://schemas.microsoft.com/office/drawing/2014/main" id="{8DC030F6-0EEF-8B33-247C-81D31CEE752D}"/>
              </a:ext>
            </a:extLst>
          </p:cNvPr>
          <p:cNvCxnSpPr>
            <a:endCxn id="1185" idx="1"/>
          </p:cNvCxnSpPr>
          <p:nvPr/>
        </p:nvCxnSpPr>
        <p:spPr>
          <a:xfrm flipV="1">
            <a:off x="3415676" y="2690526"/>
            <a:ext cx="779454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8B229BF-48CF-05BB-34FB-D2CB62E52C40}"/>
              </a:ext>
            </a:extLst>
          </p:cNvPr>
          <p:cNvCxnSpPr>
            <a:stCxn id="43" idx="1"/>
            <a:endCxn id="1185" idx="2"/>
          </p:cNvCxnSpPr>
          <p:nvPr/>
        </p:nvCxnSpPr>
        <p:spPr>
          <a:xfrm flipH="1" flipV="1">
            <a:off x="4349388" y="2841649"/>
            <a:ext cx="1576928" cy="45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30">
            <a:extLst>
              <a:ext uri="{FF2B5EF4-FFF2-40B4-BE49-F238E27FC236}">
                <a16:creationId xmlns:a16="http://schemas.microsoft.com/office/drawing/2014/main" id="{600686E8-5AB0-DC47-0CAD-8DD44270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1" y="2116502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6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：避免放入</a:t>
            </a:r>
            <a:r>
              <a:rPr lang="en-US" altLang="zh-CN" dirty="0"/>
              <a:t>secondary</a:t>
            </a:r>
            <a:r>
              <a:rPr lang="zh-CN" altLang="en-US" dirty="0"/>
              <a:t>队列的线程饥饿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：本例中</a:t>
            </a:r>
            <a:r>
              <a:rPr lang="en-US" altLang="zh-CN" dirty="0"/>
              <a:t>t3</a:t>
            </a:r>
            <a:r>
              <a:rPr lang="zh-CN" altLang="en-US" dirty="0"/>
              <a:t>唤醒修改自己的状态为</a:t>
            </a:r>
            <a:r>
              <a:rPr lang="en-US" altLang="zh-CN" dirty="0"/>
              <a:t>active</a:t>
            </a:r>
            <a:r>
              <a:rPr lang="zh-CN" altLang="en-US" dirty="0"/>
              <a:t>，</a:t>
            </a:r>
            <a:r>
              <a:rPr lang="en-US" altLang="zh-CN" dirty="0"/>
              <a:t>t11</a:t>
            </a:r>
            <a:r>
              <a:rPr lang="zh-CN" altLang="en-US" dirty="0"/>
              <a:t>放锁后检查到</a:t>
            </a:r>
            <a:r>
              <a:rPr lang="en-US" altLang="zh-CN" dirty="0"/>
              <a:t>t3</a:t>
            </a:r>
            <a:r>
              <a:rPr lang="zh-CN" altLang="en-US" dirty="0"/>
              <a:t>状态，并将其重新加入到</a:t>
            </a:r>
            <a:r>
              <a:rPr lang="en-US" altLang="zh-CN" dirty="0"/>
              <a:t>active</a:t>
            </a:r>
            <a:r>
              <a:rPr lang="zh-CN" altLang="en-US" dirty="0"/>
              <a:t>队列中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0C0E2B-F75B-F021-956F-E8A584557097}"/>
              </a:ext>
            </a:extLst>
          </p:cNvPr>
          <p:cNvSpPr/>
          <p:nvPr/>
        </p:nvSpPr>
        <p:spPr>
          <a:xfrm>
            <a:off x="879223" y="254779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1720E1-2411-2DA5-44DE-2E9EBBE3BE89}"/>
              </a:ext>
            </a:extLst>
          </p:cNvPr>
          <p:cNvSpPr/>
          <p:nvPr/>
        </p:nvSpPr>
        <p:spPr>
          <a:xfrm>
            <a:off x="1187738" y="254779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C5574D-BD9E-6C56-35FC-898B76282D68}"/>
              </a:ext>
            </a:extLst>
          </p:cNvPr>
          <p:cNvSpPr/>
          <p:nvPr/>
        </p:nvSpPr>
        <p:spPr>
          <a:xfrm>
            <a:off x="1483079" y="255025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FCCCB9-E4C5-8CD2-0B9C-187F4B33416D}"/>
              </a:ext>
            </a:extLst>
          </p:cNvPr>
          <p:cNvSpPr/>
          <p:nvPr/>
        </p:nvSpPr>
        <p:spPr>
          <a:xfrm>
            <a:off x="1771959" y="254779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BBBD9D-0854-27C4-DDC1-444361C0DB57}"/>
              </a:ext>
            </a:extLst>
          </p:cNvPr>
          <p:cNvSpPr/>
          <p:nvPr/>
        </p:nvSpPr>
        <p:spPr>
          <a:xfrm>
            <a:off x="5926316" y="3035916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B297BE-4128-3892-95A3-20FA4070A105}"/>
              </a:ext>
            </a:extLst>
          </p:cNvPr>
          <p:cNvSpPr txBox="1"/>
          <p:nvPr/>
        </p:nvSpPr>
        <p:spPr>
          <a:xfrm>
            <a:off x="935014" y="2915512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t11_9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C5E60F9-3E5C-CCE1-8112-2C6780AC61DA}"/>
              </a:ext>
            </a:extLst>
          </p:cNvPr>
          <p:cNvSpPr/>
          <p:nvPr/>
        </p:nvSpPr>
        <p:spPr>
          <a:xfrm>
            <a:off x="626905" y="41969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B33F629-348C-AB46-693D-C30289BEADF9}"/>
              </a:ext>
            </a:extLst>
          </p:cNvPr>
          <p:cNvSpPr/>
          <p:nvPr/>
        </p:nvSpPr>
        <p:spPr>
          <a:xfrm>
            <a:off x="935420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CBBC1FF-C301-E6F6-5379-4CB59BF4505F}"/>
              </a:ext>
            </a:extLst>
          </p:cNvPr>
          <p:cNvSpPr/>
          <p:nvPr/>
        </p:nvSpPr>
        <p:spPr>
          <a:xfrm>
            <a:off x="1230761" y="419935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12CCB2-D871-C86D-0EAE-60C93C3D350C}"/>
              </a:ext>
            </a:extLst>
          </p:cNvPr>
          <p:cNvSpPr/>
          <p:nvPr/>
        </p:nvSpPr>
        <p:spPr>
          <a:xfrm>
            <a:off x="1519641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B3BDA2-4A04-A203-8BBA-6B50196E67BE}"/>
              </a:ext>
            </a:extLst>
          </p:cNvPr>
          <p:cNvSpPr/>
          <p:nvPr/>
        </p:nvSpPr>
        <p:spPr>
          <a:xfrm>
            <a:off x="2104779" y="417027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D0777F-9D8E-65EC-4CB0-7618CFB6109D}"/>
              </a:ext>
            </a:extLst>
          </p:cNvPr>
          <p:cNvSpPr/>
          <p:nvPr/>
        </p:nvSpPr>
        <p:spPr>
          <a:xfrm>
            <a:off x="2413294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D342273-1DB7-0FFB-599F-50EE35DFF550}"/>
              </a:ext>
            </a:extLst>
          </p:cNvPr>
          <p:cNvSpPr/>
          <p:nvPr/>
        </p:nvSpPr>
        <p:spPr>
          <a:xfrm>
            <a:off x="2708635" y="417273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7A6200-B672-A9B4-8B72-66A84882035B}"/>
              </a:ext>
            </a:extLst>
          </p:cNvPr>
          <p:cNvSpPr/>
          <p:nvPr/>
        </p:nvSpPr>
        <p:spPr>
          <a:xfrm>
            <a:off x="2997515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1BB780-6ADC-FDB8-7478-013D3E33B9C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683922" y="4321395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A75F48E-9E24-6315-A9CD-952A45046FF3}"/>
              </a:ext>
            </a:extLst>
          </p:cNvPr>
          <p:cNvSpPr/>
          <p:nvPr/>
        </p:nvSpPr>
        <p:spPr>
          <a:xfrm>
            <a:off x="3589114" y="417211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6634119-F959-7CB9-6FD9-21A76F5A8B85}"/>
              </a:ext>
            </a:extLst>
          </p:cNvPr>
          <p:cNvSpPr/>
          <p:nvPr/>
        </p:nvSpPr>
        <p:spPr>
          <a:xfrm>
            <a:off x="3897629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9CC7F8-F16C-C722-004E-2FE4D2B0DA29}"/>
              </a:ext>
            </a:extLst>
          </p:cNvPr>
          <p:cNvSpPr/>
          <p:nvPr/>
        </p:nvSpPr>
        <p:spPr>
          <a:xfrm>
            <a:off x="4192970" y="417457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215ECCC-1383-E940-1E39-6EC0D997380C}"/>
              </a:ext>
            </a:extLst>
          </p:cNvPr>
          <p:cNvSpPr/>
          <p:nvPr/>
        </p:nvSpPr>
        <p:spPr>
          <a:xfrm>
            <a:off x="4481850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68778A-2279-10B2-AD1C-572085FB0BC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168257" y="432324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6ED6E02-879C-45B6-5363-AF518AE7E8BD}"/>
              </a:ext>
            </a:extLst>
          </p:cNvPr>
          <p:cNvSpPr txBox="1"/>
          <p:nvPr/>
        </p:nvSpPr>
        <p:spPr>
          <a:xfrm>
            <a:off x="600833" y="4523940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9E0F0C-9563-4459-2E16-521E7AD16089}"/>
              </a:ext>
            </a:extLst>
          </p:cNvPr>
          <p:cNvSpPr txBox="1"/>
          <p:nvPr/>
        </p:nvSpPr>
        <p:spPr>
          <a:xfrm>
            <a:off x="2150457" y="4486590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1152" name="文本框 1151">
            <a:extLst>
              <a:ext uri="{FF2B5EF4-FFF2-40B4-BE49-F238E27FC236}">
                <a16:creationId xmlns:a16="http://schemas.microsoft.com/office/drawing/2014/main" id="{FE658D13-CBDE-3F03-65C1-28A6783B5B9B}"/>
              </a:ext>
            </a:extLst>
          </p:cNvPr>
          <p:cNvSpPr txBox="1"/>
          <p:nvPr/>
        </p:nvSpPr>
        <p:spPr>
          <a:xfrm>
            <a:off x="3733139" y="4432254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cxnSp>
        <p:nvCxnSpPr>
          <p:cNvPr id="1153" name="直接箭头连接符 33">
            <a:extLst>
              <a:ext uri="{FF2B5EF4-FFF2-40B4-BE49-F238E27FC236}">
                <a16:creationId xmlns:a16="http://schemas.microsoft.com/office/drawing/2014/main" id="{F41FC440-461B-7765-21CE-D7301C781C0A}"/>
              </a:ext>
            </a:extLst>
          </p:cNvPr>
          <p:cNvCxnSpPr>
            <a:cxnSpLocks/>
            <a:stCxn id="50" idx="2"/>
            <a:endCxn id="1169" idx="2"/>
          </p:cNvCxnSpPr>
          <p:nvPr/>
        </p:nvCxnSpPr>
        <p:spPr>
          <a:xfrm rot="5400000" flipH="1" flipV="1">
            <a:off x="4354582" y="1509387"/>
            <a:ext cx="22655" cy="5961783"/>
          </a:xfrm>
          <a:prstGeom prst="bentConnector3">
            <a:avLst>
              <a:gd name="adj1" fmla="val -1009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直接箭头连接符 1158">
            <a:extLst>
              <a:ext uri="{FF2B5EF4-FFF2-40B4-BE49-F238E27FC236}">
                <a16:creationId xmlns:a16="http://schemas.microsoft.com/office/drawing/2014/main" id="{CD5A68D6-D247-6199-EFDC-35A8F2192F07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781163" y="2696641"/>
            <a:ext cx="282239" cy="150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1" name="Picture 130">
            <a:extLst>
              <a:ext uri="{FF2B5EF4-FFF2-40B4-BE49-F238E27FC236}">
                <a16:creationId xmlns:a16="http://schemas.microsoft.com/office/drawing/2014/main" id="{4BDB2150-EC07-8D20-A519-3211A216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24" y="4005210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2" name="矩形 1161">
            <a:extLst>
              <a:ext uri="{FF2B5EF4-FFF2-40B4-BE49-F238E27FC236}">
                <a16:creationId xmlns:a16="http://schemas.microsoft.com/office/drawing/2014/main" id="{A5EF2D27-2C45-21CF-D76D-8757FF32DD12}"/>
              </a:ext>
            </a:extLst>
          </p:cNvPr>
          <p:cNvSpPr/>
          <p:nvPr/>
        </p:nvSpPr>
        <p:spPr>
          <a:xfrm>
            <a:off x="5063074" y="416653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3" name="矩形 1162">
            <a:extLst>
              <a:ext uri="{FF2B5EF4-FFF2-40B4-BE49-F238E27FC236}">
                <a16:creationId xmlns:a16="http://schemas.microsoft.com/office/drawing/2014/main" id="{A0D689EA-4089-F6D4-EA72-DFCF8CBCAEF9}"/>
              </a:ext>
            </a:extLst>
          </p:cNvPr>
          <p:cNvSpPr/>
          <p:nvPr/>
        </p:nvSpPr>
        <p:spPr>
          <a:xfrm>
            <a:off x="5371589" y="416653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4" name="矩形 1163">
            <a:extLst>
              <a:ext uri="{FF2B5EF4-FFF2-40B4-BE49-F238E27FC236}">
                <a16:creationId xmlns:a16="http://schemas.microsoft.com/office/drawing/2014/main" id="{F8ECF655-4ED4-943F-B197-6C450015716E}"/>
              </a:ext>
            </a:extLst>
          </p:cNvPr>
          <p:cNvSpPr/>
          <p:nvPr/>
        </p:nvSpPr>
        <p:spPr>
          <a:xfrm>
            <a:off x="5666930" y="416899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5" name="矩形 1164">
            <a:extLst>
              <a:ext uri="{FF2B5EF4-FFF2-40B4-BE49-F238E27FC236}">
                <a16:creationId xmlns:a16="http://schemas.microsoft.com/office/drawing/2014/main" id="{9D035617-C04C-2A81-D398-D26074458C58}"/>
              </a:ext>
            </a:extLst>
          </p:cNvPr>
          <p:cNvSpPr/>
          <p:nvPr/>
        </p:nvSpPr>
        <p:spPr>
          <a:xfrm>
            <a:off x="5955810" y="416653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66" name="直接箭头连接符 1165">
            <a:extLst>
              <a:ext uri="{FF2B5EF4-FFF2-40B4-BE49-F238E27FC236}">
                <a16:creationId xmlns:a16="http://schemas.microsoft.com/office/drawing/2014/main" id="{44F7A263-6300-06C8-28BD-135400C04196}"/>
              </a:ext>
            </a:extLst>
          </p:cNvPr>
          <p:cNvCxnSpPr>
            <a:cxnSpLocks/>
            <a:endCxn id="1162" idx="1"/>
          </p:cNvCxnSpPr>
          <p:nvPr/>
        </p:nvCxnSpPr>
        <p:spPr>
          <a:xfrm>
            <a:off x="4642217" y="431766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矩形 1166">
            <a:extLst>
              <a:ext uri="{FF2B5EF4-FFF2-40B4-BE49-F238E27FC236}">
                <a16:creationId xmlns:a16="http://schemas.microsoft.com/office/drawing/2014/main" id="{20974B4A-D7DD-E508-9E7E-68B03639282D}"/>
              </a:ext>
            </a:extLst>
          </p:cNvPr>
          <p:cNvSpPr/>
          <p:nvPr/>
        </p:nvSpPr>
        <p:spPr>
          <a:xfrm>
            <a:off x="6588688" y="417424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29FD9FB9-8E2D-7A7B-3EF5-1E67DA5E338B}"/>
              </a:ext>
            </a:extLst>
          </p:cNvPr>
          <p:cNvSpPr/>
          <p:nvPr/>
        </p:nvSpPr>
        <p:spPr>
          <a:xfrm>
            <a:off x="6897203" y="417424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EC1633C3-AEBA-7577-EE5B-F641469CC0EB}"/>
              </a:ext>
            </a:extLst>
          </p:cNvPr>
          <p:cNvSpPr/>
          <p:nvPr/>
        </p:nvSpPr>
        <p:spPr>
          <a:xfrm>
            <a:off x="7192544" y="41767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0" name="矩形 1169">
            <a:extLst>
              <a:ext uri="{FF2B5EF4-FFF2-40B4-BE49-F238E27FC236}">
                <a16:creationId xmlns:a16="http://schemas.microsoft.com/office/drawing/2014/main" id="{ECAD5061-4B09-A198-F5C3-75E4DF1FE513}"/>
              </a:ext>
            </a:extLst>
          </p:cNvPr>
          <p:cNvSpPr/>
          <p:nvPr/>
        </p:nvSpPr>
        <p:spPr>
          <a:xfrm>
            <a:off x="7481424" y="417424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1" name="文本框 1170">
            <a:extLst>
              <a:ext uri="{FF2B5EF4-FFF2-40B4-BE49-F238E27FC236}">
                <a16:creationId xmlns:a16="http://schemas.microsoft.com/office/drawing/2014/main" id="{BCC5B27D-C7E1-74B6-343F-1B75F5BC6D13}"/>
              </a:ext>
            </a:extLst>
          </p:cNvPr>
          <p:cNvSpPr txBox="1"/>
          <p:nvPr/>
        </p:nvSpPr>
        <p:spPr>
          <a:xfrm>
            <a:off x="6763794" y="4472004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cxnSp>
        <p:nvCxnSpPr>
          <p:cNvPr id="1172" name="直接箭头连接符 1171">
            <a:extLst>
              <a:ext uri="{FF2B5EF4-FFF2-40B4-BE49-F238E27FC236}">
                <a16:creationId xmlns:a16="http://schemas.microsoft.com/office/drawing/2014/main" id="{2FD42011-D2A2-08EC-9D2A-23080B4A5F71}"/>
              </a:ext>
            </a:extLst>
          </p:cNvPr>
          <p:cNvCxnSpPr/>
          <p:nvPr/>
        </p:nvCxnSpPr>
        <p:spPr>
          <a:xfrm flipV="1">
            <a:off x="6108854" y="4300761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文本框 1174">
            <a:extLst>
              <a:ext uri="{FF2B5EF4-FFF2-40B4-BE49-F238E27FC236}">
                <a16:creationId xmlns:a16="http://schemas.microsoft.com/office/drawing/2014/main" id="{6EECECDC-7E93-E30B-43C7-85A27269F7B8}"/>
              </a:ext>
            </a:extLst>
          </p:cNvPr>
          <p:cNvSpPr txBox="1"/>
          <p:nvPr/>
        </p:nvSpPr>
        <p:spPr>
          <a:xfrm>
            <a:off x="5309833" y="4508039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564D5360-DBA2-18BD-75E6-C77FF2FD978D}"/>
              </a:ext>
            </a:extLst>
          </p:cNvPr>
          <p:cNvSpPr/>
          <p:nvPr/>
        </p:nvSpPr>
        <p:spPr>
          <a:xfrm>
            <a:off x="2390734" y="25317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646B729E-F412-656D-59C2-CA5BFF449B64}"/>
              </a:ext>
            </a:extLst>
          </p:cNvPr>
          <p:cNvSpPr/>
          <p:nvPr/>
        </p:nvSpPr>
        <p:spPr>
          <a:xfrm>
            <a:off x="2699249" y="25317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8" name="矩形 1177">
            <a:extLst>
              <a:ext uri="{FF2B5EF4-FFF2-40B4-BE49-F238E27FC236}">
                <a16:creationId xmlns:a16="http://schemas.microsoft.com/office/drawing/2014/main" id="{FFC664DD-C9FA-33EC-D511-C46C8E7F4355}"/>
              </a:ext>
            </a:extLst>
          </p:cNvPr>
          <p:cNvSpPr/>
          <p:nvPr/>
        </p:nvSpPr>
        <p:spPr>
          <a:xfrm>
            <a:off x="2994590" y="253422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9" name="矩形 1178">
            <a:extLst>
              <a:ext uri="{FF2B5EF4-FFF2-40B4-BE49-F238E27FC236}">
                <a16:creationId xmlns:a16="http://schemas.microsoft.com/office/drawing/2014/main" id="{6206F89C-DC57-3686-5DED-12933DADABAF}"/>
              </a:ext>
            </a:extLst>
          </p:cNvPr>
          <p:cNvSpPr/>
          <p:nvPr/>
        </p:nvSpPr>
        <p:spPr>
          <a:xfrm>
            <a:off x="3283470" y="25317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5EEEC002-003D-0992-9BD5-C8635D7EE7D2}"/>
              </a:ext>
            </a:extLst>
          </p:cNvPr>
          <p:cNvSpPr txBox="1"/>
          <p:nvPr/>
        </p:nvSpPr>
        <p:spPr>
          <a:xfrm>
            <a:off x="2446525" y="2899487"/>
            <a:ext cx="96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t12_3</a:t>
            </a:r>
            <a:endParaRPr lang="zh-CN" altLang="en-US" dirty="0"/>
          </a:p>
        </p:txBody>
      </p:sp>
      <p:sp>
        <p:nvSpPr>
          <p:cNvPr id="1185" name="矩形 1184">
            <a:extLst>
              <a:ext uri="{FF2B5EF4-FFF2-40B4-BE49-F238E27FC236}">
                <a16:creationId xmlns:a16="http://schemas.microsoft.com/office/drawing/2014/main" id="{B64CDC46-3DEE-4EB5-20A9-EDE16F5DBCA6}"/>
              </a:ext>
            </a:extLst>
          </p:cNvPr>
          <p:cNvSpPr/>
          <p:nvPr/>
        </p:nvSpPr>
        <p:spPr>
          <a:xfrm>
            <a:off x="4195130" y="253940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6" name="矩形 1185">
            <a:extLst>
              <a:ext uri="{FF2B5EF4-FFF2-40B4-BE49-F238E27FC236}">
                <a16:creationId xmlns:a16="http://schemas.microsoft.com/office/drawing/2014/main" id="{9DFA86A9-FE8D-6735-5CD1-BF8F6DA58EB5}"/>
              </a:ext>
            </a:extLst>
          </p:cNvPr>
          <p:cNvSpPr/>
          <p:nvPr/>
        </p:nvSpPr>
        <p:spPr>
          <a:xfrm>
            <a:off x="4503645" y="25394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2" name="矩形 1191">
            <a:extLst>
              <a:ext uri="{FF2B5EF4-FFF2-40B4-BE49-F238E27FC236}">
                <a16:creationId xmlns:a16="http://schemas.microsoft.com/office/drawing/2014/main" id="{95BF2A18-05E2-743E-15D7-49762CE34298}"/>
              </a:ext>
            </a:extLst>
          </p:cNvPr>
          <p:cNvSpPr/>
          <p:nvPr/>
        </p:nvSpPr>
        <p:spPr>
          <a:xfrm>
            <a:off x="4798986" y="254186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7" name="矩形 1196">
            <a:extLst>
              <a:ext uri="{FF2B5EF4-FFF2-40B4-BE49-F238E27FC236}">
                <a16:creationId xmlns:a16="http://schemas.microsoft.com/office/drawing/2014/main" id="{36E80504-0144-149B-B1DC-8FB5835BBDB6}"/>
              </a:ext>
            </a:extLst>
          </p:cNvPr>
          <p:cNvSpPr/>
          <p:nvPr/>
        </p:nvSpPr>
        <p:spPr>
          <a:xfrm>
            <a:off x="5087866" y="25394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8" name="文本框 1197">
            <a:extLst>
              <a:ext uri="{FF2B5EF4-FFF2-40B4-BE49-F238E27FC236}">
                <a16:creationId xmlns:a16="http://schemas.microsoft.com/office/drawing/2014/main" id="{54043745-0D45-E21E-6965-639D6C4CE457}"/>
              </a:ext>
            </a:extLst>
          </p:cNvPr>
          <p:cNvSpPr txBox="1"/>
          <p:nvPr/>
        </p:nvSpPr>
        <p:spPr>
          <a:xfrm>
            <a:off x="4250921" y="2907120"/>
            <a:ext cx="96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t13_4</a:t>
            </a:r>
            <a:endParaRPr lang="zh-CN" altLang="en-US" dirty="0"/>
          </a:p>
        </p:txBody>
      </p:sp>
      <p:cxnSp>
        <p:nvCxnSpPr>
          <p:cNvPr id="1200" name="直接箭头连接符 1199">
            <a:extLst>
              <a:ext uri="{FF2B5EF4-FFF2-40B4-BE49-F238E27FC236}">
                <a16:creationId xmlns:a16="http://schemas.microsoft.com/office/drawing/2014/main" id="{66752F2D-F556-5BE0-9D7F-4B42A8090D95}"/>
              </a:ext>
            </a:extLst>
          </p:cNvPr>
          <p:cNvCxnSpPr>
            <a:cxnSpLocks/>
            <a:endCxn id="1176" idx="1"/>
          </p:cNvCxnSpPr>
          <p:nvPr/>
        </p:nvCxnSpPr>
        <p:spPr>
          <a:xfrm flipV="1">
            <a:off x="1955427" y="2682893"/>
            <a:ext cx="435307" cy="1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直接箭头连接符 1202">
            <a:extLst>
              <a:ext uri="{FF2B5EF4-FFF2-40B4-BE49-F238E27FC236}">
                <a16:creationId xmlns:a16="http://schemas.microsoft.com/office/drawing/2014/main" id="{8DC030F6-0EEF-8B33-247C-81D31CEE752D}"/>
              </a:ext>
            </a:extLst>
          </p:cNvPr>
          <p:cNvCxnSpPr>
            <a:endCxn id="1185" idx="1"/>
          </p:cNvCxnSpPr>
          <p:nvPr/>
        </p:nvCxnSpPr>
        <p:spPr>
          <a:xfrm flipV="1">
            <a:off x="3415676" y="2690526"/>
            <a:ext cx="779454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8B229BF-48CF-05BB-34FB-D2CB62E52C40}"/>
              </a:ext>
            </a:extLst>
          </p:cNvPr>
          <p:cNvCxnSpPr>
            <a:stCxn id="43" idx="1"/>
            <a:endCxn id="1185" idx="2"/>
          </p:cNvCxnSpPr>
          <p:nvPr/>
        </p:nvCxnSpPr>
        <p:spPr>
          <a:xfrm flipH="1" flipV="1">
            <a:off x="4349388" y="2841649"/>
            <a:ext cx="1576928" cy="45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30">
            <a:extLst>
              <a:ext uri="{FF2B5EF4-FFF2-40B4-BE49-F238E27FC236}">
                <a16:creationId xmlns:a16="http://schemas.microsoft.com/office/drawing/2014/main" id="{7ADFFFC1-D085-F7E1-E0F7-2AA6E4B9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1" y="2116502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6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：性能与问题分析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在方法</a:t>
            </a:r>
            <a:r>
              <a:rPr lang="en-US" altLang="zh-CN" dirty="0"/>
              <a:t>1</a:t>
            </a:r>
            <a:r>
              <a:rPr lang="zh-CN" altLang="en-US" dirty="0"/>
              <a:t>的初步测试中，我们创建在</a:t>
            </a:r>
            <a:r>
              <a:rPr lang="en-US" altLang="zh-CN" dirty="0"/>
              <a:t>20</a:t>
            </a:r>
            <a:r>
              <a:rPr lang="zh-CN" altLang="en-US" dirty="0"/>
              <a:t>个线程固定绑定在了</a:t>
            </a:r>
            <a:r>
              <a:rPr lang="en-US" altLang="zh-CN" dirty="0"/>
              <a:t>10</a:t>
            </a:r>
            <a:r>
              <a:rPr lang="zh-CN" altLang="en-US" dirty="0"/>
              <a:t>个核心上，每个核心两个线程，该方法的吞吐率达到</a:t>
            </a:r>
            <a:r>
              <a:rPr lang="en-US" altLang="zh-CN" dirty="0"/>
              <a:t>MCS</a:t>
            </a:r>
            <a:r>
              <a:rPr lang="zh-CN" altLang="en-US" dirty="0"/>
              <a:t>的两倍并有着不错的公平性与</a:t>
            </a:r>
            <a:r>
              <a:rPr lang="en-US" altLang="zh-CN" dirty="0"/>
              <a:t>p99</a:t>
            </a:r>
            <a:r>
              <a:rPr lang="zh-CN" altLang="en-US" dirty="0"/>
              <a:t>时延。但在更真实的场景：线程与核心随机绑定的情况下，一个核心上可能有更多线程的情况下吞吐率大大下滑。</a:t>
            </a:r>
            <a:endParaRPr lang="en-US" altLang="zh-CN" dirty="0"/>
          </a:p>
          <a:p>
            <a:r>
              <a:rPr lang="zh-CN" altLang="en-US" dirty="0"/>
              <a:t>对于性能问题总结可能的原因如下：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无法保证唤醒的线程与</a:t>
            </a:r>
            <a:r>
              <a:rPr lang="en-US" altLang="zh-CN" dirty="0"/>
              <a:t>active</a:t>
            </a:r>
            <a:r>
              <a:rPr lang="zh-CN" altLang="en-US" dirty="0"/>
              <a:t>队列中的线程</a:t>
            </a:r>
            <a:r>
              <a:rPr lang="zh-CN" altLang="en-US" dirty="0">
                <a:solidFill>
                  <a:schemeClr val="accent1"/>
                </a:solidFill>
              </a:rPr>
              <a:t>不在一个核心上</a:t>
            </a:r>
            <a:r>
              <a:rPr lang="zh-CN" altLang="en-US" dirty="0"/>
              <a:t>，难以避免与</a:t>
            </a:r>
            <a:r>
              <a:rPr lang="en-US" altLang="zh-CN" dirty="0"/>
              <a:t>active</a:t>
            </a:r>
            <a:r>
              <a:rPr lang="zh-CN" altLang="en-US" dirty="0"/>
              <a:t>队列中的线程抢占</a:t>
            </a:r>
            <a:r>
              <a:rPr lang="en-US" altLang="zh-CN" dirty="0"/>
              <a:t>CPU</a:t>
            </a:r>
            <a:r>
              <a:rPr lang="zh-CN" altLang="en-US" dirty="0"/>
              <a:t>资源，如果一个核上有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个线程，唤醒的线程很可能与</a:t>
            </a:r>
            <a:r>
              <a:rPr lang="en-US" altLang="zh-CN" dirty="0"/>
              <a:t>active</a:t>
            </a:r>
            <a:r>
              <a:rPr lang="zh-CN" altLang="en-US" dirty="0"/>
              <a:t>队列中的线程在同一个核心上相互抢占</a:t>
            </a:r>
            <a:r>
              <a:rPr lang="en-US" altLang="zh-CN" dirty="0"/>
              <a:t>CPU</a:t>
            </a:r>
            <a:r>
              <a:rPr lang="zh-CN" altLang="en-US" dirty="0"/>
              <a:t>资源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睡眠后被唤醒的线程可能会再次进入到睡眠状态</a:t>
            </a:r>
          </a:p>
        </p:txBody>
      </p:sp>
    </p:spTree>
    <p:extLst>
      <p:ext uri="{BB962C8B-B14F-4D97-AF65-F5344CB8AC3E}">
        <p14:creationId xmlns:p14="http://schemas.microsoft.com/office/powerpoint/2010/main" val="65307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：是否有更好的方法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6919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：之前尝试的其它方法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尝试的方法</a:t>
            </a:r>
            <a:r>
              <a:rPr lang="en-US" altLang="zh-CN" dirty="0"/>
              <a:t>2</a:t>
            </a:r>
            <a:r>
              <a:rPr lang="zh-CN" altLang="en-US" dirty="0"/>
              <a:t>：在放锁的时候，主动唤醒</a:t>
            </a:r>
            <a:r>
              <a:rPr lang="en-US" altLang="zh-CN" dirty="0" err="1"/>
              <a:t>sedcondary</a:t>
            </a:r>
            <a:r>
              <a:rPr lang="zh-CN" altLang="en-US" dirty="0"/>
              <a:t>队列队首并将其插入到新的</a:t>
            </a:r>
            <a:r>
              <a:rPr lang="en-US" altLang="zh-CN" dirty="0"/>
              <a:t>active</a:t>
            </a:r>
            <a:r>
              <a:rPr lang="zh-CN" altLang="en-US" dirty="0"/>
              <a:t>队列中，同时为了避免</a:t>
            </a:r>
            <a:r>
              <a:rPr lang="en-US" altLang="zh-CN" dirty="0"/>
              <a:t>active</a:t>
            </a:r>
            <a:r>
              <a:rPr lang="zh-CN" altLang="en-US" dirty="0"/>
              <a:t>队列过长，将</a:t>
            </a:r>
            <a:r>
              <a:rPr lang="en-US" altLang="zh-CN" dirty="0"/>
              <a:t>active</a:t>
            </a:r>
            <a:r>
              <a:rPr lang="zh-CN" altLang="en-US" dirty="0"/>
              <a:t>队列的一个节点放入到</a:t>
            </a:r>
            <a:r>
              <a:rPr lang="en-US" altLang="zh-CN" dirty="0"/>
              <a:t>secondary</a:t>
            </a:r>
            <a:r>
              <a:rPr lang="zh-CN" altLang="en-US" dirty="0"/>
              <a:t>队列的队尾中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缺点：在关键路径中加入唤醒线程的开销，并且可能唤醒的队首线程在原先的</a:t>
            </a:r>
            <a:r>
              <a:rPr lang="en-US" altLang="zh-CN" dirty="0"/>
              <a:t>active</a:t>
            </a:r>
            <a:r>
              <a:rPr lang="zh-CN" altLang="en-US" dirty="0"/>
              <a:t>队列中的某些线程在一个核心上，性能表现差。</a:t>
            </a:r>
          </a:p>
        </p:txBody>
      </p:sp>
    </p:spTree>
    <p:extLst>
      <p:ext uri="{BB962C8B-B14F-4D97-AF65-F5344CB8AC3E}">
        <p14:creationId xmlns:p14="http://schemas.microsoft.com/office/powerpoint/2010/main" val="407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：争对</a:t>
            </a:r>
            <a:r>
              <a:rPr lang="en-US" altLang="zh-CN" dirty="0"/>
              <a:t>over-subscription</a:t>
            </a:r>
            <a:r>
              <a:rPr lang="zh-CN" altLang="en-US" dirty="0"/>
              <a:t>设计的阻塞锁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217" name="文本框 1216">
            <a:extLst>
              <a:ext uri="{FF2B5EF4-FFF2-40B4-BE49-F238E27FC236}">
                <a16:creationId xmlns:a16="http://schemas.microsoft.com/office/drawing/2014/main" id="{91BA7ED1-31A0-1ACF-F96C-2D181ED1E391}"/>
              </a:ext>
            </a:extLst>
          </p:cNvPr>
          <p:cNvSpPr txBox="1"/>
          <p:nvPr/>
        </p:nvSpPr>
        <p:spPr>
          <a:xfrm>
            <a:off x="457200" y="1154723"/>
            <a:ext cx="8686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维持两个队列，一个</a:t>
            </a:r>
            <a:r>
              <a:rPr lang="en-US" altLang="zh-CN" dirty="0"/>
              <a:t>active</a:t>
            </a:r>
            <a:r>
              <a:rPr lang="zh-CN" altLang="en-US" dirty="0"/>
              <a:t>队列一个</a:t>
            </a:r>
            <a:r>
              <a:rPr lang="en-US" altLang="zh-CN" dirty="0"/>
              <a:t>secondary</a:t>
            </a:r>
            <a:r>
              <a:rPr lang="zh-CN" altLang="en-US" dirty="0"/>
              <a:t>队列，线程获取锁时会将代表自身的</a:t>
            </a:r>
            <a:r>
              <a:rPr lang="en-US" altLang="zh-CN" dirty="0"/>
              <a:t>node, </a:t>
            </a:r>
            <a:r>
              <a:rPr lang="zh-CN" altLang="en-US" dirty="0"/>
              <a:t>插入到</a:t>
            </a:r>
            <a:r>
              <a:rPr lang="en-US" altLang="zh-CN" dirty="0"/>
              <a:t>active</a:t>
            </a:r>
            <a:r>
              <a:rPr lang="zh-CN" altLang="en-US" dirty="0"/>
              <a:t>队列的末尾，排队等待获取锁。每个</a:t>
            </a:r>
            <a:r>
              <a:rPr lang="en-US" altLang="zh-CN" dirty="0"/>
              <a:t>node</a:t>
            </a:r>
            <a:r>
              <a:rPr lang="zh-CN" altLang="en-US" dirty="0"/>
              <a:t>都有一个</a:t>
            </a:r>
            <a:r>
              <a:rPr lang="zh-CN" altLang="en-US" dirty="0">
                <a:solidFill>
                  <a:schemeClr val="accent1"/>
                </a:solidFill>
              </a:rPr>
              <a:t>时间片</a:t>
            </a:r>
            <a:r>
              <a:rPr lang="zh-CN" altLang="en-US" dirty="0"/>
              <a:t>，如果耗尽就会阻塞自己进入到睡眠状态。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若出现同一个核心上的争用情况，如</a:t>
            </a:r>
            <a:r>
              <a:rPr lang="en-US" altLang="zh-CN" dirty="0"/>
              <a:t>active</a:t>
            </a:r>
            <a:r>
              <a:rPr lang="zh-CN" altLang="en-US" dirty="0"/>
              <a:t>队列中间的线程</a:t>
            </a:r>
            <a:r>
              <a:rPr lang="en-US" altLang="zh-CN" dirty="0"/>
              <a:t>2</a:t>
            </a:r>
            <a:r>
              <a:rPr lang="zh-CN" altLang="en-US" dirty="0"/>
              <a:t>和队首线程</a:t>
            </a:r>
            <a:r>
              <a:rPr lang="en-US" altLang="zh-CN" dirty="0"/>
              <a:t>1</a:t>
            </a:r>
            <a:r>
              <a:rPr lang="zh-CN" altLang="en-US" dirty="0"/>
              <a:t>在同一个核上，并且</a:t>
            </a:r>
            <a:r>
              <a:rPr lang="zh-CN" altLang="en-US" dirty="0">
                <a:solidFill>
                  <a:schemeClr val="accent1"/>
                </a:solidFill>
              </a:rPr>
              <a:t>中间的线程占据着</a:t>
            </a:r>
            <a:r>
              <a:rPr lang="en-US" altLang="zh-CN" dirty="0">
                <a:solidFill>
                  <a:schemeClr val="accent1"/>
                </a:solidFill>
              </a:rPr>
              <a:t>CPU</a:t>
            </a:r>
            <a:r>
              <a:rPr lang="zh-CN" altLang="en-US" dirty="0"/>
              <a:t>资源，队首迟迟未能完成临界区的执行。此时队首线程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之间（包括线程</a:t>
            </a:r>
            <a:r>
              <a:rPr lang="en-US" altLang="zh-CN" dirty="0"/>
              <a:t>2</a:t>
            </a:r>
            <a:r>
              <a:rPr lang="zh-CN" altLang="en-US" dirty="0"/>
              <a:t>）的线程</a:t>
            </a:r>
            <a:r>
              <a:rPr lang="zh-CN" altLang="en-US" dirty="0">
                <a:solidFill>
                  <a:schemeClr val="accent1"/>
                </a:solidFill>
              </a:rPr>
              <a:t>时间片耗尽</a:t>
            </a:r>
            <a:r>
              <a:rPr lang="zh-CN" altLang="en-US" dirty="0"/>
              <a:t>进入</a:t>
            </a:r>
            <a:r>
              <a:rPr lang="en-US" altLang="zh-CN" dirty="0"/>
              <a:t>secondary</a:t>
            </a:r>
            <a:r>
              <a:rPr lang="zh-CN" altLang="en-US" dirty="0"/>
              <a:t>队列，线程</a:t>
            </a:r>
            <a:r>
              <a:rPr lang="en-US" altLang="zh-CN" dirty="0"/>
              <a:t>1</a:t>
            </a:r>
            <a:r>
              <a:rPr lang="zh-CN" altLang="en-US" dirty="0"/>
              <a:t>执行完临界区后传递给后续未睡眠的线程。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持续进行上述步骤会使</a:t>
            </a:r>
            <a:r>
              <a:rPr lang="en-US" altLang="zh-CN" dirty="0"/>
              <a:t>active</a:t>
            </a:r>
            <a:r>
              <a:rPr lang="zh-CN" altLang="en-US" dirty="0"/>
              <a:t>队列的</a:t>
            </a:r>
            <a:r>
              <a:rPr lang="en-US" altLang="zh-CN" dirty="0">
                <a:solidFill>
                  <a:schemeClr val="accent1"/>
                </a:solidFill>
              </a:rPr>
              <a:t>node</a:t>
            </a:r>
            <a:r>
              <a:rPr lang="zh-CN" altLang="en-US" dirty="0">
                <a:solidFill>
                  <a:schemeClr val="accent1"/>
                </a:solidFill>
              </a:rPr>
              <a:t>数降低</a:t>
            </a:r>
            <a:r>
              <a:rPr lang="zh-CN" altLang="en-US" dirty="0"/>
              <a:t>，同一核心线程相互抢占</a:t>
            </a:r>
            <a:r>
              <a:rPr lang="en-US" altLang="zh-CN" dirty="0"/>
              <a:t>CPU</a:t>
            </a:r>
            <a:r>
              <a:rPr lang="zh-CN" altLang="en-US" dirty="0"/>
              <a:t>资源的情况减少，</a:t>
            </a:r>
            <a:r>
              <a:rPr lang="en-US" altLang="zh-CN" dirty="0"/>
              <a:t>active</a:t>
            </a:r>
            <a:r>
              <a:rPr lang="zh-CN" altLang="en-US" dirty="0"/>
              <a:t>队列的线程能够</a:t>
            </a:r>
            <a:r>
              <a:rPr lang="zh-CN" altLang="en-US" dirty="0">
                <a:solidFill>
                  <a:schemeClr val="accent1"/>
                </a:solidFill>
              </a:rPr>
              <a:t>快速重复执行以保证吞吐率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为避免</a:t>
            </a:r>
            <a:r>
              <a:rPr lang="en-US" altLang="zh-CN" dirty="0"/>
              <a:t>secondary</a:t>
            </a:r>
            <a:r>
              <a:rPr lang="zh-CN" altLang="en-US" dirty="0"/>
              <a:t>队列中的线程饥饿，需每隔一段时间抽出其中的</a:t>
            </a:r>
            <a:r>
              <a:rPr lang="en-US" altLang="zh-CN" dirty="0"/>
              <a:t>node</a:t>
            </a:r>
            <a:r>
              <a:rPr lang="zh-CN" altLang="en-US" dirty="0">
                <a:solidFill>
                  <a:schemeClr val="accent1"/>
                </a:solidFill>
              </a:rPr>
              <a:t>重新插入</a:t>
            </a:r>
            <a:r>
              <a:rPr lang="zh-CN" altLang="en-US" dirty="0"/>
              <a:t>到</a:t>
            </a:r>
            <a:r>
              <a:rPr lang="en-US" altLang="zh-CN" dirty="0"/>
              <a:t>active</a:t>
            </a:r>
            <a:r>
              <a:rPr lang="zh-CN" altLang="en-US" dirty="0"/>
              <a:t>队列以</a:t>
            </a:r>
            <a:r>
              <a:rPr lang="zh-CN" altLang="en-US" dirty="0">
                <a:solidFill>
                  <a:schemeClr val="accent1"/>
                </a:solidFill>
              </a:rPr>
              <a:t>保证时延和公平性</a:t>
            </a:r>
          </a:p>
        </p:txBody>
      </p:sp>
    </p:spTree>
    <p:extLst>
      <p:ext uri="{BB962C8B-B14F-4D97-AF65-F5344CB8AC3E}">
        <p14:creationId xmlns:p14="http://schemas.microsoft.com/office/powerpoint/2010/main" val="390038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：新的竞争者加入等待队列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477B623-DB3D-EFE3-0F71-8BFD0902061D}"/>
              </a:ext>
            </a:extLst>
          </p:cNvPr>
          <p:cNvSpPr/>
          <p:nvPr/>
        </p:nvSpPr>
        <p:spPr>
          <a:xfrm>
            <a:off x="251521" y="1696974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spin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8806844-315C-E9A8-6A6C-CF117B0F8005}"/>
              </a:ext>
            </a:extLst>
          </p:cNvPr>
          <p:cNvSpPr txBox="1"/>
          <p:nvPr/>
        </p:nvSpPr>
        <p:spPr>
          <a:xfrm>
            <a:off x="179512" y="1129308"/>
            <a:ext cx="466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Proto queue node structure: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8027337-FD65-F0D0-01FF-BDCF89EDC979}"/>
              </a:ext>
            </a:extLst>
          </p:cNvPr>
          <p:cNvSpPr/>
          <p:nvPr/>
        </p:nvSpPr>
        <p:spPr>
          <a:xfrm>
            <a:off x="2827501" y="1695561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E0DFC20-9171-2FCC-65E3-24DD7DFE1F72}"/>
              </a:ext>
            </a:extLst>
          </p:cNvPr>
          <p:cNvSpPr/>
          <p:nvPr/>
        </p:nvSpPr>
        <p:spPr>
          <a:xfrm>
            <a:off x="1820077" y="1695561"/>
            <a:ext cx="1007424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secTail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431D8FF-9B96-6EFB-D0DA-AB7961B6D3B4}"/>
              </a:ext>
            </a:extLst>
          </p:cNvPr>
          <p:cNvSpPr/>
          <p:nvPr/>
        </p:nvSpPr>
        <p:spPr>
          <a:xfrm>
            <a:off x="971601" y="1695561"/>
            <a:ext cx="86409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410E612-1B9A-DE83-6D72-030B9942902F}"/>
              </a:ext>
            </a:extLst>
          </p:cNvPr>
          <p:cNvSpPr/>
          <p:nvPr/>
        </p:nvSpPr>
        <p:spPr>
          <a:xfrm>
            <a:off x="303045" y="254319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0388DD4-D1C1-6069-E77F-9C3EABB374E5}"/>
              </a:ext>
            </a:extLst>
          </p:cNvPr>
          <p:cNvSpPr/>
          <p:nvPr/>
        </p:nvSpPr>
        <p:spPr>
          <a:xfrm>
            <a:off x="611560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1CDA0BD-05BB-DF90-7F8D-520077C1DFE8}"/>
              </a:ext>
            </a:extLst>
          </p:cNvPr>
          <p:cNvSpPr txBox="1"/>
          <p:nvPr/>
        </p:nvSpPr>
        <p:spPr>
          <a:xfrm>
            <a:off x="5949391" y="1076984"/>
            <a:ext cx="1268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Status:</a:t>
            </a:r>
          </a:p>
          <a:p>
            <a:r>
              <a:rPr lang="en-US" altLang="zh-CN" dirty="0"/>
              <a:t>0: parked</a:t>
            </a:r>
          </a:p>
          <a:p>
            <a:r>
              <a:rPr lang="en-US" altLang="zh-CN" dirty="0"/>
              <a:t>1:ready</a:t>
            </a:r>
          </a:p>
          <a:p>
            <a:r>
              <a:rPr lang="en-US" altLang="zh-CN" dirty="0"/>
              <a:t>2:active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EF19C4F-8656-BB80-E37C-9E9120C2A23E}"/>
              </a:ext>
            </a:extLst>
          </p:cNvPr>
          <p:cNvSpPr/>
          <p:nvPr/>
        </p:nvSpPr>
        <p:spPr>
          <a:xfrm>
            <a:off x="906901" y="254565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1994B03-1E12-13D6-4536-3FAB39C1D2D8}"/>
              </a:ext>
            </a:extLst>
          </p:cNvPr>
          <p:cNvSpPr/>
          <p:nvPr/>
        </p:nvSpPr>
        <p:spPr>
          <a:xfrm>
            <a:off x="1195781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DBCDC6F-859E-27BE-C66A-0C842A6846E9}"/>
              </a:ext>
            </a:extLst>
          </p:cNvPr>
          <p:cNvSpPr/>
          <p:nvPr/>
        </p:nvSpPr>
        <p:spPr>
          <a:xfrm>
            <a:off x="1752497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F84D811-BEAF-2C5A-6D26-7462141F787B}"/>
              </a:ext>
            </a:extLst>
          </p:cNvPr>
          <p:cNvSpPr/>
          <p:nvPr/>
        </p:nvSpPr>
        <p:spPr>
          <a:xfrm>
            <a:off x="2061012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2AD1A2F-2A12-21A2-966C-85845F6E924D}"/>
              </a:ext>
            </a:extLst>
          </p:cNvPr>
          <p:cNvSpPr/>
          <p:nvPr/>
        </p:nvSpPr>
        <p:spPr>
          <a:xfrm>
            <a:off x="2356353" y="25456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D861ABB-2901-0A0F-23DD-E099FF819783}"/>
              </a:ext>
            </a:extLst>
          </p:cNvPr>
          <p:cNvSpPr/>
          <p:nvPr/>
        </p:nvSpPr>
        <p:spPr>
          <a:xfrm>
            <a:off x="2645233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976DD97-B709-6BDA-5663-005EB8EDA63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1331640" y="269431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5D12D411-A107-093D-FA6A-039F1C9EE392}"/>
              </a:ext>
            </a:extLst>
          </p:cNvPr>
          <p:cNvSpPr/>
          <p:nvPr/>
        </p:nvSpPr>
        <p:spPr>
          <a:xfrm>
            <a:off x="3223910" y="254460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A128C77-3D4A-51D6-2685-909D89BFDE4E}"/>
              </a:ext>
            </a:extLst>
          </p:cNvPr>
          <p:cNvSpPr/>
          <p:nvPr/>
        </p:nvSpPr>
        <p:spPr>
          <a:xfrm>
            <a:off x="3532425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37C77C-B161-7AF2-65E9-EBD8D6F810FD}"/>
              </a:ext>
            </a:extLst>
          </p:cNvPr>
          <p:cNvSpPr/>
          <p:nvPr/>
        </p:nvSpPr>
        <p:spPr>
          <a:xfrm>
            <a:off x="3827766" y="25470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1FD8343-CB52-CD75-BFC1-C4686D7D739B}"/>
              </a:ext>
            </a:extLst>
          </p:cNvPr>
          <p:cNvSpPr/>
          <p:nvPr/>
        </p:nvSpPr>
        <p:spPr>
          <a:xfrm>
            <a:off x="4116646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3540F71-1435-B331-1B52-06F411B79066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2803053" y="2695730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076EB23C-F24A-23B1-EDCA-0CC9CEAA4B9E}"/>
              </a:ext>
            </a:extLst>
          </p:cNvPr>
          <p:cNvSpPr/>
          <p:nvPr/>
        </p:nvSpPr>
        <p:spPr>
          <a:xfrm>
            <a:off x="4701784" y="251797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5FA3289-D630-5EF7-A30F-6C642FF11161}"/>
              </a:ext>
            </a:extLst>
          </p:cNvPr>
          <p:cNvSpPr/>
          <p:nvPr/>
        </p:nvSpPr>
        <p:spPr>
          <a:xfrm>
            <a:off x="5010299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6891F9A-3F1D-264D-2D1A-BFA5E476947E}"/>
              </a:ext>
            </a:extLst>
          </p:cNvPr>
          <p:cNvSpPr/>
          <p:nvPr/>
        </p:nvSpPr>
        <p:spPr>
          <a:xfrm>
            <a:off x="5305640" y="252043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FA84630-15D0-A465-7C39-5A4E7E1ABDCA}"/>
              </a:ext>
            </a:extLst>
          </p:cNvPr>
          <p:cNvSpPr/>
          <p:nvPr/>
        </p:nvSpPr>
        <p:spPr>
          <a:xfrm>
            <a:off x="5594520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423F4D2-906C-5C65-52B8-9E3039615402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4280927" y="266910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DCFD7FE-22B6-8D87-8030-D9D1317D8E4B}"/>
              </a:ext>
            </a:extLst>
          </p:cNvPr>
          <p:cNvSpPr txBox="1"/>
          <p:nvPr/>
        </p:nvSpPr>
        <p:spPr>
          <a:xfrm>
            <a:off x="217515" y="2881233"/>
            <a:ext cx="70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t1_1   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EDD5D32-71E3-9362-3CF5-F1A66FA226B3}"/>
              </a:ext>
            </a:extLst>
          </p:cNvPr>
          <p:cNvSpPr/>
          <p:nvPr/>
        </p:nvSpPr>
        <p:spPr>
          <a:xfrm>
            <a:off x="6186119" y="25198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3810DCF-E081-A317-D832-FEC79F5CC665}"/>
              </a:ext>
            </a:extLst>
          </p:cNvPr>
          <p:cNvSpPr/>
          <p:nvPr/>
        </p:nvSpPr>
        <p:spPr>
          <a:xfrm>
            <a:off x="6494634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7B17A60-7FE3-C1D3-3418-25601168B034}"/>
              </a:ext>
            </a:extLst>
          </p:cNvPr>
          <p:cNvSpPr/>
          <p:nvPr/>
        </p:nvSpPr>
        <p:spPr>
          <a:xfrm>
            <a:off x="6789975" y="252228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5D4F7692-AF32-C616-7CB8-7DAE1ABAC259}"/>
              </a:ext>
            </a:extLst>
          </p:cNvPr>
          <p:cNvSpPr/>
          <p:nvPr/>
        </p:nvSpPr>
        <p:spPr>
          <a:xfrm>
            <a:off x="7078855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AC514175-9C2D-D27E-238D-3E6AFBA142E2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5765262" y="267094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5" y="2105404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文本框 180">
            <a:extLst>
              <a:ext uri="{FF2B5EF4-FFF2-40B4-BE49-F238E27FC236}">
                <a16:creationId xmlns:a16="http://schemas.microsoft.com/office/drawing/2014/main" id="{65B813AB-5BA2-C8E3-CC9F-953A586A8129}"/>
              </a:ext>
            </a:extLst>
          </p:cNvPr>
          <p:cNvSpPr txBox="1"/>
          <p:nvPr/>
        </p:nvSpPr>
        <p:spPr>
          <a:xfrm>
            <a:off x="1880082" y="2858292"/>
            <a:ext cx="70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t2_2 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30725E8-69FF-6478-7C10-E19FB7D3DA2F}"/>
              </a:ext>
            </a:extLst>
          </p:cNvPr>
          <p:cNvSpPr txBox="1"/>
          <p:nvPr/>
        </p:nvSpPr>
        <p:spPr>
          <a:xfrm>
            <a:off x="3197838" y="2871646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9A95AD6E-A397-BDAF-EBA2-046413205A23}"/>
              </a:ext>
            </a:extLst>
          </p:cNvPr>
          <p:cNvSpPr txBox="1"/>
          <p:nvPr/>
        </p:nvSpPr>
        <p:spPr>
          <a:xfrm>
            <a:off x="4747462" y="2834296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F46815F6-7408-1E3F-1BC3-3E6555AB63DF}"/>
              </a:ext>
            </a:extLst>
          </p:cNvPr>
          <p:cNvSpPr txBox="1"/>
          <p:nvPr/>
        </p:nvSpPr>
        <p:spPr>
          <a:xfrm>
            <a:off x="6330144" y="2779960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sp>
        <p:nvSpPr>
          <p:cNvPr id="1166" name="矩形 1165">
            <a:extLst>
              <a:ext uri="{FF2B5EF4-FFF2-40B4-BE49-F238E27FC236}">
                <a16:creationId xmlns:a16="http://schemas.microsoft.com/office/drawing/2014/main" id="{D2535A66-93D9-2CF3-0E54-4F370C84B711}"/>
              </a:ext>
            </a:extLst>
          </p:cNvPr>
          <p:cNvSpPr/>
          <p:nvPr/>
        </p:nvSpPr>
        <p:spPr>
          <a:xfrm>
            <a:off x="261045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A27E189E-479E-C487-4602-06B5D1643F32}"/>
              </a:ext>
            </a:extLst>
          </p:cNvPr>
          <p:cNvSpPr/>
          <p:nvPr/>
        </p:nvSpPr>
        <p:spPr>
          <a:xfrm>
            <a:off x="569560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1652215C-5DC2-842E-3E37-EBFD5D003D91}"/>
              </a:ext>
            </a:extLst>
          </p:cNvPr>
          <p:cNvSpPr/>
          <p:nvPr/>
        </p:nvSpPr>
        <p:spPr>
          <a:xfrm>
            <a:off x="864901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6CE141DF-CB73-0103-9225-BDD181977D87}"/>
              </a:ext>
            </a:extLst>
          </p:cNvPr>
          <p:cNvSpPr/>
          <p:nvPr/>
        </p:nvSpPr>
        <p:spPr>
          <a:xfrm>
            <a:off x="1153781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72" name="直接箭头连接符 1171">
            <a:extLst>
              <a:ext uri="{FF2B5EF4-FFF2-40B4-BE49-F238E27FC236}">
                <a16:creationId xmlns:a16="http://schemas.microsoft.com/office/drawing/2014/main" id="{B926C389-1A3B-43ED-9D6D-71C129FF0282}"/>
              </a:ext>
            </a:extLst>
          </p:cNvPr>
          <p:cNvCxnSpPr>
            <a:cxnSpLocks/>
            <a:endCxn id="1166" idx="1"/>
          </p:cNvCxnSpPr>
          <p:nvPr/>
        </p:nvCxnSpPr>
        <p:spPr>
          <a:xfrm flipH="1">
            <a:off x="261045" y="2706115"/>
            <a:ext cx="6973195" cy="16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4" name="矩形 1173">
            <a:extLst>
              <a:ext uri="{FF2B5EF4-FFF2-40B4-BE49-F238E27FC236}">
                <a16:creationId xmlns:a16="http://schemas.microsoft.com/office/drawing/2014/main" id="{634B45B4-CA46-2BCC-EA6F-6C5A81792ABF}"/>
              </a:ext>
            </a:extLst>
          </p:cNvPr>
          <p:cNvSpPr/>
          <p:nvPr/>
        </p:nvSpPr>
        <p:spPr>
          <a:xfrm>
            <a:off x="1859383" y="423746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6A6F1589-AA87-8372-629D-B4CD52B6E734}"/>
              </a:ext>
            </a:extLst>
          </p:cNvPr>
          <p:cNvSpPr/>
          <p:nvPr/>
        </p:nvSpPr>
        <p:spPr>
          <a:xfrm>
            <a:off x="2167898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B9CCC13B-BA8A-A22F-8542-D5D5CA8426CC}"/>
              </a:ext>
            </a:extLst>
          </p:cNvPr>
          <p:cNvSpPr/>
          <p:nvPr/>
        </p:nvSpPr>
        <p:spPr>
          <a:xfrm>
            <a:off x="2463239" y="42399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B28B4401-D3C9-7425-A123-7D1BAB574DC7}"/>
              </a:ext>
            </a:extLst>
          </p:cNvPr>
          <p:cNvSpPr/>
          <p:nvPr/>
        </p:nvSpPr>
        <p:spPr>
          <a:xfrm>
            <a:off x="2767467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0" name="直接箭头连接符 1179">
            <a:extLst>
              <a:ext uri="{FF2B5EF4-FFF2-40B4-BE49-F238E27FC236}">
                <a16:creationId xmlns:a16="http://schemas.microsoft.com/office/drawing/2014/main" id="{0998A0C3-526F-C796-4F2B-D60C69701E03}"/>
              </a:ext>
            </a:extLst>
          </p:cNvPr>
          <p:cNvCxnSpPr>
            <a:endCxn id="1174" idx="1"/>
          </p:cNvCxnSpPr>
          <p:nvPr/>
        </p:nvCxnSpPr>
        <p:spPr>
          <a:xfrm>
            <a:off x="1308038" y="4386124"/>
            <a:ext cx="551345" cy="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3323098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3631613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3926954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4215834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5" name="直接箭头连接符 1184">
            <a:extLst>
              <a:ext uri="{FF2B5EF4-FFF2-40B4-BE49-F238E27FC236}">
                <a16:creationId xmlns:a16="http://schemas.microsoft.com/office/drawing/2014/main" id="{F0400F53-DC89-78F8-8D01-F793EACC6B21}"/>
              </a:ext>
            </a:extLst>
          </p:cNvPr>
          <p:cNvCxnSpPr>
            <a:cxnSpLocks/>
            <a:endCxn id="1181" idx="1"/>
          </p:cNvCxnSpPr>
          <p:nvPr/>
        </p:nvCxnSpPr>
        <p:spPr>
          <a:xfrm>
            <a:off x="2902241" y="438612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6" name="文本框 1185">
            <a:extLst>
              <a:ext uri="{FF2B5EF4-FFF2-40B4-BE49-F238E27FC236}">
                <a16:creationId xmlns:a16="http://schemas.microsoft.com/office/drawing/2014/main" id="{968FD7FC-FF7C-03BA-DFC9-53D1B6D9F0DC}"/>
              </a:ext>
            </a:extLst>
          </p:cNvPr>
          <p:cNvSpPr txBox="1"/>
          <p:nvPr/>
        </p:nvSpPr>
        <p:spPr>
          <a:xfrm>
            <a:off x="3331368" y="4620061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4815890" y="42229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5124405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5419746" y="42254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5708626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4395033" y="437411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文本框 1191">
            <a:extLst>
              <a:ext uri="{FF2B5EF4-FFF2-40B4-BE49-F238E27FC236}">
                <a16:creationId xmlns:a16="http://schemas.microsoft.com/office/drawing/2014/main" id="{22307899-3B36-6501-9A37-8A9302C4C731}"/>
              </a:ext>
            </a:extLst>
          </p:cNvPr>
          <p:cNvSpPr txBox="1"/>
          <p:nvPr/>
        </p:nvSpPr>
        <p:spPr>
          <a:xfrm>
            <a:off x="4964438" y="4590497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6341504" y="42307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6650019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6945360" y="423316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7234240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8" name="文本框 1197">
            <a:extLst>
              <a:ext uri="{FF2B5EF4-FFF2-40B4-BE49-F238E27FC236}">
                <a16:creationId xmlns:a16="http://schemas.microsoft.com/office/drawing/2014/main" id="{28F57F05-E20C-5B6A-D2EA-2ACF611CCE07}"/>
              </a:ext>
            </a:extLst>
          </p:cNvPr>
          <p:cNvSpPr txBox="1"/>
          <p:nvPr/>
        </p:nvSpPr>
        <p:spPr>
          <a:xfrm>
            <a:off x="6469089" y="4545800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200" name="文本框 1199">
            <a:extLst>
              <a:ext uri="{FF2B5EF4-FFF2-40B4-BE49-F238E27FC236}">
                <a16:creationId xmlns:a16="http://schemas.microsoft.com/office/drawing/2014/main" id="{F2F617CB-3C94-B998-3FA7-0D1D43463D0A}"/>
              </a:ext>
            </a:extLst>
          </p:cNvPr>
          <p:cNvSpPr txBox="1"/>
          <p:nvPr/>
        </p:nvSpPr>
        <p:spPr>
          <a:xfrm>
            <a:off x="6100572" y="4989393"/>
            <a:ext cx="1944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新的竞争者出现</a:t>
            </a:r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4484703" y="3312486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stCxn id="1206" idx="2"/>
            <a:endCxn id="1187" idx="0"/>
          </p:cNvCxnSpPr>
          <p:nvPr/>
        </p:nvCxnSpPr>
        <p:spPr>
          <a:xfrm>
            <a:off x="4970147" y="3830430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3" name="文本框 1212">
            <a:extLst>
              <a:ext uri="{FF2B5EF4-FFF2-40B4-BE49-F238E27FC236}">
                <a16:creationId xmlns:a16="http://schemas.microsoft.com/office/drawing/2014/main" id="{19D5B830-5F0E-742F-7BD0-D3F35ACC053A}"/>
              </a:ext>
            </a:extLst>
          </p:cNvPr>
          <p:cNvSpPr txBox="1"/>
          <p:nvPr/>
        </p:nvSpPr>
        <p:spPr>
          <a:xfrm>
            <a:off x="144973" y="462006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t6_6 </a:t>
            </a:r>
            <a:endParaRPr lang="zh-CN" altLang="en-US" dirty="0"/>
          </a:p>
        </p:txBody>
      </p:sp>
      <p:sp>
        <p:nvSpPr>
          <p:cNvPr id="1214" name="文本框 1213">
            <a:extLst>
              <a:ext uri="{FF2B5EF4-FFF2-40B4-BE49-F238E27FC236}">
                <a16:creationId xmlns:a16="http://schemas.microsoft.com/office/drawing/2014/main" id="{ED0BE7BD-A057-D986-E9A3-2F788E7013D7}"/>
              </a:ext>
            </a:extLst>
          </p:cNvPr>
          <p:cNvSpPr txBox="1"/>
          <p:nvPr/>
        </p:nvSpPr>
        <p:spPr>
          <a:xfrm>
            <a:off x="1832299" y="462006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t7_7 </a:t>
            </a:r>
            <a:endParaRPr lang="zh-CN" altLang="en-US" dirty="0"/>
          </a:p>
        </p:txBody>
      </p:sp>
      <p:sp>
        <p:nvSpPr>
          <p:cNvPr id="1217" name="文本框 1216">
            <a:extLst>
              <a:ext uri="{FF2B5EF4-FFF2-40B4-BE49-F238E27FC236}">
                <a16:creationId xmlns:a16="http://schemas.microsoft.com/office/drawing/2014/main" id="{91BA7ED1-31A0-1ACF-F96C-2D181ED1E391}"/>
              </a:ext>
            </a:extLst>
          </p:cNvPr>
          <p:cNvSpPr txBox="1"/>
          <p:nvPr/>
        </p:nvSpPr>
        <p:spPr>
          <a:xfrm>
            <a:off x="7693365" y="2173226"/>
            <a:ext cx="1601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tN_M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：线程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M</a:t>
            </a:r>
            <a:r>
              <a:rPr lang="zh-CN" altLang="en-US" dirty="0"/>
              <a:t>：该线程</a:t>
            </a:r>
            <a:endParaRPr lang="en-US" altLang="zh-CN" dirty="0"/>
          </a:p>
          <a:p>
            <a:r>
              <a:rPr lang="zh-CN" altLang="en-US" dirty="0"/>
              <a:t>所在核心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218" name="文本框 1217">
            <a:extLst>
              <a:ext uri="{FF2B5EF4-FFF2-40B4-BE49-F238E27FC236}">
                <a16:creationId xmlns:a16="http://schemas.microsoft.com/office/drawing/2014/main" id="{DBBCD442-91AD-17F6-BBEA-780FC318AFDE}"/>
              </a:ext>
            </a:extLst>
          </p:cNvPr>
          <p:cNvSpPr txBox="1"/>
          <p:nvPr/>
        </p:nvSpPr>
        <p:spPr>
          <a:xfrm>
            <a:off x="4112255" y="1095396"/>
            <a:ext cx="1361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spin:</a:t>
            </a:r>
            <a:r>
              <a:rPr lang="zh-CN" altLang="en-US" dirty="0">
                <a:solidFill>
                  <a:srgbClr val="FF0000"/>
                </a:solidFill>
              </a:rPr>
              <a:t>非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代表获取锁</a:t>
            </a:r>
          </a:p>
        </p:txBody>
      </p:sp>
    </p:spTree>
    <p:extLst>
      <p:ext uri="{BB962C8B-B14F-4D97-AF65-F5344CB8AC3E}">
        <p14:creationId xmlns:p14="http://schemas.microsoft.com/office/powerpoint/2010/main" val="7901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：新的竞争者加入等待队列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477B623-DB3D-EFE3-0F71-8BFD0902061D}"/>
              </a:ext>
            </a:extLst>
          </p:cNvPr>
          <p:cNvSpPr/>
          <p:nvPr/>
        </p:nvSpPr>
        <p:spPr>
          <a:xfrm>
            <a:off x="251521" y="1696974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spin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8806844-315C-E9A8-6A6C-CF117B0F8005}"/>
              </a:ext>
            </a:extLst>
          </p:cNvPr>
          <p:cNvSpPr txBox="1"/>
          <p:nvPr/>
        </p:nvSpPr>
        <p:spPr>
          <a:xfrm>
            <a:off x="179512" y="1129308"/>
            <a:ext cx="466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Proto queue node structure: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8027337-FD65-F0D0-01FF-BDCF89EDC979}"/>
              </a:ext>
            </a:extLst>
          </p:cNvPr>
          <p:cNvSpPr/>
          <p:nvPr/>
        </p:nvSpPr>
        <p:spPr>
          <a:xfrm>
            <a:off x="2827501" y="1695561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E0DFC20-9171-2FCC-65E3-24DD7DFE1F72}"/>
              </a:ext>
            </a:extLst>
          </p:cNvPr>
          <p:cNvSpPr/>
          <p:nvPr/>
        </p:nvSpPr>
        <p:spPr>
          <a:xfrm>
            <a:off x="1820077" y="1695561"/>
            <a:ext cx="1007424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secTail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431D8FF-9B96-6EFB-D0DA-AB7961B6D3B4}"/>
              </a:ext>
            </a:extLst>
          </p:cNvPr>
          <p:cNvSpPr/>
          <p:nvPr/>
        </p:nvSpPr>
        <p:spPr>
          <a:xfrm>
            <a:off x="971601" y="1695561"/>
            <a:ext cx="86409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410E612-1B9A-DE83-6D72-030B9942902F}"/>
              </a:ext>
            </a:extLst>
          </p:cNvPr>
          <p:cNvSpPr/>
          <p:nvPr/>
        </p:nvSpPr>
        <p:spPr>
          <a:xfrm>
            <a:off x="303045" y="254319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0388DD4-D1C1-6069-E77F-9C3EABB374E5}"/>
              </a:ext>
            </a:extLst>
          </p:cNvPr>
          <p:cNvSpPr/>
          <p:nvPr/>
        </p:nvSpPr>
        <p:spPr>
          <a:xfrm>
            <a:off x="611560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1CDA0BD-05BB-DF90-7F8D-520077C1DFE8}"/>
              </a:ext>
            </a:extLst>
          </p:cNvPr>
          <p:cNvSpPr txBox="1"/>
          <p:nvPr/>
        </p:nvSpPr>
        <p:spPr>
          <a:xfrm>
            <a:off x="6130820" y="1081823"/>
            <a:ext cx="1268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Status:</a:t>
            </a:r>
          </a:p>
          <a:p>
            <a:r>
              <a:rPr lang="en-US" altLang="zh-CN" dirty="0"/>
              <a:t>0: parked</a:t>
            </a:r>
          </a:p>
          <a:p>
            <a:r>
              <a:rPr lang="en-US" altLang="zh-CN" dirty="0"/>
              <a:t>1:ready</a:t>
            </a:r>
          </a:p>
          <a:p>
            <a:r>
              <a:rPr lang="en-US" altLang="zh-CN" dirty="0"/>
              <a:t>2:active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EF19C4F-8656-BB80-E37C-9E9120C2A23E}"/>
              </a:ext>
            </a:extLst>
          </p:cNvPr>
          <p:cNvSpPr/>
          <p:nvPr/>
        </p:nvSpPr>
        <p:spPr>
          <a:xfrm>
            <a:off x="906901" y="254565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1994B03-1E12-13D6-4536-3FAB39C1D2D8}"/>
              </a:ext>
            </a:extLst>
          </p:cNvPr>
          <p:cNvSpPr/>
          <p:nvPr/>
        </p:nvSpPr>
        <p:spPr>
          <a:xfrm>
            <a:off x="1195781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DBCDC6F-859E-27BE-C66A-0C842A6846E9}"/>
              </a:ext>
            </a:extLst>
          </p:cNvPr>
          <p:cNvSpPr/>
          <p:nvPr/>
        </p:nvSpPr>
        <p:spPr>
          <a:xfrm>
            <a:off x="1752497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F84D811-BEAF-2C5A-6D26-7462141F787B}"/>
              </a:ext>
            </a:extLst>
          </p:cNvPr>
          <p:cNvSpPr/>
          <p:nvPr/>
        </p:nvSpPr>
        <p:spPr>
          <a:xfrm>
            <a:off x="2061012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2AD1A2F-2A12-21A2-966C-85845F6E924D}"/>
              </a:ext>
            </a:extLst>
          </p:cNvPr>
          <p:cNvSpPr/>
          <p:nvPr/>
        </p:nvSpPr>
        <p:spPr>
          <a:xfrm>
            <a:off x="2356353" y="25456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D861ABB-2901-0A0F-23DD-E099FF819783}"/>
              </a:ext>
            </a:extLst>
          </p:cNvPr>
          <p:cNvSpPr/>
          <p:nvPr/>
        </p:nvSpPr>
        <p:spPr>
          <a:xfrm>
            <a:off x="2645233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976DD97-B709-6BDA-5663-005EB8EDA63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1331640" y="269431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5D12D411-A107-093D-FA6A-039F1C9EE392}"/>
              </a:ext>
            </a:extLst>
          </p:cNvPr>
          <p:cNvSpPr/>
          <p:nvPr/>
        </p:nvSpPr>
        <p:spPr>
          <a:xfrm>
            <a:off x="3223910" y="254460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A128C77-3D4A-51D6-2685-909D89BFDE4E}"/>
              </a:ext>
            </a:extLst>
          </p:cNvPr>
          <p:cNvSpPr/>
          <p:nvPr/>
        </p:nvSpPr>
        <p:spPr>
          <a:xfrm>
            <a:off x="3532425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37C77C-B161-7AF2-65E9-EBD8D6F810FD}"/>
              </a:ext>
            </a:extLst>
          </p:cNvPr>
          <p:cNvSpPr/>
          <p:nvPr/>
        </p:nvSpPr>
        <p:spPr>
          <a:xfrm>
            <a:off x="3827766" y="25470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1FD8343-CB52-CD75-BFC1-C4686D7D739B}"/>
              </a:ext>
            </a:extLst>
          </p:cNvPr>
          <p:cNvSpPr/>
          <p:nvPr/>
        </p:nvSpPr>
        <p:spPr>
          <a:xfrm>
            <a:off x="4116646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3540F71-1435-B331-1B52-06F411B79066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2803053" y="2695730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076EB23C-F24A-23B1-EDCA-0CC9CEAA4B9E}"/>
              </a:ext>
            </a:extLst>
          </p:cNvPr>
          <p:cNvSpPr/>
          <p:nvPr/>
        </p:nvSpPr>
        <p:spPr>
          <a:xfrm>
            <a:off x="4701784" y="251797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5FA3289-D630-5EF7-A30F-6C642FF11161}"/>
              </a:ext>
            </a:extLst>
          </p:cNvPr>
          <p:cNvSpPr/>
          <p:nvPr/>
        </p:nvSpPr>
        <p:spPr>
          <a:xfrm>
            <a:off x="5010299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6891F9A-3F1D-264D-2D1A-BFA5E476947E}"/>
              </a:ext>
            </a:extLst>
          </p:cNvPr>
          <p:cNvSpPr/>
          <p:nvPr/>
        </p:nvSpPr>
        <p:spPr>
          <a:xfrm>
            <a:off x="5305640" y="252043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FA84630-15D0-A465-7C39-5A4E7E1ABDCA}"/>
              </a:ext>
            </a:extLst>
          </p:cNvPr>
          <p:cNvSpPr/>
          <p:nvPr/>
        </p:nvSpPr>
        <p:spPr>
          <a:xfrm>
            <a:off x="5594520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423F4D2-906C-5C65-52B8-9E3039615402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4280927" y="266910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6EDD5D32-71E3-9362-3CF5-F1A66FA226B3}"/>
              </a:ext>
            </a:extLst>
          </p:cNvPr>
          <p:cNvSpPr/>
          <p:nvPr/>
        </p:nvSpPr>
        <p:spPr>
          <a:xfrm>
            <a:off x="6186119" y="25198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3810DCF-E081-A317-D832-FEC79F5CC665}"/>
              </a:ext>
            </a:extLst>
          </p:cNvPr>
          <p:cNvSpPr/>
          <p:nvPr/>
        </p:nvSpPr>
        <p:spPr>
          <a:xfrm>
            <a:off x="6494634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7B17A60-7FE3-C1D3-3418-25601168B034}"/>
              </a:ext>
            </a:extLst>
          </p:cNvPr>
          <p:cNvSpPr/>
          <p:nvPr/>
        </p:nvSpPr>
        <p:spPr>
          <a:xfrm>
            <a:off x="6789975" y="252228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5D4F7692-AF32-C616-7CB8-7DAE1ABAC259}"/>
              </a:ext>
            </a:extLst>
          </p:cNvPr>
          <p:cNvSpPr/>
          <p:nvPr/>
        </p:nvSpPr>
        <p:spPr>
          <a:xfrm>
            <a:off x="7078855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AC514175-9C2D-D27E-238D-3E6AFBA142E2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5765262" y="267094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5" y="2105404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6" name="矩形 1165">
            <a:extLst>
              <a:ext uri="{FF2B5EF4-FFF2-40B4-BE49-F238E27FC236}">
                <a16:creationId xmlns:a16="http://schemas.microsoft.com/office/drawing/2014/main" id="{D2535A66-93D9-2CF3-0E54-4F370C84B711}"/>
              </a:ext>
            </a:extLst>
          </p:cNvPr>
          <p:cNvSpPr/>
          <p:nvPr/>
        </p:nvSpPr>
        <p:spPr>
          <a:xfrm>
            <a:off x="261045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A27E189E-479E-C487-4602-06B5D1643F32}"/>
              </a:ext>
            </a:extLst>
          </p:cNvPr>
          <p:cNvSpPr/>
          <p:nvPr/>
        </p:nvSpPr>
        <p:spPr>
          <a:xfrm>
            <a:off x="569560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1652215C-5DC2-842E-3E37-EBFD5D003D91}"/>
              </a:ext>
            </a:extLst>
          </p:cNvPr>
          <p:cNvSpPr/>
          <p:nvPr/>
        </p:nvSpPr>
        <p:spPr>
          <a:xfrm>
            <a:off x="864901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6CE141DF-CB73-0103-9225-BDD181977D87}"/>
              </a:ext>
            </a:extLst>
          </p:cNvPr>
          <p:cNvSpPr/>
          <p:nvPr/>
        </p:nvSpPr>
        <p:spPr>
          <a:xfrm>
            <a:off x="1153781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72" name="直接箭头连接符 1171">
            <a:extLst>
              <a:ext uri="{FF2B5EF4-FFF2-40B4-BE49-F238E27FC236}">
                <a16:creationId xmlns:a16="http://schemas.microsoft.com/office/drawing/2014/main" id="{B926C389-1A3B-43ED-9D6D-71C129FF0282}"/>
              </a:ext>
            </a:extLst>
          </p:cNvPr>
          <p:cNvCxnSpPr>
            <a:cxnSpLocks/>
            <a:endCxn id="1166" idx="1"/>
          </p:cNvCxnSpPr>
          <p:nvPr/>
        </p:nvCxnSpPr>
        <p:spPr>
          <a:xfrm flipH="1">
            <a:off x="261045" y="2706115"/>
            <a:ext cx="6973195" cy="16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4" name="矩形 1173">
            <a:extLst>
              <a:ext uri="{FF2B5EF4-FFF2-40B4-BE49-F238E27FC236}">
                <a16:creationId xmlns:a16="http://schemas.microsoft.com/office/drawing/2014/main" id="{634B45B4-CA46-2BCC-EA6F-6C5A81792ABF}"/>
              </a:ext>
            </a:extLst>
          </p:cNvPr>
          <p:cNvSpPr/>
          <p:nvPr/>
        </p:nvSpPr>
        <p:spPr>
          <a:xfrm>
            <a:off x="1859383" y="423746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6A6F1589-AA87-8372-629D-B4CD52B6E734}"/>
              </a:ext>
            </a:extLst>
          </p:cNvPr>
          <p:cNvSpPr/>
          <p:nvPr/>
        </p:nvSpPr>
        <p:spPr>
          <a:xfrm>
            <a:off x="2167898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B9CCC13B-BA8A-A22F-8542-D5D5CA8426CC}"/>
              </a:ext>
            </a:extLst>
          </p:cNvPr>
          <p:cNvSpPr/>
          <p:nvPr/>
        </p:nvSpPr>
        <p:spPr>
          <a:xfrm>
            <a:off x="2463239" y="42399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B28B4401-D3C9-7425-A123-7D1BAB574DC7}"/>
              </a:ext>
            </a:extLst>
          </p:cNvPr>
          <p:cNvSpPr/>
          <p:nvPr/>
        </p:nvSpPr>
        <p:spPr>
          <a:xfrm>
            <a:off x="2767467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0" name="直接箭头连接符 1179">
            <a:extLst>
              <a:ext uri="{FF2B5EF4-FFF2-40B4-BE49-F238E27FC236}">
                <a16:creationId xmlns:a16="http://schemas.microsoft.com/office/drawing/2014/main" id="{0998A0C3-526F-C796-4F2B-D60C69701E03}"/>
              </a:ext>
            </a:extLst>
          </p:cNvPr>
          <p:cNvCxnSpPr>
            <a:endCxn id="1174" idx="1"/>
          </p:cNvCxnSpPr>
          <p:nvPr/>
        </p:nvCxnSpPr>
        <p:spPr>
          <a:xfrm>
            <a:off x="1308038" y="4386124"/>
            <a:ext cx="551345" cy="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3323098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3631613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3926954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4215834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5" name="直接箭头连接符 1184">
            <a:extLst>
              <a:ext uri="{FF2B5EF4-FFF2-40B4-BE49-F238E27FC236}">
                <a16:creationId xmlns:a16="http://schemas.microsoft.com/office/drawing/2014/main" id="{F0400F53-DC89-78F8-8D01-F793EACC6B21}"/>
              </a:ext>
            </a:extLst>
          </p:cNvPr>
          <p:cNvCxnSpPr>
            <a:cxnSpLocks/>
            <a:endCxn id="1181" idx="1"/>
          </p:cNvCxnSpPr>
          <p:nvPr/>
        </p:nvCxnSpPr>
        <p:spPr>
          <a:xfrm>
            <a:off x="2902241" y="438612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4815890" y="42229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5124405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5419746" y="42254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5708626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4395033" y="437411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6341504" y="42307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6650019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6945360" y="423316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7234240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0" name="文本框 1199">
            <a:extLst>
              <a:ext uri="{FF2B5EF4-FFF2-40B4-BE49-F238E27FC236}">
                <a16:creationId xmlns:a16="http://schemas.microsoft.com/office/drawing/2014/main" id="{F2F617CB-3C94-B998-3FA7-0D1D43463D0A}"/>
              </a:ext>
            </a:extLst>
          </p:cNvPr>
          <p:cNvSpPr txBox="1"/>
          <p:nvPr/>
        </p:nvSpPr>
        <p:spPr>
          <a:xfrm>
            <a:off x="5468701" y="4989336"/>
            <a:ext cx="3656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chemeClr val="accent1"/>
                </a:solidFill>
              </a:rPr>
              <a:t>原子操作</a:t>
            </a:r>
            <a:r>
              <a:rPr lang="zh-CN" altLang="en-US" dirty="0"/>
              <a:t>更新队列队尾指针</a:t>
            </a:r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6003967" y="3322284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cxnSpLocks/>
            <a:stCxn id="1206" idx="2"/>
          </p:cNvCxnSpPr>
          <p:nvPr/>
        </p:nvCxnSpPr>
        <p:spPr>
          <a:xfrm>
            <a:off x="6489411" y="3840228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EBBFE2-172F-D24E-0963-9CD76E1A1ADA}"/>
              </a:ext>
            </a:extLst>
          </p:cNvPr>
          <p:cNvSpPr txBox="1"/>
          <p:nvPr/>
        </p:nvSpPr>
        <p:spPr>
          <a:xfrm>
            <a:off x="217515" y="2881233"/>
            <a:ext cx="70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t1_1  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14C935-C187-4179-5BB2-186977B4BE74}"/>
              </a:ext>
            </a:extLst>
          </p:cNvPr>
          <p:cNvSpPr txBox="1"/>
          <p:nvPr/>
        </p:nvSpPr>
        <p:spPr>
          <a:xfrm>
            <a:off x="1880082" y="2858292"/>
            <a:ext cx="70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t2_2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FE580-E2D2-F7CB-8A1A-047047EF7533}"/>
              </a:ext>
            </a:extLst>
          </p:cNvPr>
          <p:cNvSpPr txBox="1"/>
          <p:nvPr/>
        </p:nvSpPr>
        <p:spPr>
          <a:xfrm>
            <a:off x="3197838" y="2871646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D22BB-83C2-F5DC-2FBB-83F4D35ECA30}"/>
              </a:ext>
            </a:extLst>
          </p:cNvPr>
          <p:cNvSpPr txBox="1"/>
          <p:nvPr/>
        </p:nvSpPr>
        <p:spPr>
          <a:xfrm>
            <a:off x="4747462" y="2834296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3E0827-D3D3-E8E3-BF4C-525FC409DC65}"/>
              </a:ext>
            </a:extLst>
          </p:cNvPr>
          <p:cNvSpPr txBox="1"/>
          <p:nvPr/>
        </p:nvSpPr>
        <p:spPr>
          <a:xfrm>
            <a:off x="6330144" y="2779960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DA1530-1755-394D-5DDB-19FD022BAB9E}"/>
              </a:ext>
            </a:extLst>
          </p:cNvPr>
          <p:cNvSpPr txBox="1"/>
          <p:nvPr/>
        </p:nvSpPr>
        <p:spPr>
          <a:xfrm>
            <a:off x="3311760" y="4602721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3289F-C70C-4B23-94BC-A2AD0863076B}"/>
              </a:ext>
            </a:extLst>
          </p:cNvPr>
          <p:cNvSpPr txBox="1"/>
          <p:nvPr/>
        </p:nvSpPr>
        <p:spPr>
          <a:xfrm>
            <a:off x="5011959" y="4573157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86467-2DC9-8881-6BF2-8AFC948F0E93}"/>
              </a:ext>
            </a:extLst>
          </p:cNvPr>
          <p:cNvSpPr txBox="1"/>
          <p:nvPr/>
        </p:nvSpPr>
        <p:spPr>
          <a:xfrm>
            <a:off x="6516610" y="4528460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D38070-061C-F028-C703-9A935FD8D0A2}"/>
              </a:ext>
            </a:extLst>
          </p:cNvPr>
          <p:cNvSpPr txBox="1"/>
          <p:nvPr/>
        </p:nvSpPr>
        <p:spPr>
          <a:xfrm>
            <a:off x="192494" y="460272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t6_6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477B6D-578D-5ACC-7523-0A46BFC017C7}"/>
              </a:ext>
            </a:extLst>
          </p:cNvPr>
          <p:cNvSpPr txBox="1"/>
          <p:nvPr/>
        </p:nvSpPr>
        <p:spPr>
          <a:xfrm>
            <a:off x="1879820" y="460272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t7_7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45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：新的竞争者加入等待队列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477B623-DB3D-EFE3-0F71-8BFD0902061D}"/>
              </a:ext>
            </a:extLst>
          </p:cNvPr>
          <p:cNvSpPr/>
          <p:nvPr/>
        </p:nvSpPr>
        <p:spPr>
          <a:xfrm>
            <a:off x="251521" y="1696974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spin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8806844-315C-E9A8-6A6C-CF117B0F8005}"/>
              </a:ext>
            </a:extLst>
          </p:cNvPr>
          <p:cNvSpPr txBox="1"/>
          <p:nvPr/>
        </p:nvSpPr>
        <p:spPr>
          <a:xfrm>
            <a:off x="179512" y="1129308"/>
            <a:ext cx="466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Proto queue node structure: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8027337-FD65-F0D0-01FF-BDCF89EDC979}"/>
              </a:ext>
            </a:extLst>
          </p:cNvPr>
          <p:cNvSpPr/>
          <p:nvPr/>
        </p:nvSpPr>
        <p:spPr>
          <a:xfrm>
            <a:off x="2827501" y="1695561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E0DFC20-9171-2FCC-65E3-24DD7DFE1F72}"/>
              </a:ext>
            </a:extLst>
          </p:cNvPr>
          <p:cNvSpPr/>
          <p:nvPr/>
        </p:nvSpPr>
        <p:spPr>
          <a:xfrm>
            <a:off x="1820077" y="1695561"/>
            <a:ext cx="1007424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secTail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431D8FF-9B96-6EFB-D0DA-AB7961B6D3B4}"/>
              </a:ext>
            </a:extLst>
          </p:cNvPr>
          <p:cNvSpPr/>
          <p:nvPr/>
        </p:nvSpPr>
        <p:spPr>
          <a:xfrm>
            <a:off x="971601" y="1695561"/>
            <a:ext cx="86409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410E612-1B9A-DE83-6D72-030B9942902F}"/>
              </a:ext>
            </a:extLst>
          </p:cNvPr>
          <p:cNvSpPr/>
          <p:nvPr/>
        </p:nvSpPr>
        <p:spPr>
          <a:xfrm>
            <a:off x="303045" y="254319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0388DD4-D1C1-6069-E77F-9C3EABB374E5}"/>
              </a:ext>
            </a:extLst>
          </p:cNvPr>
          <p:cNvSpPr/>
          <p:nvPr/>
        </p:nvSpPr>
        <p:spPr>
          <a:xfrm>
            <a:off x="611560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EF19C4F-8656-BB80-E37C-9E9120C2A23E}"/>
              </a:ext>
            </a:extLst>
          </p:cNvPr>
          <p:cNvSpPr/>
          <p:nvPr/>
        </p:nvSpPr>
        <p:spPr>
          <a:xfrm>
            <a:off x="906901" y="254565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1994B03-1E12-13D6-4536-3FAB39C1D2D8}"/>
              </a:ext>
            </a:extLst>
          </p:cNvPr>
          <p:cNvSpPr/>
          <p:nvPr/>
        </p:nvSpPr>
        <p:spPr>
          <a:xfrm>
            <a:off x="1195781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DBCDC6F-859E-27BE-C66A-0C842A6846E9}"/>
              </a:ext>
            </a:extLst>
          </p:cNvPr>
          <p:cNvSpPr/>
          <p:nvPr/>
        </p:nvSpPr>
        <p:spPr>
          <a:xfrm>
            <a:off x="1752497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F84D811-BEAF-2C5A-6D26-7462141F787B}"/>
              </a:ext>
            </a:extLst>
          </p:cNvPr>
          <p:cNvSpPr/>
          <p:nvPr/>
        </p:nvSpPr>
        <p:spPr>
          <a:xfrm>
            <a:off x="2061012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2AD1A2F-2A12-21A2-966C-85845F6E924D}"/>
              </a:ext>
            </a:extLst>
          </p:cNvPr>
          <p:cNvSpPr/>
          <p:nvPr/>
        </p:nvSpPr>
        <p:spPr>
          <a:xfrm>
            <a:off x="2356353" y="25456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D861ABB-2901-0A0F-23DD-E099FF819783}"/>
              </a:ext>
            </a:extLst>
          </p:cNvPr>
          <p:cNvSpPr/>
          <p:nvPr/>
        </p:nvSpPr>
        <p:spPr>
          <a:xfrm>
            <a:off x="2645233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976DD97-B709-6BDA-5663-005EB8EDA63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1331640" y="269431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5D12D411-A107-093D-FA6A-039F1C9EE392}"/>
              </a:ext>
            </a:extLst>
          </p:cNvPr>
          <p:cNvSpPr/>
          <p:nvPr/>
        </p:nvSpPr>
        <p:spPr>
          <a:xfrm>
            <a:off x="3223910" y="254460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A128C77-3D4A-51D6-2685-909D89BFDE4E}"/>
              </a:ext>
            </a:extLst>
          </p:cNvPr>
          <p:cNvSpPr/>
          <p:nvPr/>
        </p:nvSpPr>
        <p:spPr>
          <a:xfrm>
            <a:off x="3532425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37C77C-B161-7AF2-65E9-EBD8D6F810FD}"/>
              </a:ext>
            </a:extLst>
          </p:cNvPr>
          <p:cNvSpPr/>
          <p:nvPr/>
        </p:nvSpPr>
        <p:spPr>
          <a:xfrm>
            <a:off x="3827766" y="25470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1FD8343-CB52-CD75-BFC1-C4686D7D739B}"/>
              </a:ext>
            </a:extLst>
          </p:cNvPr>
          <p:cNvSpPr/>
          <p:nvPr/>
        </p:nvSpPr>
        <p:spPr>
          <a:xfrm>
            <a:off x="4116646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3540F71-1435-B331-1B52-06F411B79066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2803053" y="2695730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076EB23C-F24A-23B1-EDCA-0CC9CEAA4B9E}"/>
              </a:ext>
            </a:extLst>
          </p:cNvPr>
          <p:cNvSpPr/>
          <p:nvPr/>
        </p:nvSpPr>
        <p:spPr>
          <a:xfrm>
            <a:off x="4701784" y="251797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5FA3289-D630-5EF7-A30F-6C642FF11161}"/>
              </a:ext>
            </a:extLst>
          </p:cNvPr>
          <p:cNvSpPr/>
          <p:nvPr/>
        </p:nvSpPr>
        <p:spPr>
          <a:xfrm>
            <a:off x="5010299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6891F9A-3F1D-264D-2D1A-BFA5E476947E}"/>
              </a:ext>
            </a:extLst>
          </p:cNvPr>
          <p:cNvSpPr/>
          <p:nvPr/>
        </p:nvSpPr>
        <p:spPr>
          <a:xfrm>
            <a:off x="5305640" y="252043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FA84630-15D0-A465-7C39-5A4E7E1ABDCA}"/>
              </a:ext>
            </a:extLst>
          </p:cNvPr>
          <p:cNvSpPr/>
          <p:nvPr/>
        </p:nvSpPr>
        <p:spPr>
          <a:xfrm>
            <a:off x="5594520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423F4D2-906C-5C65-52B8-9E3039615402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4280927" y="266910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6EDD5D32-71E3-9362-3CF5-F1A66FA226B3}"/>
              </a:ext>
            </a:extLst>
          </p:cNvPr>
          <p:cNvSpPr/>
          <p:nvPr/>
        </p:nvSpPr>
        <p:spPr>
          <a:xfrm>
            <a:off x="6186119" y="25198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3810DCF-E081-A317-D832-FEC79F5CC665}"/>
              </a:ext>
            </a:extLst>
          </p:cNvPr>
          <p:cNvSpPr/>
          <p:nvPr/>
        </p:nvSpPr>
        <p:spPr>
          <a:xfrm>
            <a:off x="6494634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7B17A60-7FE3-C1D3-3418-25601168B034}"/>
              </a:ext>
            </a:extLst>
          </p:cNvPr>
          <p:cNvSpPr/>
          <p:nvPr/>
        </p:nvSpPr>
        <p:spPr>
          <a:xfrm>
            <a:off x="6789975" y="252228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5D4F7692-AF32-C616-7CB8-7DAE1ABAC259}"/>
              </a:ext>
            </a:extLst>
          </p:cNvPr>
          <p:cNvSpPr/>
          <p:nvPr/>
        </p:nvSpPr>
        <p:spPr>
          <a:xfrm>
            <a:off x="7078855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AC514175-9C2D-D27E-238D-3E6AFBA142E2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5765262" y="267094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5" y="2105404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6" name="矩形 1165">
            <a:extLst>
              <a:ext uri="{FF2B5EF4-FFF2-40B4-BE49-F238E27FC236}">
                <a16:creationId xmlns:a16="http://schemas.microsoft.com/office/drawing/2014/main" id="{D2535A66-93D9-2CF3-0E54-4F370C84B711}"/>
              </a:ext>
            </a:extLst>
          </p:cNvPr>
          <p:cNvSpPr/>
          <p:nvPr/>
        </p:nvSpPr>
        <p:spPr>
          <a:xfrm>
            <a:off x="261045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A27E189E-479E-C487-4602-06B5D1643F32}"/>
              </a:ext>
            </a:extLst>
          </p:cNvPr>
          <p:cNvSpPr/>
          <p:nvPr/>
        </p:nvSpPr>
        <p:spPr>
          <a:xfrm>
            <a:off x="569560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1652215C-5DC2-842E-3E37-EBFD5D003D91}"/>
              </a:ext>
            </a:extLst>
          </p:cNvPr>
          <p:cNvSpPr/>
          <p:nvPr/>
        </p:nvSpPr>
        <p:spPr>
          <a:xfrm>
            <a:off x="864901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6CE141DF-CB73-0103-9225-BDD181977D87}"/>
              </a:ext>
            </a:extLst>
          </p:cNvPr>
          <p:cNvSpPr/>
          <p:nvPr/>
        </p:nvSpPr>
        <p:spPr>
          <a:xfrm>
            <a:off x="1153781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72" name="直接箭头连接符 1171">
            <a:extLst>
              <a:ext uri="{FF2B5EF4-FFF2-40B4-BE49-F238E27FC236}">
                <a16:creationId xmlns:a16="http://schemas.microsoft.com/office/drawing/2014/main" id="{B926C389-1A3B-43ED-9D6D-71C129FF0282}"/>
              </a:ext>
            </a:extLst>
          </p:cNvPr>
          <p:cNvCxnSpPr>
            <a:cxnSpLocks/>
            <a:endCxn id="1166" idx="1"/>
          </p:cNvCxnSpPr>
          <p:nvPr/>
        </p:nvCxnSpPr>
        <p:spPr>
          <a:xfrm flipH="1">
            <a:off x="261045" y="2706115"/>
            <a:ext cx="6973195" cy="16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4" name="矩形 1173">
            <a:extLst>
              <a:ext uri="{FF2B5EF4-FFF2-40B4-BE49-F238E27FC236}">
                <a16:creationId xmlns:a16="http://schemas.microsoft.com/office/drawing/2014/main" id="{634B45B4-CA46-2BCC-EA6F-6C5A81792ABF}"/>
              </a:ext>
            </a:extLst>
          </p:cNvPr>
          <p:cNvSpPr/>
          <p:nvPr/>
        </p:nvSpPr>
        <p:spPr>
          <a:xfrm>
            <a:off x="1859383" y="423746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6A6F1589-AA87-8372-629D-B4CD52B6E734}"/>
              </a:ext>
            </a:extLst>
          </p:cNvPr>
          <p:cNvSpPr/>
          <p:nvPr/>
        </p:nvSpPr>
        <p:spPr>
          <a:xfrm>
            <a:off x="2167898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B9CCC13B-BA8A-A22F-8542-D5D5CA8426CC}"/>
              </a:ext>
            </a:extLst>
          </p:cNvPr>
          <p:cNvSpPr/>
          <p:nvPr/>
        </p:nvSpPr>
        <p:spPr>
          <a:xfrm>
            <a:off x="2463239" y="42399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B28B4401-D3C9-7425-A123-7D1BAB574DC7}"/>
              </a:ext>
            </a:extLst>
          </p:cNvPr>
          <p:cNvSpPr/>
          <p:nvPr/>
        </p:nvSpPr>
        <p:spPr>
          <a:xfrm>
            <a:off x="2767467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0" name="直接箭头连接符 1179">
            <a:extLst>
              <a:ext uri="{FF2B5EF4-FFF2-40B4-BE49-F238E27FC236}">
                <a16:creationId xmlns:a16="http://schemas.microsoft.com/office/drawing/2014/main" id="{0998A0C3-526F-C796-4F2B-D60C69701E03}"/>
              </a:ext>
            </a:extLst>
          </p:cNvPr>
          <p:cNvCxnSpPr>
            <a:endCxn id="1174" idx="1"/>
          </p:cNvCxnSpPr>
          <p:nvPr/>
        </p:nvCxnSpPr>
        <p:spPr>
          <a:xfrm>
            <a:off x="1308038" y="4386124"/>
            <a:ext cx="551345" cy="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3323098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3631613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3926954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4215834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5" name="直接箭头连接符 1184">
            <a:extLst>
              <a:ext uri="{FF2B5EF4-FFF2-40B4-BE49-F238E27FC236}">
                <a16:creationId xmlns:a16="http://schemas.microsoft.com/office/drawing/2014/main" id="{F0400F53-DC89-78F8-8D01-F793EACC6B21}"/>
              </a:ext>
            </a:extLst>
          </p:cNvPr>
          <p:cNvCxnSpPr>
            <a:cxnSpLocks/>
            <a:endCxn id="1181" idx="1"/>
          </p:cNvCxnSpPr>
          <p:nvPr/>
        </p:nvCxnSpPr>
        <p:spPr>
          <a:xfrm>
            <a:off x="2902241" y="438612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4815890" y="42229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5124405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5419746" y="42254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5708626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4395033" y="437411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6341504" y="42307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6650019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6945360" y="423316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7234240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6003967" y="3322284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cxnSpLocks/>
            <a:stCxn id="1206" idx="2"/>
          </p:cNvCxnSpPr>
          <p:nvPr/>
        </p:nvCxnSpPr>
        <p:spPr>
          <a:xfrm>
            <a:off x="6489411" y="3840228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EBBFE2-172F-D24E-0963-9CD76E1A1ADA}"/>
              </a:ext>
            </a:extLst>
          </p:cNvPr>
          <p:cNvSpPr txBox="1"/>
          <p:nvPr/>
        </p:nvSpPr>
        <p:spPr>
          <a:xfrm>
            <a:off x="217515" y="2881233"/>
            <a:ext cx="70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t1_1  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14C935-C187-4179-5BB2-186977B4BE74}"/>
              </a:ext>
            </a:extLst>
          </p:cNvPr>
          <p:cNvSpPr txBox="1"/>
          <p:nvPr/>
        </p:nvSpPr>
        <p:spPr>
          <a:xfrm>
            <a:off x="1880082" y="2858292"/>
            <a:ext cx="70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t2_2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FE580-E2D2-F7CB-8A1A-047047EF7533}"/>
              </a:ext>
            </a:extLst>
          </p:cNvPr>
          <p:cNvSpPr txBox="1"/>
          <p:nvPr/>
        </p:nvSpPr>
        <p:spPr>
          <a:xfrm>
            <a:off x="3197838" y="2871646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D22BB-83C2-F5DC-2FBB-83F4D35ECA30}"/>
              </a:ext>
            </a:extLst>
          </p:cNvPr>
          <p:cNvSpPr txBox="1"/>
          <p:nvPr/>
        </p:nvSpPr>
        <p:spPr>
          <a:xfrm>
            <a:off x="4747462" y="2834296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3E0827-D3D3-E8E3-BF4C-525FC409DC65}"/>
              </a:ext>
            </a:extLst>
          </p:cNvPr>
          <p:cNvSpPr txBox="1"/>
          <p:nvPr/>
        </p:nvSpPr>
        <p:spPr>
          <a:xfrm>
            <a:off x="6330144" y="2779960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DA1530-1755-394D-5DDB-19FD022BAB9E}"/>
              </a:ext>
            </a:extLst>
          </p:cNvPr>
          <p:cNvSpPr txBox="1"/>
          <p:nvPr/>
        </p:nvSpPr>
        <p:spPr>
          <a:xfrm>
            <a:off x="3378889" y="4602721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3289F-C70C-4B23-94BC-A2AD0863076B}"/>
              </a:ext>
            </a:extLst>
          </p:cNvPr>
          <p:cNvSpPr txBox="1"/>
          <p:nvPr/>
        </p:nvSpPr>
        <p:spPr>
          <a:xfrm>
            <a:off x="5011959" y="4573157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86467-2DC9-8881-6BF2-8AFC948F0E93}"/>
              </a:ext>
            </a:extLst>
          </p:cNvPr>
          <p:cNvSpPr txBox="1"/>
          <p:nvPr/>
        </p:nvSpPr>
        <p:spPr>
          <a:xfrm>
            <a:off x="6516610" y="4528460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D38070-061C-F028-C703-9A935FD8D0A2}"/>
              </a:ext>
            </a:extLst>
          </p:cNvPr>
          <p:cNvSpPr txBox="1"/>
          <p:nvPr/>
        </p:nvSpPr>
        <p:spPr>
          <a:xfrm>
            <a:off x="192494" y="460272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t6_6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477B6D-578D-5ACC-7523-0A46BFC017C7}"/>
              </a:ext>
            </a:extLst>
          </p:cNvPr>
          <p:cNvSpPr txBox="1"/>
          <p:nvPr/>
        </p:nvSpPr>
        <p:spPr>
          <a:xfrm>
            <a:off x="1879820" y="460272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t7_7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58D238-0217-AF85-98C0-A6BEDF4BC2A2}"/>
              </a:ext>
            </a:extLst>
          </p:cNvPr>
          <p:cNvSpPr txBox="1"/>
          <p:nvPr/>
        </p:nvSpPr>
        <p:spPr>
          <a:xfrm>
            <a:off x="5972030" y="4942736"/>
            <a:ext cx="1944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链接入等待队列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76F5DD1-8A8C-5958-C4D4-C0423760786F}"/>
              </a:ext>
            </a:extLst>
          </p:cNvPr>
          <p:cNvCxnSpPr>
            <a:endCxn id="1193" idx="1"/>
          </p:cNvCxnSpPr>
          <p:nvPr/>
        </p:nvCxnSpPr>
        <p:spPr>
          <a:xfrm flipV="1">
            <a:off x="5868144" y="4381825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080836D-4455-60B2-20A0-94F04C8840B2}"/>
              </a:ext>
            </a:extLst>
          </p:cNvPr>
          <p:cNvSpPr txBox="1"/>
          <p:nvPr/>
        </p:nvSpPr>
        <p:spPr>
          <a:xfrm>
            <a:off x="6130820" y="1081823"/>
            <a:ext cx="1268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Status:</a:t>
            </a:r>
          </a:p>
          <a:p>
            <a:r>
              <a:rPr lang="en-US" altLang="zh-CN" dirty="0"/>
              <a:t>0: parked</a:t>
            </a:r>
          </a:p>
          <a:p>
            <a:r>
              <a:rPr lang="en-US" altLang="zh-CN" dirty="0"/>
              <a:t>1:ready</a:t>
            </a:r>
          </a:p>
          <a:p>
            <a:r>
              <a:rPr lang="en-US" altLang="zh-CN" dirty="0"/>
              <a:t>2:active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：锁持有者传递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410E612-1B9A-DE83-6D72-030B9942902F}"/>
              </a:ext>
            </a:extLst>
          </p:cNvPr>
          <p:cNvSpPr/>
          <p:nvPr/>
        </p:nvSpPr>
        <p:spPr>
          <a:xfrm>
            <a:off x="303045" y="254319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0388DD4-D1C1-6069-E77F-9C3EABB374E5}"/>
              </a:ext>
            </a:extLst>
          </p:cNvPr>
          <p:cNvSpPr/>
          <p:nvPr/>
        </p:nvSpPr>
        <p:spPr>
          <a:xfrm>
            <a:off x="611560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EF19C4F-8656-BB80-E37C-9E9120C2A23E}"/>
              </a:ext>
            </a:extLst>
          </p:cNvPr>
          <p:cNvSpPr/>
          <p:nvPr/>
        </p:nvSpPr>
        <p:spPr>
          <a:xfrm>
            <a:off x="906901" y="254565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1994B03-1E12-13D6-4536-3FAB39C1D2D8}"/>
              </a:ext>
            </a:extLst>
          </p:cNvPr>
          <p:cNvSpPr/>
          <p:nvPr/>
        </p:nvSpPr>
        <p:spPr>
          <a:xfrm>
            <a:off x="1195781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DBCDC6F-859E-27BE-C66A-0C842A6846E9}"/>
              </a:ext>
            </a:extLst>
          </p:cNvPr>
          <p:cNvSpPr/>
          <p:nvPr/>
        </p:nvSpPr>
        <p:spPr>
          <a:xfrm>
            <a:off x="1752497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F84D811-BEAF-2C5A-6D26-7462141F787B}"/>
              </a:ext>
            </a:extLst>
          </p:cNvPr>
          <p:cNvSpPr/>
          <p:nvPr/>
        </p:nvSpPr>
        <p:spPr>
          <a:xfrm>
            <a:off x="2061012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2AD1A2F-2A12-21A2-966C-85845F6E924D}"/>
              </a:ext>
            </a:extLst>
          </p:cNvPr>
          <p:cNvSpPr/>
          <p:nvPr/>
        </p:nvSpPr>
        <p:spPr>
          <a:xfrm>
            <a:off x="2356353" y="25456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D861ABB-2901-0A0F-23DD-E099FF819783}"/>
              </a:ext>
            </a:extLst>
          </p:cNvPr>
          <p:cNvSpPr/>
          <p:nvPr/>
        </p:nvSpPr>
        <p:spPr>
          <a:xfrm>
            <a:off x="2645233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976DD97-B709-6BDA-5663-005EB8EDA63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1331640" y="269431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5D12D411-A107-093D-FA6A-039F1C9EE392}"/>
              </a:ext>
            </a:extLst>
          </p:cNvPr>
          <p:cNvSpPr/>
          <p:nvPr/>
        </p:nvSpPr>
        <p:spPr>
          <a:xfrm>
            <a:off x="3223910" y="254460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A128C77-3D4A-51D6-2685-909D89BFDE4E}"/>
              </a:ext>
            </a:extLst>
          </p:cNvPr>
          <p:cNvSpPr/>
          <p:nvPr/>
        </p:nvSpPr>
        <p:spPr>
          <a:xfrm>
            <a:off x="3532425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37C77C-B161-7AF2-65E9-EBD8D6F810FD}"/>
              </a:ext>
            </a:extLst>
          </p:cNvPr>
          <p:cNvSpPr/>
          <p:nvPr/>
        </p:nvSpPr>
        <p:spPr>
          <a:xfrm>
            <a:off x="3827766" y="25470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1FD8343-CB52-CD75-BFC1-C4686D7D739B}"/>
              </a:ext>
            </a:extLst>
          </p:cNvPr>
          <p:cNvSpPr/>
          <p:nvPr/>
        </p:nvSpPr>
        <p:spPr>
          <a:xfrm>
            <a:off x="4116646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3540F71-1435-B331-1B52-06F411B79066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2803053" y="2695730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076EB23C-F24A-23B1-EDCA-0CC9CEAA4B9E}"/>
              </a:ext>
            </a:extLst>
          </p:cNvPr>
          <p:cNvSpPr/>
          <p:nvPr/>
        </p:nvSpPr>
        <p:spPr>
          <a:xfrm>
            <a:off x="4701784" y="251797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5FA3289-D630-5EF7-A30F-6C642FF11161}"/>
              </a:ext>
            </a:extLst>
          </p:cNvPr>
          <p:cNvSpPr/>
          <p:nvPr/>
        </p:nvSpPr>
        <p:spPr>
          <a:xfrm>
            <a:off x="5010299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6891F9A-3F1D-264D-2D1A-BFA5E476947E}"/>
              </a:ext>
            </a:extLst>
          </p:cNvPr>
          <p:cNvSpPr/>
          <p:nvPr/>
        </p:nvSpPr>
        <p:spPr>
          <a:xfrm>
            <a:off x="5305640" y="252043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FA84630-15D0-A465-7C39-5A4E7E1ABDCA}"/>
              </a:ext>
            </a:extLst>
          </p:cNvPr>
          <p:cNvSpPr/>
          <p:nvPr/>
        </p:nvSpPr>
        <p:spPr>
          <a:xfrm>
            <a:off x="5594520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423F4D2-906C-5C65-52B8-9E3039615402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4280927" y="266910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6EDD5D32-71E3-9362-3CF5-F1A66FA226B3}"/>
              </a:ext>
            </a:extLst>
          </p:cNvPr>
          <p:cNvSpPr/>
          <p:nvPr/>
        </p:nvSpPr>
        <p:spPr>
          <a:xfrm>
            <a:off x="6186119" y="25198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3810DCF-E081-A317-D832-FEC79F5CC665}"/>
              </a:ext>
            </a:extLst>
          </p:cNvPr>
          <p:cNvSpPr/>
          <p:nvPr/>
        </p:nvSpPr>
        <p:spPr>
          <a:xfrm>
            <a:off x="6494634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7B17A60-7FE3-C1D3-3418-25601168B034}"/>
              </a:ext>
            </a:extLst>
          </p:cNvPr>
          <p:cNvSpPr/>
          <p:nvPr/>
        </p:nvSpPr>
        <p:spPr>
          <a:xfrm>
            <a:off x="6789975" y="252228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5D4F7692-AF32-C616-7CB8-7DAE1ABAC259}"/>
              </a:ext>
            </a:extLst>
          </p:cNvPr>
          <p:cNvSpPr/>
          <p:nvPr/>
        </p:nvSpPr>
        <p:spPr>
          <a:xfrm>
            <a:off x="7078855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AC514175-9C2D-D27E-238D-3E6AFBA142E2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5765262" y="267094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1" y="2098601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6" name="矩形 1165">
            <a:extLst>
              <a:ext uri="{FF2B5EF4-FFF2-40B4-BE49-F238E27FC236}">
                <a16:creationId xmlns:a16="http://schemas.microsoft.com/office/drawing/2014/main" id="{D2535A66-93D9-2CF3-0E54-4F370C84B711}"/>
              </a:ext>
            </a:extLst>
          </p:cNvPr>
          <p:cNvSpPr/>
          <p:nvPr/>
        </p:nvSpPr>
        <p:spPr>
          <a:xfrm>
            <a:off x="261045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A27E189E-479E-C487-4602-06B5D1643F32}"/>
              </a:ext>
            </a:extLst>
          </p:cNvPr>
          <p:cNvSpPr/>
          <p:nvPr/>
        </p:nvSpPr>
        <p:spPr>
          <a:xfrm>
            <a:off x="569560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1652215C-5DC2-842E-3E37-EBFD5D003D91}"/>
              </a:ext>
            </a:extLst>
          </p:cNvPr>
          <p:cNvSpPr/>
          <p:nvPr/>
        </p:nvSpPr>
        <p:spPr>
          <a:xfrm>
            <a:off x="864901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6CE141DF-CB73-0103-9225-BDD181977D87}"/>
              </a:ext>
            </a:extLst>
          </p:cNvPr>
          <p:cNvSpPr/>
          <p:nvPr/>
        </p:nvSpPr>
        <p:spPr>
          <a:xfrm>
            <a:off x="1153781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72" name="直接箭头连接符 1171">
            <a:extLst>
              <a:ext uri="{FF2B5EF4-FFF2-40B4-BE49-F238E27FC236}">
                <a16:creationId xmlns:a16="http://schemas.microsoft.com/office/drawing/2014/main" id="{B926C389-1A3B-43ED-9D6D-71C129FF0282}"/>
              </a:ext>
            </a:extLst>
          </p:cNvPr>
          <p:cNvCxnSpPr>
            <a:cxnSpLocks/>
            <a:endCxn id="1166" idx="1"/>
          </p:cNvCxnSpPr>
          <p:nvPr/>
        </p:nvCxnSpPr>
        <p:spPr>
          <a:xfrm flipH="1">
            <a:off x="261045" y="2706115"/>
            <a:ext cx="6973195" cy="16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4" name="矩形 1173">
            <a:extLst>
              <a:ext uri="{FF2B5EF4-FFF2-40B4-BE49-F238E27FC236}">
                <a16:creationId xmlns:a16="http://schemas.microsoft.com/office/drawing/2014/main" id="{634B45B4-CA46-2BCC-EA6F-6C5A81792ABF}"/>
              </a:ext>
            </a:extLst>
          </p:cNvPr>
          <p:cNvSpPr/>
          <p:nvPr/>
        </p:nvSpPr>
        <p:spPr>
          <a:xfrm>
            <a:off x="1859383" y="423746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6A6F1589-AA87-8372-629D-B4CD52B6E734}"/>
              </a:ext>
            </a:extLst>
          </p:cNvPr>
          <p:cNvSpPr/>
          <p:nvPr/>
        </p:nvSpPr>
        <p:spPr>
          <a:xfrm>
            <a:off x="2167898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B9CCC13B-BA8A-A22F-8542-D5D5CA8426CC}"/>
              </a:ext>
            </a:extLst>
          </p:cNvPr>
          <p:cNvSpPr/>
          <p:nvPr/>
        </p:nvSpPr>
        <p:spPr>
          <a:xfrm>
            <a:off x="2463239" y="42399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B28B4401-D3C9-7425-A123-7D1BAB574DC7}"/>
              </a:ext>
            </a:extLst>
          </p:cNvPr>
          <p:cNvSpPr/>
          <p:nvPr/>
        </p:nvSpPr>
        <p:spPr>
          <a:xfrm>
            <a:off x="2767467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0" name="直接箭头连接符 1179">
            <a:extLst>
              <a:ext uri="{FF2B5EF4-FFF2-40B4-BE49-F238E27FC236}">
                <a16:creationId xmlns:a16="http://schemas.microsoft.com/office/drawing/2014/main" id="{0998A0C3-526F-C796-4F2B-D60C69701E03}"/>
              </a:ext>
            </a:extLst>
          </p:cNvPr>
          <p:cNvCxnSpPr>
            <a:endCxn id="1174" idx="1"/>
          </p:cNvCxnSpPr>
          <p:nvPr/>
        </p:nvCxnSpPr>
        <p:spPr>
          <a:xfrm>
            <a:off x="1308038" y="4386124"/>
            <a:ext cx="551345" cy="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3323098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3631613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3926954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4215834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5" name="直接箭头连接符 1184">
            <a:extLst>
              <a:ext uri="{FF2B5EF4-FFF2-40B4-BE49-F238E27FC236}">
                <a16:creationId xmlns:a16="http://schemas.microsoft.com/office/drawing/2014/main" id="{F0400F53-DC89-78F8-8D01-F793EACC6B21}"/>
              </a:ext>
            </a:extLst>
          </p:cNvPr>
          <p:cNvCxnSpPr>
            <a:cxnSpLocks/>
            <a:endCxn id="1181" idx="1"/>
          </p:cNvCxnSpPr>
          <p:nvPr/>
        </p:nvCxnSpPr>
        <p:spPr>
          <a:xfrm>
            <a:off x="2902241" y="438612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4815890" y="42229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5124405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5419746" y="42254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5708626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4395033" y="437411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6341504" y="42307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6650019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6945360" y="423316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7234240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6003967" y="3322284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cxnSpLocks/>
            <a:stCxn id="1206" idx="2"/>
          </p:cNvCxnSpPr>
          <p:nvPr/>
        </p:nvCxnSpPr>
        <p:spPr>
          <a:xfrm>
            <a:off x="6489411" y="3840228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EBBFE2-172F-D24E-0963-9CD76E1A1ADA}"/>
              </a:ext>
            </a:extLst>
          </p:cNvPr>
          <p:cNvSpPr txBox="1"/>
          <p:nvPr/>
        </p:nvSpPr>
        <p:spPr>
          <a:xfrm>
            <a:off x="217515" y="2881233"/>
            <a:ext cx="70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t1_1  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14C935-C187-4179-5BB2-186977B4BE74}"/>
              </a:ext>
            </a:extLst>
          </p:cNvPr>
          <p:cNvSpPr txBox="1"/>
          <p:nvPr/>
        </p:nvSpPr>
        <p:spPr>
          <a:xfrm>
            <a:off x="1880082" y="2858292"/>
            <a:ext cx="70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t2_2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FE580-E2D2-F7CB-8A1A-047047EF7533}"/>
              </a:ext>
            </a:extLst>
          </p:cNvPr>
          <p:cNvSpPr txBox="1"/>
          <p:nvPr/>
        </p:nvSpPr>
        <p:spPr>
          <a:xfrm>
            <a:off x="3197838" y="2871646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D22BB-83C2-F5DC-2FBB-83F4D35ECA30}"/>
              </a:ext>
            </a:extLst>
          </p:cNvPr>
          <p:cNvSpPr txBox="1"/>
          <p:nvPr/>
        </p:nvSpPr>
        <p:spPr>
          <a:xfrm>
            <a:off x="4747462" y="2834296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3E0827-D3D3-E8E3-BF4C-525FC409DC65}"/>
              </a:ext>
            </a:extLst>
          </p:cNvPr>
          <p:cNvSpPr txBox="1"/>
          <p:nvPr/>
        </p:nvSpPr>
        <p:spPr>
          <a:xfrm>
            <a:off x="6330144" y="2779960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DA1530-1755-394D-5DDB-19FD022BAB9E}"/>
              </a:ext>
            </a:extLst>
          </p:cNvPr>
          <p:cNvSpPr txBox="1"/>
          <p:nvPr/>
        </p:nvSpPr>
        <p:spPr>
          <a:xfrm>
            <a:off x="3378889" y="4602721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3289F-C70C-4B23-94BC-A2AD0863076B}"/>
              </a:ext>
            </a:extLst>
          </p:cNvPr>
          <p:cNvSpPr txBox="1"/>
          <p:nvPr/>
        </p:nvSpPr>
        <p:spPr>
          <a:xfrm>
            <a:off x="5011959" y="4573157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86467-2DC9-8881-6BF2-8AFC948F0E93}"/>
              </a:ext>
            </a:extLst>
          </p:cNvPr>
          <p:cNvSpPr txBox="1"/>
          <p:nvPr/>
        </p:nvSpPr>
        <p:spPr>
          <a:xfrm>
            <a:off x="6516610" y="4528460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D38070-061C-F028-C703-9A935FD8D0A2}"/>
              </a:ext>
            </a:extLst>
          </p:cNvPr>
          <p:cNvSpPr txBox="1"/>
          <p:nvPr/>
        </p:nvSpPr>
        <p:spPr>
          <a:xfrm>
            <a:off x="192494" y="460272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t6_6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477B6D-578D-5ACC-7523-0A46BFC017C7}"/>
              </a:ext>
            </a:extLst>
          </p:cNvPr>
          <p:cNvSpPr txBox="1"/>
          <p:nvPr/>
        </p:nvSpPr>
        <p:spPr>
          <a:xfrm>
            <a:off x="1879820" y="460272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t7_7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5" y="1362332"/>
            <a:ext cx="6727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</a:t>
            </a:r>
            <a:r>
              <a:rPr lang="zh-CN" altLang="en-US" dirty="0"/>
              <a:t>放锁，传递给下一个等待者</a:t>
            </a:r>
            <a:r>
              <a:rPr lang="en-US" altLang="zh-CN" dirty="0"/>
              <a:t>t2, CAS</a:t>
            </a:r>
            <a:r>
              <a:rPr lang="zh-CN" altLang="en-US" dirty="0"/>
              <a:t>检查</a:t>
            </a:r>
            <a:r>
              <a:rPr lang="en-US" altLang="zh-CN" dirty="0"/>
              <a:t>t2</a:t>
            </a:r>
            <a:r>
              <a:rPr lang="zh-CN" altLang="en-US" dirty="0"/>
              <a:t>的状态是否为</a:t>
            </a:r>
            <a:r>
              <a:rPr lang="en-US" altLang="zh-CN" dirty="0"/>
              <a:t>active, </a:t>
            </a:r>
            <a:r>
              <a:rPr lang="zh-CN" altLang="en-US" dirty="0"/>
              <a:t> 是则设置其状态为</a:t>
            </a:r>
            <a:r>
              <a:rPr lang="en-US" altLang="zh-CN" dirty="0"/>
              <a:t>ready</a:t>
            </a:r>
            <a:r>
              <a:rPr lang="zh-CN" altLang="en-US" dirty="0"/>
              <a:t>，并将</a:t>
            </a:r>
            <a:r>
              <a:rPr lang="en-US" altLang="zh-CN" dirty="0"/>
              <a:t>t2</a:t>
            </a:r>
            <a:r>
              <a:rPr lang="zh-CN" altLang="en-US" dirty="0"/>
              <a:t>的</a:t>
            </a:r>
            <a:r>
              <a:rPr lang="en-US" altLang="zh-CN" dirty="0"/>
              <a:t>spin</a:t>
            </a:r>
            <a:r>
              <a:rPr lang="zh-CN" altLang="en-US" dirty="0"/>
              <a:t>改为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80C814-0577-4DB4-7765-AA3D457BA550}"/>
              </a:ext>
            </a:extLst>
          </p:cNvPr>
          <p:cNvCxnSpPr/>
          <p:nvPr/>
        </p:nvCxnSpPr>
        <p:spPr>
          <a:xfrm flipV="1">
            <a:off x="5868144" y="4381825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2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：锁持有者传递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DBCDC6F-859E-27BE-C66A-0C842A6846E9}"/>
              </a:ext>
            </a:extLst>
          </p:cNvPr>
          <p:cNvSpPr/>
          <p:nvPr/>
        </p:nvSpPr>
        <p:spPr>
          <a:xfrm>
            <a:off x="1752497" y="25431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F84D811-BEAF-2C5A-6D26-7462141F787B}"/>
              </a:ext>
            </a:extLst>
          </p:cNvPr>
          <p:cNvSpPr/>
          <p:nvPr/>
        </p:nvSpPr>
        <p:spPr>
          <a:xfrm>
            <a:off x="2061012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2AD1A2F-2A12-21A2-966C-85845F6E924D}"/>
              </a:ext>
            </a:extLst>
          </p:cNvPr>
          <p:cNvSpPr/>
          <p:nvPr/>
        </p:nvSpPr>
        <p:spPr>
          <a:xfrm>
            <a:off x="2356353" y="25456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D861ABB-2901-0A0F-23DD-E099FF819783}"/>
              </a:ext>
            </a:extLst>
          </p:cNvPr>
          <p:cNvSpPr/>
          <p:nvPr/>
        </p:nvSpPr>
        <p:spPr>
          <a:xfrm>
            <a:off x="2645233" y="25431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D12D411-A107-093D-FA6A-039F1C9EE392}"/>
              </a:ext>
            </a:extLst>
          </p:cNvPr>
          <p:cNvSpPr/>
          <p:nvPr/>
        </p:nvSpPr>
        <p:spPr>
          <a:xfrm>
            <a:off x="3223910" y="254460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A128C77-3D4A-51D6-2685-909D89BFDE4E}"/>
              </a:ext>
            </a:extLst>
          </p:cNvPr>
          <p:cNvSpPr/>
          <p:nvPr/>
        </p:nvSpPr>
        <p:spPr>
          <a:xfrm>
            <a:off x="3532425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37C77C-B161-7AF2-65E9-EBD8D6F810FD}"/>
              </a:ext>
            </a:extLst>
          </p:cNvPr>
          <p:cNvSpPr/>
          <p:nvPr/>
        </p:nvSpPr>
        <p:spPr>
          <a:xfrm>
            <a:off x="3827766" y="25470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1FD8343-CB52-CD75-BFC1-C4686D7D739B}"/>
              </a:ext>
            </a:extLst>
          </p:cNvPr>
          <p:cNvSpPr/>
          <p:nvPr/>
        </p:nvSpPr>
        <p:spPr>
          <a:xfrm>
            <a:off x="4116646" y="254460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3540F71-1435-B331-1B52-06F411B79066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2803053" y="2695730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076EB23C-F24A-23B1-EDCA-0CC9CEAA4B9E}"/>
              </a:ext>
            </a:extLst>
          </p:cNvPr>
          <p:cNvSpPr/>
          <p:nvPr/>
        </p:nvSpPr>
        <p:spPr>
          <a:xfrm>
            <a:off x="4701784" y="251797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5FA3289-D630-5EF7-A30F-6C642FF11161}"/>
              </a:ext>
            </a:extLst>
          </p:cNvPr>
          <p:cNvSpPr/>
          <p:nvPr/>
        </p:nvSpPr>
        <p:spPr>
          <a:xfrm>
            <a:off x="5010299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6891F9A-3F1D-264D-2D1A-BFA5E476947E}"/>
              </a:ext>
            </a:extLst>
          </p:cNvPr>
          <p:cNvSpPr/>
          <p:nvPr/>
        </p:nvSpPr>
        <p:spPr>
          <a:xfrm>
            <a:off x="5305640" y="252043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FA84630-15D0-A465-7C39-5A4E7E1ABDCA}"/>
              </a:ext>
            </a:extLst>
          </p:cNvPr>
          <p:cNvSpPr/>
          <p:nvPr/>
        </p:nvSpPr>
        <p:spPr>
          <a:xfrm>
            <a:off x="5594520" y="251797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423F4D2-906C-5C65-52B8-9E3039615402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4280927" y="266910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6EDD5D32-71E3-9362-3CF5-F1A66FA226B3}"/>
              </a:ext>
            </a:extLst>
          </p:cNvPr>
          <p:cNvSpPr/>
          <p:nvPr/>
        </p:nvSpPr>
        <p:spPr>
          <a:xfrm>
            <a:off x="6186119" y="25198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3810DCF-E081-A317-D832-FEC79F5CC665}"/>
              </a:ext>
            </a:extLst>
          </p:cNvPr>
          <p:cNvSpPr/>
          <p:nvPr/>
        </p:nvSpPr>
        <p:spPr>
          <a:xfrm>
            <a:off x="6494634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7B17A60-7FE3-C1D3-3418-25601168B034}"/>
              </a:ext>
            </a:extLst>
          </p:cNvPr>
          <p:cNvSpPr/>
          <p:nvPr/>
        </p:nvSpPr>
        <p:spPr>
          <a:xfrm>
            <a:off x="6789975" y="252228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5D4F7692-AF32-C616-7CB8-7DAE1ABAC259}"/>
              </a:ext>
            </a:extLst>
          </p:cNvPr>
          <p:cNvSpPr/>
          <p:nvPr/>
        </p:nvSpPr>
        <p:spPr>
          <a:xfrm>
            <a:off x="7078855" y="251982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AC514175-9C2D-D27E-238D-3E6AFBA142E2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5765262" y="267094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1" y="2098601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6" name="矩形 1165">
            <a:extLst>
              <a:ext uri="{FF2B5EF4-FFF2-40B4-BE49-F238E27FC236}">
                <a16:creationId xmlns:a16="http://schemas.microsoft.com/office/drawing/2014/main" id="{D2535A66-93D9-2CF3-0E54-4F370C84B711}"/>
              </a:ext>
            </a:extLst>
          </p:cNvPr>
          <p:cNvSpPr/>
          <p:nvPr/>
        </p:nvSpPr>
        <p:spPr>
          <a:xfrm>
            <a:off x="261045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A27E189E-479E-C487-4602-06B5D1643F32}"/>
              </a:ext>
            </a:extLst>
          </p:cNvPr>
          <p:cNvSpPr/>
          <p:nvPr/>
        </p:nvSpPr>
        <p:spPr>
          <a:xfrm>
            <a:off x="569560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1652215C-5DC2-842E-3E37-EBFD5D003D91}"/>
              </a:ext>
            </a:extLst>
          </p:cNvPr>
          <p:cNvSpPr/>
          <p:nvPr/>
        </p:nvSpPr>
        <p:spPr>
          <a:xfrm>
            <a:off x="864901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6CE141DF-CB73-0103-9225-BDD181977D87}"/>
              </a:ext>
            </a:extLst>
          </p:cNvPr>
          <p:cNvSpPr/>
          <p:nvPr/>
        </p:nvSpPr>
        <p:spPr>
          <a:xfrm>
            <a:off x="1153781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72" name="直接箭头连接符 1171">
            <a:extLst>
              <a:ext uri="{FF2B5EF4-FFF2-40B4-BE49-F238E27FC236}">
                <a16:creationId xmlns:a16="http://schemas.microsoft.com/office/drawing/2014/main" id="{B926C389-1A3B-43ED-9D6D-71C129FF0282}"/>
              </a:ext>
            </a:extLst>
          </p:cNvPr>
          <p:cNvCxnSpPr>
            <a:cxnSpLocks/>
            <a:endCxn id="1166" idx="1"/>
          </p:cNvCxnSpPr>
          <p:nvPr/>
        </p:nvCxnSpPr>
        <p:spPr>
          <a:xfrm flipH="1">
            <a:off x="261045" y="2706115"/>
            <a:ext cx="6973195" cy="16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4" name="矩形 1173">
            <a:extLst>
              <a:ext uri="{FF2B5EF4-FFF2-40B4-BE49-F238E27FC236}">
                <a16:creationId xmlns:a16="http://schemas.microsoft.com/office/drawing/2014/main" id="{634B45B4-CA46-2BCC-EA6F-6C5A81792ABF}"/>
              </a:ext>
            </a:extLst>
          </p:cNvPr>
          <p:cNvSpPr/>
          <p:nvPr/>
        </p:nvSpPr>
        <p:spPr>
          <a:xfrm>
            <a:off x="1859383" y="423746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6A6F1589-AA87-8372-629D-B4CD52B6E734}"/>
              </a:ext>
            </a:extLst>
          </p:cNvPr>
          <p:cNvSpPr/>
          <p:nvPr/>
        </p:nvSpPr>
        <p:spPr>
          <a:xfrm>
            <a:off x="2167898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B9CCC13B-BA8A-A22F-8542-D5D5CA8426CC}"/>
              </a:ext>
            </a:extLst>
          </p:cNvPr>
          <p:cNvSpPr/>
          <p:nvPr/>
        </p:nvSpPr>
        <p:spPr>
          <a:xfrm>
            <a:off x="2463239" y="423992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B28B4401-D3C9-7425-A123-7D1BAB574DC7}"/>
              </a:ext>
            </a:extLst>
          </p:cNvPr>
          <p:cNvSpPr/>
          <p:nvPr/>
        </p:nvSpPr>
        <p:spPr>
          <a:xfrm>
            <a:off x="2767467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0" name="直接箭头连接符 1179">
            <a:extLst>
              <a:ext uri="{FF2B5EF4-FFF2-40B4-BE49-F238E27FC236}">
                <a16:creationId xmlns:a16="http://schemas.microsoft.com/office/drawing/2014/main" id="{0998A0C3-526F-C796-4F2B-D60C69701E03}"/>
              </a:ext>
            </a:extLst>
          </p:cNvPr>
          <p:cNvCxnSpPr>
            <a:endCxn id="1174" idx="1"/>
          </p:cNvCxnSpPr>
          <p:nvPr/>
        </p:nvCxnSpPr>
        <p:spPr>
          <a:xfrm>
            <a:off x="1308038" y="4386124"/>
            <a:ext cx="551345" cy="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3323098" y="423500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3631613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3926954" y="423746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4215834" y="42350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5" name="直接箭头连接符 1184">
            <a:extLst>
              <a:ext uri="{FF2B5EF4-FFF2-40B4-BE49-F238E27FC236}">
                <a16:creationId xmlns:a16="http://schemas.microsoft.com/office/drawing/2014/main" id="{F0400F53-DC89-78F8-8D01-F793EACC6B21}"/>
              </a:ext>
            </a:extLst>
          </p:cNvPr>
          <p:cNvCxnSpPr>
            <a:cxnSpLocks/>
            <a:endCxn id="1181" idx="1"/>
          </p:cNvCxnSpPr>
          <p:nvPr/>
        </p:nvCxnSpPr>
        <p:spPr>
          <a:xfrm>
            <a:off x="2902241" y="438612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4815890" y="422299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5124405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5419746" y="4225452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5708626" y="422299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4395033" y="4374117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6341504" y="423070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6650019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6945360" y="423316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7234240" y="423069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6003967" y="3322284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cxnSpLocks/>
            <a:stCxn id="1206" idx="2"/>
          </p:cNvCxnSpPr>
          <p:nvPr/>
        </p:nvCxnSpPr>
        <p:spPr>
          <a:xfrm>
            <a:off x="6489411" y="3840228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614C935-C187-4179-5BB2-186977B4BE74}"/>
              </a:ext>
            </a:extLst>
          </p:cNvPr>
          <p:cNvSpPr txBox="1"/>
          <p:nvPr/>
        </p:nvSpPr>
        <p:spPr>
          <a:xfrm>
            <a:off x="1880082" y="2858292"/>
            <a:ext cx="70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t2_2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FE580-E2D2-F7CB-8A1A-047047EF7533}"/>
              </a:ext>
            </a:extLst>
          </p:cNvPr>
          <p:cNvSpPr txBox="1"/>
          <p:nvPr/>
        </p:nvSpPr>
        <p:spPr>
          <a:xfrm>
            <a:off x="3197838" y="2871646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D22BB-83C2-F5DC-2FBB-83F4D35ECA30}"/>
              </a:ext>
            </a:extLst>
          </p:cNvPr>
          <p:cNvSpPr txBox="1"/>
          <p:nvPr/>
        </p:nvSpPr>
        <p:spPr>
          <a:xfrm>
            <a:off x="4747462" y="2834296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3E0827-D3D3-E8E3-BF4C-525FC409DC65}"/>
              </a:ext>
            </a:extLst>
          </p:cNvPr>
          <p:cNvSpPr txBox="1"/>
          <p:nvPr/>
        </p:nvSpPr>
        <p:spPr>
          <a:xfrm>
            <a:off x="6330144" y="2779960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DA1530-1755-394D-5DDB-19FD022BAB9E}"/>
              </a:ext>
            </a:extLst>
          </p:cNvPr>
          <p:cNvSpPr txBox="1"/>
          <p:nvPr/>
        </p:nvSpPr>
        <p:spPr>
          <a:xfrm>
            <a:off x="3378889" y="4602721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3289F-C70C-4B23-94BC-A2AD0863076B}"/>
              </a:ext>
            </a:extLst>
          </p:cNvPr>
          <p:cNvSpPr txBox="1"/>
          <p:nvPr/>
        </p:nvSpPr>
        <p:spPr>
          <a:xfrm>
            <a:off x="5011959" y="4573157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86467-2DC9-8881-6BF2-8AFC948F0E93}"/>
              </a:ext>
            </a:extLst>
          </p:cNvPr>
          <p:cNvSpPr txBox="1"/>
          <p:nvPr/>
        </p:nvSpPr>
        <p:spPr>
          <a:xfrm>
            <a:off x="6516610" y="4528460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D38070-061C-F028-C703-9A935FD8D0A2}"/>
              </a:ext>
            </a:extLst>
          </p:cNvPr>
          <p:cNvSpPr txBox="1"/>
          <p:nvPr/>
        </p:nvSpPr>
        <p:spPr>
          <a:xfrm>
            <a:off x="192494" y="460272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t6_6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477B6D-578D-5ACC-7523-0A46BFC017C7}"/>
              </a:ext>
            </a:extLst>
          </p:cNvPr>
          <p:cNvSpPr txBox="1"/>
          <p:nvPr/>
        </p:nvSpPr>
        <p:spPr>
          <a:xfrm>
            <a:off x="1879820" y="4602721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t7_7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获取锁</a:t>
            </a:r>
            <a:r>
              <a:rPr lang="en-US" altLang="zh-CN" dirty="0"/>
              <a:t>, </a:t>
            </a:r>
            <a:r>
              <a:rPr lang="zh-CN" altLang="en-US" dirty="0"/>
              <a:t>但</a:t>
            </a:r>
            <a:r>
              <a:rPr lang="en-US" altLang="zh-CN" dirty="0"/>
              <a:t>t5</a:t>
            </a:r>
            <a:r>
              <a:rPr lang="zh-CN" altLang="en-US" dirty="0"/>
              <a:t>与</a:t>
            </a:r>
            <a:r>
              <a:rPr lang="en-US" altLang="zh-CN" dirty="0"/>
              <a:t>t2</a:t>
            </a:r>
            <a:r>
              <a:rPr lang="zh-CN" altLang="en-US" dirty="0"/>
              <a:t>绑定在同一个核心当中，且</a:t>
            </a:r>
            <a:r>
              <a:rPr lang="en-US" altLang="zh-CN" dirty="0"/>
              <a:t>t5</a:t>
            </a:r>
            <a:r>
              <a:rPr lang="zh-CN" altLang="en-US" dirty="0"/>
              <a:t>占用了</a:t>
            </a:r>
            <a:r>
              <a:rPr lang="en-US" altLang="zh-CN" dirty="0"/>
              <a:t>CPU</a:t>
            </a:r>
            <a:r>
              <a:rPr lang="zh-CN" altLang="en-US" dirty="0"/>
              <a:t>资源，</a:t>
            </a:r>
            <a:r>
              <a:rPr lang="en-US" altLang="zh-CN" dirty="0"/>
              <a:t>t2</a:t>
            </a:r>
            <a:r>
              <a:rPr lang="zh-CN" altLang="en-US" dirty="0"/>
              <a:t>长时间未执行完成临界区，</a:t>
            </a:r>
            <a:r>
              <a:rPr lang="en-US" altLang="zh-CN" dirty="0"/>
              <a:t>t3,t4,t5</a:t>
            </a:r>
            <a:r>
              <a:rPr lang="zh-CN" altLang="en-US" dirty="0"/>
              <a:t>等待时间过长进入睡眠状态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D2204C-734D-80F8-0166-F3455A2DDE40}"/>
              </a:ext>
            </a:extLst>
          </p:cNvPr>
          <p:cNvCxnSpPr/>
          <p:nvPr/>
        </p:nvCxnSpPr>
        <p:spPr>
          <a:xfrm flipV="1">
            <a:off x="5868144" y="4381825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8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：锁持有者传递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8" y="2359020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6" name="矩形 1165">
            <a:extLst>
              <a:ext uri="{FF2B5EF4-FFF2-40B4-BE49-F238E27FC236}">
                <a16:creationId xmlns:a16="http://schemas.microsoft.com/office/drawing/2014/main" id="{D2535A66-93D9-2CF3-0E54-4F370C84B711}"/>
              </a:ext>
            </a:extLst>
          </p:cNvPr>
          <p:cNvSpPr/>
          <p:nvPr/>
        </p:nvSpPr>
        <p:spPr>
          <a:xfrm>
            <a:off x="648969" y="29382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A27E189E-479E-C487-4602-06B5D1643F32}"/>
              </a:ext>
            </a:extLst>
          </p:cNvPr>
          <p:cNvSpPr/>
          <p:nvPr/>
        </p:nvSpPr>
        <p:spPr>
          <a:xfrm>
            <a:off x="957484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1652215C-5DC2-842E-3E37-EBFD5D003D91}"/>
              </a:ext>
            </a:extLst>
          </p:cNvPr>
          <p:cNvSpPr/>
          <p:nvPr/>
        </p:nvSpPr>
        <p:spPr>
          <a:xfrm>
            <a:off x="1252825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6CE141DF-CB73-0103-9225-BDD181977D87}"/>
              </a:ext>
            </a:extLst>
          </p:cNvPr>
          <p:cNvSpPr/>
          <p:nvPr/>
        </p:nvSpPr>
        <p:spPr>
          <a:xfrm>
            <a:off x="1541705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4" name="矩形 1173">
            <a:extLst>
              <a:ext uri="{FF2B5EF4-FFF2-40B4-BE49-F238E27FC236}">
                <a16:creationId xmlns:a16="http://schemas.microsoft.com/office/drawing/2014/main" id="{634B45B4-CA46-2BCC-EA6F-6C5A81792ABF}"/>
              </a:ext>
            </a:extLst>
          </p:cNvPr>
          <p:cNvSpPr/>
          <p:nvPr/>
        </p:nvSpPr>
        <p:spPr>
          <a:xfrm>
            <a:off x="2247307" y="294072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6A6F1589-AA87-8372-629D-B4CD52B6E734}"/>
              </a:ext>
            </a:extLst>
          </p:cNvPr>
          <p:cNvSpPr/>
          <p:nvPr/>
        </p:nvSpPr>
        <p:spPr>
          <a:xfrm>
            <a:off x="2555822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B9CCC13B-BA8A-A22F-8542-D5D5CA8426CC}"/>
              </a:ext>
            </a:extLst>
          </p:cNvPr>
          <p:cNvSpPr/>
          <p:nvPr/>
        </p:nvSpPr>
        <p:spPr>
          <a:xfrm>
            <a:off x="2851163" y="294318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B28B4401-D3C9-7425-A123-7D1BAB574DC7}"/>
              </a:ext>
            </a:extLst>
          </p:cNvPr>
          <p:cNvSpPr/>
          <p:nvPr/>
        </p:nvSpPr>
        <p:spPr>
          <a:xfrm>
            <a:off x="3155391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0" name="直接箭头连接符 1179">
            <a:extLst>
              <a:ext uri="{FF2B5EF4-FFF2-40B4-BE49-F238E27FC236}">
                <a16:creationId xmlns:a16="http://schemas.microsoft.com/office/drawing/2014/main" id="{0998A0C3-526F-C796-4F2B-D60C69701E03}"/>
              </a:ext>
            </a:extLst>
          </p:cNvPr>
          <p:cNvCxnSpPr>
            <a:endCxn id="1174" idx="1"/>
          </p:cNvCxnSpPr>
          <p:nvPr/>
        </p:nvCxnSpPr>
        <p:spPr>
          <a:xfrm>
            <a:off x="1695962" y="3089388"/>
            <a:ext cx="551345" cy="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3711022" y="29382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4019537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4314878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4603758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5" name="直接箭头连接符 1184">
            <a:extLst>
              <a:ext uri="{FF2B5EF4-FFF2-40B4-BE49-F238E27FC236}">
                <a16:creationId xmlns:a16="http://schemas.microsoft.com/office/drawing/2014/main" id="{F0400F53-DC89-78F8-8D01-F793EACC6B21}"/>
              </a:ext>
            </a:extLst>
          </p:cNvPr>
          <p:cNvCxnSpPr>
            <a:cxnSpLocks/>
            <a:endCxn id="1181" idx="1"/>
          </p:cNvCxnSpPr>
          <p:nvPr/>
        </p:nvCxnSpPr>
        <p:spPr>
          <a:xfrm>
            <a:off x="3290165" y="308939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5203814" y="292625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5512329" y="292625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5807670" y="292871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6096550" y="292625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4782957" y="307738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6729428" y="29339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7037943" y="293396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7333284" y="293642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7622164" y="293396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6391891" y="2025548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cxnSpLocks/>
            <a:stCxn id="1206" idx="2"/>
          </p:cNvCxnSpPr>
          <p:nvPr/>
        </p:nvCxnSpPr>
        <p:spPr>
          <a:xfrm>
            <a:off x="6877335" y="2543492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DA1530-1755-394D-5DDB-19FD022BAB9E}"/>
              </a:ext>
            </a:extLst>
          </p:cNvPr>
          <p:cNvSpPr txBox="1"/>
          <p:nvPr/>
        </p:nvSpPr>
        <p:spPr>
          <a:xfrm>
            <a:off x="3766813" y="3305985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3289F-C70C-4B23-94BC-A2AD0863076B}"/>
              </a:ext>
            </a:extLst>
          </p:cNvPr>
          <p:cNvSpPr txBox="1"/>
          <p:nvPr/>
        </p:nvSpPr>
        <p:spPr>
          <a:xfrm>
            <a:off x="5399883" y="3276421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86467-2DC9-8881-6BF2-8AFC948F0E93}"/>
              </a:ext>
            </a:extLst>
          </p:cNvPr>
          <p:cNvSpPr txBox="1"/>
          <p:nvPr/>
        </p:nvSpPr>
        <p:spPr>
          <a:xfrm>
            <a:off x="6904534" y="3231724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D38070-061C-F028-C703-9A935FD8D0A2}"/>
              </a:ext>
            </a:extLst>
          </p:cNvPr>
          <p:cNvSpPr txBox="1"/>
          <p:nvPr/>
        </p:nvSpPr>
        <p:spPr>
          <a:xfrm>
            <a:off x="580418" y="3305985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t6_6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477B6D-578D-5ACC-7523-0A46BFC017C7}"/>
              </a:ext>
            </a:extLst>
          </p:cNvPr>
          <p:cNvSpPr txBox="1"/>
          <p:nvPr/>
        </p:nvSpPr>
        <p:spPr>
          <a:xfrm>
            <a:off x="2267744" y="3305985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t7_7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</a:t>
            </a:r>
            <a:r>
              <a:rPr lang="zh-CN" altLang="en-US" dirty="0"/>
              <a:t>睡眠，</a:t>
            </a:r>
            <a:r>
              <a:rPr lang="en-US" altLang="zh-CN" dirty="0"/>
              <a:t>t2</a:t>
            </a:r>
            <a:r>
              <a:rPr lang="zh-CN" altLang="en-US" dirty="0"/>
              <a:t>拿到</a:t>
            </a:r>
            <a:r>
              <a:rPr lang="en-US" altLang="zh-CN" dirty="0"/>
              <a:t>CPU</a:t>
            </a:r>
            <a:r>
              <a:rPr lang="zh-CN" altLang="en-US" dirty="0"/>
              <a:t>资源执行完临界区放锁，遍历队列发现</a:t>
            </a:r>
            <a:r>
              <a:rPr lang="en-US" altLang="zh-CN" dirty="0"/>
              <a:t>t3, t4, t5 </a:t>
            </a:r>
            <a:r>
              <a:rPr lang="zh-CN" altLang="en-US" dirty="0"/>
              <a:t>的</a:t>
            </a:r>
            <a:r>
              <a:rPr lang="en-US" altLang="zh-CN" dirty="0"/>
              <a:t>status</a:t>
            </a:r>
            <a:r>
              <a:rPr lang="zh-CN" altLang="en-US" dirty="0"/>
              <a:t>为</a:t>
            </a:r>
            <a:r>
              <a:rPr lang="en-US" altLang="zh-CN" dirty="0"/>
              <a:t>parked, t6 status</a:t>
            </a:r>
            <a:r>
              <a:rPr lang="zh-CN" altLang="en-US" dirty="0"/>
              <a:t>为</a:t>
            </a:r>
            <a:r>
              <a:rPr lang="en-US" altLang="zh-CN" dirty="0"/>
              <a:t>active</a:t>
            </a:r>
            <a:r>
              <a:rPr lang="zh-CN" altLang="en-US" dirty="0"/>
              <a:t>，原子操作将</a:t>
            </a:r>
            <a:r>
              <a:rPr lang="en-US" altLang="zh-CN" dirty="0"/>
              <a:t>t6</a:t>
            </a:r>
            <a:r>
              <a:rPr lang="zh-CN" altLang="en-US" dirty="0"/>
              <a:t>状态变为</a:t>
            </a:r>
            <a:r>
              <a:rPr lang="en-US" altLang="zh-CN" dirty="0"/>
              <a:t>ready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5D9BA-4D14-EB22-327B-8FDE7E965B46}"/>
              </a:ext>
            </a:extLst>
          </p:cNvPr>
          <p:cNvSpPr/>
          <p:nvPr/>
        </p:nvSpPr>
        <p:spPr>
          <a:xfrm>
            <a:off x="626905" y="41969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2C4907-1F2A-0CAB-156A-C2DE39E78507}"/>
              </a:ext>
            </a:extLst>
          </p:cNvPr>
          <p:cNvSpPr/>
          <p:nvPr/>
        </p:nvSpPr>
        <p:spPr>
          <a:xfrm>
            <a:off x="935420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23F86B-5CCC-529B-E882-3FABE257B963}"/>
              </a:ext>
            </a:extLst>
          </p:cNvPr>
          <p:cNvSpPr/>
          <p:nvPr/>
        </p:nvSpPr>
        <p:spPr>
          <a:xfrm>
            <a:off x="1230761" y="419935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4280DD-93F4-8808-9373-F3194E9ACBCE}"/>
              </a:ext>
            </a:extLst>
          </p:cNvPr>
          <p:cNvSpPr/>
          <p:nvPr/>
        </p:nvSpPr>
        <p:spPr>
          <a:xfrm>
            <a:off x="1519641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3F07B-3E22-78E4-760E-D97FD7D8EF08}"/>
              </a:ext>
            </a:extLst>
          </p:cNvPr>
          <p:cNvSpPr/>
          <p:nvPr/>
        </p:nvSpPr>
        <p:spPr>
          <a:xfrm>
            <a:off x="2104779" y="417027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832BD6-1D2C-6DD4-3193-42A6D616DA5D}"/>
              </a:ext>
            </a:extLst>
          </p:cNvPr>
          <p:cNvSpPr/>
          <p:nvPr/>
        </p:nvSpPr>
        <p:spPr>
          <a:xfrm>
            <a:off x="2413294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50C345-80DF-88E9-7C33-38B0986781C7}"/>
              </a:ext>
            </a:extLst>
          </p:cNvPr>
          <p:cNvSpPr/>
          <p:nvPr/>
        </p:nvSpPr>
        <p:spPr>
          <a:xfrm>
            <a:off x="2708635" y="417273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0D6EA5-0673-9FD5-0D6E-07D491D5CCD8}"/>
              </a:ext>
            </a:extLst>
          </p:cNvPr>
          <p:cNvSpPr/>
          <p:nvPr/>
        </p:nvSpPr>
        <p:spPr>
          <a:xfrm>
            <a:off x="2997515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768948-46F8-28B8-9989-AFB46737265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83922" y="4321395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04A9211-BF10-7DFE-7539-DA486C49F36A}"/>
              </a:ext>
            </a:extLst>
          </p:cNvPr>
          <p:cNvSpPr/>
          <p:nvPr/>
        </p:nvSpPr>
        <p:spPr>
          <a:xfrm>
            <a:off x="3589114" y="417211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2542B-ABEC-4052-05C0-EA81756B0A6C}"/>
              </a:ext>
            </a:extLst>
          </p:cNvPr>
          <p:cNvSpPr/>
          <p:nvPr/>
        </p:nvSpPr>
        <p:spPr>
          <a:xfrm>
            <a:off x="3897629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BD575-514D-453F-14CF-A58D21768DDB}"/>
              </a:ext>
            </a:extLst>
          </p:cNvPr>
          <p:cNvSpPr/>
          <p:nvPr/>
        </p:nvSpPr>
        <p:spPr>
          <a:xfrm>
            <a:off x="4192970" y="417457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7E9087-D8E6-E033-2EE0-F37AB4F9DC51}"/>
              </a:ext>
            </a:extLst>
          </p:cNvPr>
          <p:cNvSpPr/>
          <p:nvPr/>
        </p:nvSpPr>
        <p:spPr>
          <a:xfrm>
            <a:off x="4481850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EA1131B-BD6F-8186-CE25-9E396789BB2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168257" y="432324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FFFFF84-90B7-DE27-FAC4-BE98350C1460}"/>
              </a:ext>
            </a:extLst>
          </p:cNvPr>
          <p:cNvSpPr txBox="1"/>
          <p:nvPr/>
        </p:nvSpPr>
        <p:spPr>
          <a:xfrm>
            <a:off x="600833" y="4523940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5C7A3F-663F-1265-AB07-E08E0B3F13C3}"/>
              </a:ext>
            </a:extLst>
          </p:cNvPr>
          <p:cNvSpPr txBox="1"/>
          <p:nvPr/>
        </p:nvSpPr>
        <p:spPr>
          <a:xfrm>
            <a:off x="2150457" y="4486590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540558-35F6-4D04-2273-CB64D912ECE8}"/>
              </a:ext>
            </a:extLst>
          </p:cNvPr>
          <p:cNvSpPr txBox="1"/>
          <p:nvPr/>
        </p:nvSpPr>
        <p:spPr>
          <a:xfrm>
            <a:off x="3733139" y="4432254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6E7E06-E33D-FF35-5757-2CB1D5EBD94A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2829819" y="3016549"/>
            <a:ext cx="40256" cy="2929857"/>
          </a:xfrm>
          <a:prstGeom prst="bentConnector4">
            <a:avLst>
              <a:gd name="adj1" fmla="val -1614718"/>
              <a:gd name="adj2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E3E525-9128-43EB-CE58-5CF993F83D5D}"/>
              </a:ext>
            </a:extLst>
          </p:cNvPr>
          <p:cNvCxnSpPr/>
          <p:nvPr/>
        </p:nvCxnSpPr>
        <p:spPr>
          <a:xfrm flipV="1">
            <a:off x="6249594" y="3060481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E5B2150-6BF0-4EC9-A1EC-23051EA16421}"/>
              </a:ext>
            </a:extLst>
          </p:cNvPr>
          <p:cNvSpPr/>
          <p:nvPr/>
        </p:nvSpPr>
        <p:spPr>
          <a:xfrm>
            <a:off x="5815491" y="4746518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spin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EEE4FD2-3A53-A8D8-4EFA-C37C26B2E975}"/>
              </a:ext>
            </a:extLst>
          </p:cNvPr>
          <p:cNvSpPr/>
          <p:nvPr/>
        </p:nvSpPr>
        <p:spPr>
          <a:xfrm>
            <a:off x="8391471" y="4745105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57D2DC6-604A-FA49-95BE-49BFACD3A82F}"/>
              </a:ext>
            </a:extLst>
          </p:cNvPr>
          <p:cNvSpPr/>
          <p:nvPr/>
        </p:nvSpPr>
        <p:spPr>
          <a:xfrm>
            <a:off x="7384047" y="4745105"/>
            <a:ext cx="1007424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</a:rPr>
              <a:t>secTail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66FF26-6079-6E03-A9CC-F10361DCFBF1}"/>
              </a:ext>
            </a:extLst>
          </p:cNvPr>
          <p:cNvSpPr/>
          <p:nvPr/>
        </p:nvSpPr>
        <p:spPr>
          <a:xfrm>
            <a:off x="6535571" y="4745105"/>
            <a:ext cx="86409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8CC8D3-352E-1B0B-168E-65C19C201A45}"/>
              </a:ext>
            </a:extLst>
          </p:cNvPr>
          <p:cNvCxnSpPr>
            <a:endCxn id="2" idx="0"/>
          </p:cNvCxnSpPr>
          <p:nvPr/>
        </p:nvCxnSpPr>
        <p:spPr>
          <a:xfrm flipH="1">
            <a:off x="781163" y="3060481"/>
            <a:ext cx="53705" cy="113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4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73CBE54-7583-5146-9D20-8916672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proto</a:t>
            </a:r>
            <a:r>
              <a:rPr lang="zh-CN" altLang="en-US" dirty="0"/>
              <a:t>：锁持有者传递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AD4A-09C6-3A48-9E0A-EFAB80A0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A69-797D-F342-9274-DB8AD93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154" name="Picture 130">
            <a:extLst>
              <a:ext uri="{FF2B5EF4-FFF2-40B4-BE49-F238E27FC236}">
                <a16:creationId xmlns:a16="http://schemas.microsoft.com/office/drawing/2014/main" id="{754072C2-C9F9-C4CC-1F21-0802A9CC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8" y="2359020"/>
            <a:ext cx="410858" cy="3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6" name="矩形 1165">
            <a:extLst>
              <a:ext uri="{FF2B5EF4-FFF2-40B4-BE49-F238E27FC236}">
                <a16:creationId xmlns:a16="http://schemas.microsoft.com/office/drawing/2014/main" id="{D2535A66-93D9-2CF3-0E54-4F370C84B711}"/>
              </a:ext>
            </a:extLst>
          </p:cNvPr>
          <p:cNvSpPr/>
          <p:nvPr/>
        </p:nvSpPr>
        <p:spPr>
          <a:xfrm>
            <a:off x="648969" y="29382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A27E189E-479E-C487-4602-06B5D1643F32}"/>
              </a:ext>
            </a:extLst>
          </p:cNvPr>
          <p:cNvSpPr/>
          <p:nvPr/>
        </p:nvSpPr>
        <p:spPr>
          <a:xfrm>
            <a:off x="957484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1652215C-5DC2-842E-3E37-EBFD5D003D91}"/>
              </a:ext>
            </a:extLst>
          </p:cNvPr>
          <p:cNvSpPr/>
          <p:nvPr/>
        </p:nvSpPr>
        <p:spPr>
          <a:xfrm>
            <a:off x="1252825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6CE141DF-CB73-0103-9225-BDD181977D87}"/>
              </a:ext>
            </a:extLst>
          </p:cNvPr>
          <p:cNvSpPr/>
          <p:nvPr/>
        </p:nvSpPr>
        <p:spPr>
          <a:xfrm>
            <a:off x="1541705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4" name="矩形 1173">
            <a:extLst>
              <a:ext uri="{FF2B5EF4-FFF2-40B4-BE49-F238E27FC236}">
                <a16:creationId xmlns:a16="http://schemas.microsoft.com/office/drawing/2014/main" id="{634B45B4-CA46-2BCC-EA6F-6C5A81792ABF}"/>
              </a:ext>
            </a:extLst>
          </p:cNvPr>
          <p:cNvSpPr/>
          <p:nvPr/>
        </p:nvSpPr>
        <p:spPr>
          <a:xfrm>
            <a:off x="2247307" y="294072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6A6F1589-AA87-8372-629D-B4CD52B6E734}"/>
              </a:ext>
            </a:extLst>
          </p:cNvPr>
          <p:cNvSpPr/>
          <p:nvPr/>
        </p:nvSpPr>
        <p:spPr>
          <a:xfrm>
            <a:off x="2555822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B9CCC13B-BA8A-A22F-8542-D5D5CA8426CC}"/>
              </a:ext>
            </a:extLst>
          </p:cNvPr>
          <p:cNvSpPr/>
          <p:nvPr/>
        </p:nvSpPr>
        <p:spPr>
          <a:xfrm>
            <a:off x="2851163" y="294318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B28B4401-D3C9-7425-A123-7D1BAB574DC7}"/>
              </a:ext>
            </a:extLst>
          </p:cNvPr>
          <p:cNvSpPr/>
          <p:nvPr/>
        </p:nvSpPr>
        <p:spPr>
          <a:xfrm>
            <a:off x="3155391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0" name="直接箭头连接符 1179">
            <a:extLst>
              <a:ext uri="{FF2B5EF4-FFF2-40B4-BE49-F238E27FC236}">
                <a16:creationId xmlns:a16="http://schemas.microsoft.com/office/drawing/2014/main" id="{0998A0C3-526F-C796-4F2B-D60C69701E03}"/>
              </a:ext>
            </a:extLst>
          </p:cNvPr>
          <p:cNvCxnSpPr>
            <a:endCxn id="1174" idx="1"/>
          </p:cNvCxnSpPr>
          <p:nvPr/>
        </p:nvCxnSpPr>
        <p:spPr>
          <a:xfrm>
            <a:off x="1695962" y="3089388"/>
            <a:ext cx="551345" cy="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矩形 1180">
            <a:extLst>
              <a:ext uri="{FF2B5EF4-FFF2-40B4-BE49-F238E27FC236}">
                <a16:creationId xmlns:a16="http://schemas.microsoft.com/office/drawing/2014/main" id="{F39205D9-C527-B5D4-37AA-AD936C367A60}"/>
              </a:ext>
            </a:extLst>
          </p:cNvPr>
          <p:cNvSpPr/>
          <p:nvPr/>
        </p:nvSpPr>
        <p:spPr>
          <a:xfrm>
            <a:off x="3711022" y="293826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9D1E3519-DC90-488D-5100-B889FD395635}"/>
              </a:ext>
            </a:extLst>
          </p:cNvPr>
          <p:cNvSpPr/>
          <p:nvPr/>
        </p:nvSpPr>
        <p:spPr>
          <a:xfrm>
            <a:off x="4019537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5A2DFFC3-2A21-D23D-27BB-E3A81F0442A7}"/>
              </a:ext>
            </a:extLst>
          </p:cNvPr>
          <p:cNvSpPr/>
          <p:nvPr/>
        </p:nvSpPr>
        <p:spPr>
          <a:xfrm>
            <a:off x="4314878" y="294072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B5BDD086-AB41-7147-4022-BB58609138BC}"/>
              </a:ext>
            </a:extLst>
          </p:cNvPr>
          <p:cNvSpPr/>
          <p:nvPr/>
        </p:nvSpPr>
        <p:spPr>
          <a:xfrm>
            <a:off x="4603758" y="29382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85" name="直接箭头连接符 1184">
            <a:extLst>
              <a:ext uri="{FF2B5EF4-FFF2-40B4-BE49-F238E27FC236}">
                <a16:creationId xmlns:a16="http://schemas.microsoft.com/office/drawing/2014/main" id="{F0400F53-DC89-78F8-8D01-F793EACC6B21}"/>
              </a:ext>
            </a:extLst>
          </p:cNvPr>
          <p:cNvCxnSpPr>
            <a:cxnSpLocks/>
            <a:endCxn id="1181" idx="1"/>
          </p:cNvCxnSpPr>
          <p:nvPr/>
        </p:nvCxnSpPr>
        <p:spPr>
          <a:xfrm>
            <a:off x="3290165" y="308939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矩形 1186">
            <a:extLst>
              <a:ext uri="{FF2B5EF4-FFF2-40B4-BE49-F238E27FC236}">
                <a16:creationId xmlns:a16="http://schemas.microsoft.com/office/drawing/2014/main" id="{8942464F-45AF-32E1-77B8-CD7445502590}"/>
              </a:ext>
            </a:extLst>
          </p:cNvPr>
          <p:cNvSpPr/>
          <p:nvPr/>
        </p:nvSpPr>
        <p:spPr>
          <a:xfrm>
            <a:off x="5203814" y="292625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F2ED2D76-0BE1-6952-EEFD-E9880FD43B90}"/>
              </a:ext>
            </a:extLst>
          </p:cNvPr>
          <p:cNvSpPr/>
          <p:nvPr/>
        </p:nvSpPr>
        <p:spPr>
          <a:xfrm>
            <a:off x="5512329" y="292625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B8380944-A3A1-FE49-9E33-B5EE2B8E9E70}"/>
              </a:ext>
            </a:extLst>
          </p:cNvPr>
          <p:cNvSpPr/>
          <p:nvPr/>
        </p:nvSpPr>
        <p:spPr>
          <a:xfrm>
            <a:off x="5807670" y="292871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6ADE2217-0E2A-3EA5-7929-A24556C0F3B2}"/>
              </a:ext>
            </a:extLst>
          </p:cNvPr>
          <p:cNvSpPr/>
          <p:nvPr/>
        </p:nvSpPr>
        <p:spPr>
          <a:xfrm>
            <a:off x="6096550" y="292625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1" name="直接箭头连接符 1190">
            <a:extLst>
              <a:ext uri="{FF2B5EF4-FFF2-40B4-BE49-F238E27FC236}">
                <a16:creationId xmlns:a16="http://schemas.microsoft.com/office/drawing/2014/main" id="{173B25AA-D337-6DA6-C79E-F450011F8546}"/>
              </a:ext>
            </a:extLst>
          </p:cNvPr>
          <p:cNvCxnSpPr>
            <a:cxnSpLocks/>
            <a:endCxn id="1187" idx="1"/>
          </p:cNvCxnSpPr>
          <p:nvPr/>
        </p:nvCxnSpPr>
        <p:spPr>
          <a:xfrm>
            <a:off x="4782957" y="307738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矩形 1192">
            <a:extLst>
              <a:ext uri="{FF2B5EF4-FFF2-40B4-BE49-F238E27FC236}">
                <a16:creationId xmlns:a16="http://schemas.microsoft.com/office/drawing/2014/main" id="{0FC6379D-D670-3C38-F737-50F9BBBE1D59}"/>
              </a:ext>
            </a:extLst>
          </p:cNvPr>
          <p:cNvSpPr/>
          <p:nvPr/>
        </p:nvSpPr>
        <p:spPr>
          <a:xfrm>
            <a:off x="6729428" y="293396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4" name="矩形 1193">
            <a:extLst>
              <a:ext uri="{FF2B5EF4-FFF2-40B4-BE49-F238E27FC236}">
                <a16:creationId xmlns:a16="http://schemas.microsoft.com/office/drawing/2014/main" id="{065A4FC3-29D7-7E3D-88C2-4931960A3FC1}"/>
              </a:ext>
            </a:extLst>
          </p:cNvPr>
          <p:cNvSpPr/>
          <p:nvPr/>
        </p:nvSpPr>
        <p:spPr>
          <a:xfrm>
            <a:off x="7037943" y="293396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C5A60C88-9207-160A-B55A-CE966CAEEEAE}"/>
              </a:ext>
            </a:extLst>
          </p:cNvPr>
          <p:cNvSpPr/>
          <p:nvPr/>
        </p:nvSpPr>
        <p:spPr>
          <a:xfrm>
            <a:off x="7333284" y="2936424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E164DE9-767C-5552-6774-A4D5C9F0B74D}"/>
              </a:ext>
            </a:extLst>
          </p:cNvPr>
          <p:cNvSpPr/>
          <p:nvPr/>
        </p:nvSpPr>
        <p:spPr>
          <a:xfrm>
            <a:off x="7622164" y="2933963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33B4E990-D69E-D7C1-AD00-7C7F17165E0C}"/>
              </a:ext>
            </a:extLst>
          </p:cNvPr>
          <p:cNvSpPr/>
          <p:nvPr/>
        </p:nvSpPr>
        <p:spPr>
          <a:xfrm>
            <a:off x="6391891" y="2025548"/>
            <a:ext cx="970887" cy="517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Proto </a:t>
            </a:r>
          </a:p>
          <a:p>
            <a:pPr algn="ctr"/>
            <a:r>
              <a:rPr lang="en-US" altLang="zh-CN" sz="1600" dirty="0"/>
              <a:t>lock tail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2013D3D8-6806-E580-7334-7ACC57DFB216}"/>
              </a:ext>
            </a:extLst>
          </p:cNvPr>
          <p:cNvCxnSpPr>
            <a:cxnSpLocks/>
            <a:stCxn id="1206" idx="2"/>
          </p:cNvCxnSpPr>
          <p:nvPr/>
        </p:nvCxnSpPr>
        <p:spPr>
          <a:xfrm>
            <a:off x="6877335" y="2543492"/>
            <a:ext cx="1" cy="39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DA1530-1755-394D-5DDB-19FD022BAB9E}"/>
              </a:ext>
            </a:extLst>
          </p:cNvPr>
          <p:cNvSpPr txBox="1"/>
          <p:nvPr/>
        </p:nvSpPr>
        <p:spPr>
          <a:xfrm>
            <a:off x="3766813" y="3305985"/>
            <a:ext cx="74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t8_8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3289F-C70C-4B23-94BC-A2AD0863076B}"/>
              </a:ext>
            </a:extLst>
          </p:cNvPr>
          <p:cNvSpPr txBox="1"/>
          <p:nvPr/>
        </p:nvSpPr>
        <p:spPr>
          <a:xfrm>
            <a:off x="5399883" y="3276421"/>
            <a:ext cx="76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t9_9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86467-2DC9-8881-6BF2-8AFC948F0E93}"/>
              </a:ext>
            </a:extLst>
          </p:cNvPr>
          <p:cNvSpPr txBox="1"/>
          <p:nvPr/>
        </p:nvSpPr>
        <p:spPr>
          <a:xfrm>
            <a:off x="6904534" y="3231724"/>
            <a:ext cx="92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t10_8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D38070-061C-F028-C703-9A935FD8D0A2}"/>
              </a:ext>
            </a:extLst>
          </p:cNvPr>
          <p:cNvSpPr txBox="1"/>
          <p:nvPr/>
        </p:nvSpPr>
        <p:spPr>
          <a:xfrm>
            <a:off x="580418" y="3305985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t6_6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477B6D-578D-5ACC-7523-0A46BFC017C7}"/>
              </a:ext>
            </a:extLst>
          </p:cNvPr>
          <p:cNvSpPr txBox="1"/>
          <p:nvPr/>
        </p:nvSpPr>
        <p:spPr>
          <a:xfrm>
            <a:off x="2267744" y="3305985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t7_7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808E67-97EF-F135-8BF0-C88F6DB4743C}"/>
              </a:ext>
            </a:extLst>
          </p:cNvPr>
          <p:cNvSpPr txBox="1"/>
          <p:nvPr/>
        </p:nvSpPr>
        <p:spPr>
          <a:xfrm>
            <a:off x="303044" y="1362332"/>
            <a:ext cx="7869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已经睡眠的</a:t>
            </a:r>
            <a:r>
              <a:rPr lang="en-US" altLang="zh-CN" dirty="0"/>
              <a:t>t3,t4,t5</a:t>
            </a:r>
            <a:r>
              <a:rPr lang="zh-CN" altLang="en-US" dirty="0"/>
              <a:t>进入</a:t>
            </a:r>
            <a:r>
              <a:rPr lang="en-US" altLang="zh-CN" dirty="0"/>
              <a:t>secondary</a:t>
            </a:r>
            <a:r>
              <a:rPr lang="zh-CN" altLang="en-US" dirty="0"/>
              <a:t>队列，</a:t>
            </a:r>
            <a:r>
              <a:rPr lang="en-US" altLang="zh-CN" dirty="0"/>
              <a:t>t3</a:t>
            </a:r>
            <a:r>
              <a:rPr lang="zh-CN" altLang="en-US" dirty="0"/>
              <a:t>为</a:t>
            </a:r>
            <a:r>
              <a:rPr lang="en-US" altLang="zh-CN" dirty="0"/>
              <a:t>secondary</a:t>
            </a:r>
            <a:r>
              <a:rPr lang="zh-CN" altLang="en-US" dirty="0"/>
              <a:t>头节点，并将</a:t>
            </a:r>
            <a:r>
              <a:rPr lang="en-US" altLang="zh-CN" dirty="0"/>
              <a:t>t6</a:t>
            </a:r>
            <a:r>
              <a:rPr lang="zh-CN" altLang="en-US" dirty="0"/>
              <a:t>的</a:t>
            </a:r>
            <a:r>
              <a:rPr lang="en-US" altLang="zh-CN" dirty="0"/>
              <a:t>spin</a:t>
            </a:r>
            <a:r>
              <a:rPr lang="zh-CN" altLang="en-US" dirty="0"/>
              <a:t>区域指向</a:t>
            </a:r>
            <a:r>
              <a:rPr lang="en-US" altLang="zh-CN" dirty="0"/>
              <a:t> secondary</a:t>
            </a:r>
            <a:r>
              <a:rPr lang="zh-CN" altLang="en-US" dirty="0"/>
              <a:t>队列，同时</a:t>
            </a:r>
            <a:r>
              <a:rPr lang="en-US" altLang="zh-CN" dirty="0"/>
              <a:t>t3</a:t>
            </a:r>
            <a:r>
              <a:rPr lang="zh-CN" altLang="en-US" dirty="0"/>
              <a:t>的</a:t>
            </a:r>
            <a:r>
              <a:rPr lang="en-US" altLang="zh-CN" dirty="0" err="1"/>
              <a:t>secTail</a:t>
            </a:r>
            <a:r>
              <a:rPr lang="zh-CN" altLang="en-US" dirty="0"/>
              <a:t>区域指向</a:t>
            </a:r>
            <a:r>
              <a:rPr lang="en-US" altLang="zh-CN" dirty="0"/>
              <a:t>t5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5D9BA-4D14-EB22-327B-8FDE7E965B46}"/>
              </a:ext>
            </a:extLst>
          </p:cNvPr>
          <p:cNvSpPr/>
          <p:nvPr/>
        </p:nvSpPr>
        <p:spPr>
          <a:xfrm>
            <a:off x="626905" y="419690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2C4907-1F2A-0CAB-156A-C2DE39E78507}"/>
              </a:ext>
            </a:extLst>
          </p:cNvPr>
          <p:cNvSpPr/>
          <p:nvPr/>
        </p:nvSpPr>
        <p:spPr>
          <a:xfrm>
            <a:off x="935420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23F86B-5CCC-529B-E882-3FABE257B963}"/>
              </a:ext>
            </a:extLst>
          </p:cNvPr>
          <p:cNvSpPr/>
          <p:nvPr/>
        </p:nvSpPr>
        <p:spPr>
          <a:xfrm>
            <a:off x="1230761" y="419935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4280DD-93F4-8808-9373-F3194E9ACBCE}"/>
              </a:ext>
            </a:extLst>
          </p:cNvPr>
          <p:cNvSpPr/>
          <p:nvPr/>
        </p:nvSpPr>
        <p:spPr>
          <a:xfrm>
            <a:off x="1519641" y="4196898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3F07B-3E22-78E4-760E-D97FD7D8EF08}"/>
              </a:ext>
            </a:extLst>
          </p:cNvPr>
          <p:cNvSpPr/>
          <p:nvPr/>
        </p:nvSpPr>
        <p:spPr>
          <a:xfrm>
            <a:off x="2104779" y="4170271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832BD6-1D2C-6DD4-3193-42A6D616DA5D}"/>
              </a:ext>
            </a:extLst>
          </p:cNvPr>
          <p:cNvSpPr/>
          <p:nvPr/>
        </p:nvSpPr>
        <p:spPr>
          <a:xfrm>
            <a:off x="2413294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50C345-80DF-88E9-7C33-38B0986781C7}"/>
              </a:ext>
            </a:extLst>
          </p:cNvPr>
          <p:cNvSpPr/>
          <p:nvPr/>
        </p:nvSpPr>
        <p:spPr>
          <a:xfrm>
            <a:off x="2708635" y="4172730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0D6EA5-0673-9FD5-0D6E-07D491D5CCD8}"/>
              </a:ext>
            </a:extLst>
          </p:cNvPr>
          <p:cNvSpPr/>
          <p:nvPr/>
        </p:nvSpPr>
        <p:spPr>
          <a:xfrm>
            <a:off x="2997515" y="4170269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768948-46F8-28B8-9989-AFB46737265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83922" y="4321395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04A9211-BF10-7DFE-7539-DA486C49F36A}"/>
              </a:ext>
            </a:extLst>
          </p:cNvPr>
          <p:cNvSpPr/>
          <p:nvPr/>
        </p:nvSpPr>
        <p:spPr>
          <a:xfrm>
            <a:off x="3589114" y="4172117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2542B-ABEC-4052-05C0-EA81756B0A6C}"/>
              </a:ext>
            </a:extLst>
          </p:cNvPr>
          <p:cNvSpPr/>
          <p:nvPr/>
        </p:nvSpPr>
        <p:spPr>
          <a:xfrm>
            <a:off x="3897629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BD575-514D-453F-14CF-A58D21768DDB}"/>
              </a:ext>
            </a:extLst>
          </p:cNvPr>
          <p:cNvSpPr/>
          <p:nvPr/>
        </p:nvSpPr>
        <p:spPr>
          <a:xfrm>
            <a:off x="4192970" y="4174576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7E9087-D8E6-E033-2EE0-F37AB4F9DC51}"/>
              </a:ext>
            </a:extLst>
          </p:cNvPr>
          <p:cNvSpPr/>
          <p:nvPr/>
        </p:nvSpPr>
        <p:spPr>
          <a:xfrm>
            <a:off x="4481850" y="4172115"/>
            <a:ext cx="30851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EA1131B-BD6F-8186-CE25-9E396789BB2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168257" y="4323241"/>
            <a:ext cx="42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FFFFF84-90B7-DE27-FAC4-BE98350C1460}"/>
              </a:ext>
            </a:extLst>
          </p:cNvPr>
          <p:cNvSpPr txBox="1"/>
          <p:nvPr/>
        </p:nvSpPr>
        <p:spPr>
          <a:xfrm>
            <a:off x="600833" y="4523940"/>
            <a:ext cx="70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t3_3 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5C7A3F-663F-1265-AB07-E08E0B3F13C3}"/>
              </a:ext>
            </a:extLst>
          </p:cNvPr>
          <p:cNvSpPr txBox="1"/>
          <p:nvPr/>
        </p:nvSpPr>
        <p:spPr>
          <a:xfrm>
            <a:off x="2150457" y="4486590"/>
            <a:ext cx="86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t4_4  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540558-35F6-4D04-2273-CB64D912ECE8}"/>
              </a:ext>
            </a:extLst>
          </p:cNvPr>
          <p:cNvSpPr txBox="1"/>
          <p:nvPr/>
        </p:nvSpPr>
        <p:spPr>
          <a:xfrm>
            <a:off x="3733139" y="4432254"/>
            <a:ext cx="7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t5_2 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6E7E06-E33D-FF35-5757-2CB1D5EBD94A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2829819" y="3016549"/>
            <a:ext cx="40256" cy="2929857"/>
          </a:xfrm>
          <a:prstGeom prst="bentConnector4">
            <a:avLst>
              <a:gd name="adj1" fmla="val -1614718"/>
              <a:gd name="adj2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E3E525-9128-43EB-CE58-5CF993F83D5D}"/>
              </a:ext>
            </a:extLst>
          </p:cNvPr>
          <p:cNvCxnSpPr/>
          <p:nvPr/>
        </p:nvCxnSpPr>
        <p:spPr>
          <a:xfrm flipV="1">
            <a:off x="6249594" y="3060481"/>
            <a:ext cx="473360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E5B2150-6BF0-4EC9-A1EC-23051EA16421}"/>
              </a:ext>
            </a:extLst>
          </p:cNvPr>
          <p:cNvSpPr/>
          <p:nvPr/>
        </p:nvSpPr>
        <p:spPr>
          <a:xfrm>
            <a:off x="5815491" y="4746518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spin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EEE4FD2-3A53-A8D8-4EFA-C37C26B2E975}"/>
              </a:ext>
            </a:extLst>
          </p:cNvPr>
          <p:cNvSpPr/>
          <p:nvPr/>
        </p:nvSpPr>
        <p:spPr>
          <a:xfrm>
            <a:off x="8391471" y="4745105"/>
            <a:ext cx="720080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57D2DC6-604A-FA49-95BE-49BFACD3A82F}"/>
              </a:ext>
            </a:extLst>
          </p:cNvPr>
          <p:cNvSpPr/>
          <p:nvPr/>
        </p:nvSpPr>
        <p:spPr>
          <a:xfrm>
            <a:off x="7384047" y="4745105"/>
            <a:ext cx="1007424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</a:rPr>
              <a:t>secTail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66FF26-6079-6E03-A9CC-F10361DCFBF1}"/>
              </a:ext>
            </a:extLst>
          </p:cNvPr>
          <p:cNvSpPr/>
          <p:nvPr/>
        </p:nvSpPr>
        <p:spPr>
          <a:xfrm>
            <a:off x="6535571" y="4745105"/>
            <a:ext cx="864095" cy="3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8CC8D3-352E-1B0B-168E-65C19C201A45}"/>
              </a:ext>
            </a:extLst>
          </p:cNvPr>
          <p:cNvCxnSpPr>
            <a:endCxn id="2" idx="0"/>
          </p:cNvCxnSpPr>
          <p:nvPr/>
        </p:nvCxnSpPr>
        <p:spPr>
          <a:xfrm flipH="1">
            <a:off x="781163" y="3060481"/>
            <a:ext cx="53705" cy="113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1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43719</TotalTime>
  <Words>2137</Words>
  <Application>Microsoft Office PowerPoint</Application>
  <PresentationFormat>全屏显示(16:10)</PresentationFormat>
  <Paragraphs>577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DengXian</vt:lpstr>
      <vt:lpstr>微软雅黑</vt:lpstr>
      <vt:lpstr>Arial</vt:lpstr>
      <vt:lpstr>Calibri</vt:lpstr>
      <vt:lpstr>Office 主题​​</vt:lpstr>
      <vt:lpstr>proto：针对over-subscription设计的阻塞锁</vt:lpstr>
      <vt:lpstr>proto：争对over-subscription设计的阻塞锁</vt:lpstr>
      <vt:lpstr>proto：新的竞争者加入等待队列</vt:lpstr>
      <vt:lpstr>proto：新的竞争者加入等待队列</vt:lpstr>
      <vt:lpstr>proto：新的竞争者加入等待队列</vt:lpstr>
      <vt:lpstr>proto：锁持有者传递</vt:lpstr>
      <vt:lpstr>proto：锁持有者传递</vt:lpstr>
      <vt:lpstr>proto：锁持有者传递</vt:lpstr>
      <vt:lpstr>proto：锁持有者传递</vt:lpstr>
      <vt:lpstr>proto：锁持有者传递</vt:lpstr>
      <vt:lpstr>proto：锁持有者传递</vt:lpstr>
      <vt:lpstr>proto：锁持有者传递</vt:lpstr>
      <vt:lpstr>proto：锁持有者传递</vt:lpstr>
      <vt:lpstr>proto：避免放入secondary队列的线程饥饿</vt:lpstr>
      <vt:lpstr>proto：避免放入secondary队列的线程饥饿</vt:lpstr>
      <vt:lpstr>proto：避免放入secondary队列的线程饥饿</vt:lpstr>
      <vt:lpstr>proto：性能与问题分析</vt:lpstr>
      <vt:lpstr>proto：是否有更好的方法</vt:lpstr>
      <vt:lpstr>proto：之前尝试的其它方法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俞子渠</cp:lastModifiedBy>
  <cp:revision>2442</cp:revision>
  <cp:lastPrinted>2016-06-13T07:55:34Z</cp:lastPrinted>
  <dcterms:created xsi:type="dcterms:W3CDTF">2017-11-24T09:35:45Z</dcterms:created>
  <dcterms:modified xsi:type="dcterms:W3CDTF">2022-10-19T02:42:35Z</dcterms:modified>
</cp:coreProperties>
</file>